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9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8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8C9E-E7C9-475B-9E8F-F9AC8F12DE20}" type="datetimeFigureOut">
              <a:rPr lang="ro-RO" smtClean="0"/>
              <a:t>06.02.2017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1397-DE3D-4C93-A265-E2A0EE06FE2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94424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8C9E-E7C9-475B-9E8F-F9AC8F12DE20}" type="datetimeFigureOut">
              <a:rPr lang="ro-RO" smtClean="0"/>
              <a:t>06.02.2017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1397-DE3D-4C93-A265-E2A0EE06FE2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68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8C9E-E7C9-475B-9E8F-F9AC8F12DE20}" type="datetimeFigureOut">
              <a:rPr lang="ro-RO" smtClean="0"/>
              <a:t>06.02.2017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1397-DE3D-4C93-A265-E2A0EE06FE2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30171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8C9E-E7C9-475B-9E8F-F9AC8F12DE20}" type="datetimeFigureOut">
              <a:rPr lang="ro-RO" smtClean="0"/>
              <a:t>06.02.2017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1397-DE3D-4C93-A265-E2A0EE06FE2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2479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8C9E-E7C9-475B-9E8F-F9AC8F12DE20}" type="datetimeFigureOut">
              <a:rPr lang="ro-RO" smtClean="0"/>
              <a:t>06.02.2017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1397-DE3D-4C93-A265-E2A0EE06FE2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29537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8C9E-E7C9-475B-9E8F-F9AC8F12DE20}" type="datetimeFigureOut">
              <a:rPr lang="ro-RO" smtClean="0"/>
              <a:t>06.02.2017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1397-DE3D-4C93-A265-E2A0EE06FE2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28938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8C9E-E7C9-475B-9E8F-F9AC8F12DE20}" type="datetimeFigureOut">
              <a:rPr lang="ro-RO" smtClean="0"/>
              <a:t>06.02.2017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1397-DE3D-4C93-A265-E2A0EE06FE2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87061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8C9E-E7C9-475B-9E8F-F9AC8F12DE20}" type="datetimeFigureOut">
              <a:rPr lang="ro-RO" smtClean="0"/>
              <a:t>06.02.2017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1397-DE3D-4C93-A265-E2A0EE06FE2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66955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8C9E-E7C9-475B-9E8F-F9AC8F12DE20}" type="datetimeFigureOut">
              <a:rPr lang="ro-RO" smtClean="0"/>
              <a:t>06.02.2017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1397-DE3D-4C93-A265-E2A0EE06FE2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5158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8C9E-E7C9-475B-9E8F-F9AC8F12DE20}" type="datetimeFigureOut">
              <a:rPr lang="ro-RO" smtClean="0"/>
              <a:t>06.02.2017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22D1397-DE3D-4C93-A265-E2A0EE06FE2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39530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8C9E-E7C9-475B-9E8F-F9AC8F12DE20}" type="datetimeFigureOut">
              <a:rPr lang="ro-RO" smtClean="0"/>
              <a:t>06.02.2017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1397-DE3D-4C93-A265-E2A0EE06FE2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58422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8C9E-E7C9-475B-9E8F-F9AC8F12DE20}" type="datetimeFigureOut">
              <a:rPr lang="ro-RO" smtClean="0"/>
              <a:t>06.02.2017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1397-DE3D-4C93-A265-E2A0EE06FE2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64929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8C9E-E7C9-475B-9E8F-F9AC8F12DE20}" type="datetimeFigureOut">
              <a:rPr lang="ro-RO" smtClean="0"/>
              <a:t>06.02.2017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1397-DE3D-4C93-A265-E2A0EE06FE2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35340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8C9E-E7C9-475B-9E8F-F9AC8F12DE20}" type="datetimeFigureOut">
              <a:rPr lang="ro-RO" smtClean="0"/>
              <a:t>06.02.2017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1397-DE3D-4C93-A265-E2A0EE06FE2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60772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8C9E-E7C9-475B-9E8F-F9AC8F12DE20}" type="datetimeFigureOut">
              <a:rPr lang="ro-RO" smtClean="0"/>
              <a:t>06.02.2017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1397-DE3D-4C93-A265-E2A0EE06FE2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53305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8C9E-E7C9-475B-9E8F-F9AC8F12DE20}" type="datetimeFigureOut">
              <a:rPr lang="ro-RO" smtClean="0"/>
              <a:t>06.02.2017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1397-DE3D-4C93-A265-E2A0EE06FE2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4138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8C9E-E7C9-475B-9E8F-F9AC8F12DE20}" type="datetimeFigureOut">
              <a:rPr lang="ro-RO" smtClean="0"/>
              <a:t>06.02.2017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1397-DE3D-4C93-A265-E2A0EE06FE2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10232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10B8C9E-E7C9-475B-9E8F-F9AC8F12DE20}" type="datetimeFigureOut">
              <a:rPr lang="ro-RO" smtClean="0"/>
              <a:t>06.02.2017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22D1397-DE3D-4C93-A265-E2A0EE06FE2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0337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0590" y="531928"/>
            <a:ext cx="9422432" cy="2622089"/>
          </a:xfrm>
        </p:spPr>
        <p:txBody>
          <a:bodyPr>
            <a:normAutofit fontScale="90000"/>
          </a:bodyPr>
          <a:lstStyle/>
          <a:p>
            <a:pPr algn="ctr"/>
            <a:r>
              <a:rPr lang="ro-RO" altLang="en-US" dirty="0">
                <a:latin typeface="Cambria" panose="02040503050406030204" pitchFamily="18" charset="0"/>
              </a:rPr>
              <a:t>Planificarea p</a:t>
            </a:r>
            <a:r>
              <a:rPr lang="en-US" altLang="en-US" dirty="0" err="1">
                <a:latin typeface="Cambria" panose="02040503050406030204" pitchFamily="18" charset="0"/>
              </a:rPr>
              <a:t>roces</a:t>
            </a:r>
            <a:r>
              <a:rPr lang="ro-RO" altLang="en-US" dirty="0" smtClean="0">
                <a:latin typeface="Cambria" panose="02040503050406030204" pitchFamily="18" charset="0"/>
              </a:rPr>
              <a:t>elor</a:t>
            </a:r>
            <a:r>
              <a:rPr lang="en-US" altLang="en-US" dirty="0" smtClean="0">
                <a:latin typeface="Cambria" panose="02040503050406030204" pitchFamily="18" charset="0"/>
              </a:rPr>
              <a:t> </a:t>
            </a:r>
            <a:r>
              <a:rPr lang="en-US" altLang="en-US" dirty="0" err="1" smtClean="0">
                <a:latin typeface="Cambria" panose="02040503050406030204" pitchFamily="18" charset="0"/>
              </a:rPr>
              <a:t>unui</a:t>
            </a:r>
            <a:r>
              <a:rPr lang="en-US" altLang="en-US" dirty="0" smtClean="0">
                <a:latin typeface="Cambria" panose="02040503050406030204" pitchFamily="18" charset="0"/>
              </a:rPr>
              <a:t> </a:t>
            </a:r>
            <a:r>
              <a:rPr lang="en-US" altLang="en-US" dirty="0" err="1" smtClean="0">
                <a:latin typeface="Cambria" panose="02040503050406030204" pitchFamily="18" charset="0"/>
              </a:rPr>
              <a:t>sistem</a:t>
            </a:r>
            <a:r>
              <a:rPr lang="en-US" altLang="en-US" dirty="0" smtClean="0">
                <a:latin typeface="Cambria" panose="02040503050406030204" pitchFamily="18" charset="0"/>
              </a:rPr>
              <a:t> de </a:t>
            </a:r>
            <a:r>
              <a:rPr lang="en-US" altLang="en-US" dirty="0" err="1" smtClean="0">
                <a:latin typeface="Cambria" panose="02040503050406030204" pitchFamily="18" charset="0"/>
              </a:rPr>
              <a:t>operare</a:t>
            </a:r>
            <a:r>
              <a:rPr lang="en-US" altLang="en-US" b="1" dirty="0">
                <a:latin typeface="Cambria" panose="02040503050406030204" pitchFamily="18" charset="0"/>
              </a:rPr>
              <a:t/>
            </a:r>
            <a:br>
              <a:rPr lang="en-US" altLang="en-US" b="1" dirty="0">
                <a:latin typeface="Cambria" panose="02040503050406030204" pitchFamily="18" charset="0"/>
              </a:rPr>
            </a:br>
            <a:endParaRPr lang="ro-R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67745" y="5187758"/>
            <a:ext cx="6788727" cy="1388534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o-RO" sz="7200" dirty="0" smtClean="0"/>
              <a:t>Coordonator</a:t>
            </a:r>
            <a:r>
              <a:rPr lang="en-US" sz="7200" dirty="0" smtClean="0"/>
              <a:t> </a:t>
            </a:r>
            <a:r>
              <a:rPr lang="ro-RO" sz="7200" dirty="0" smtClean="0"/>
              <a:t>Științific:                                                   </a:t>
            </a:r>
            <a:r>
              <a:rPr lang="ro-RO" sz="7200" dirty="0" smtClean="0"/>
              <a:t>Student:</a:t>
            </a:r>
          </a:p>
          <a:p>
            <a:pPr algn="l"/>
            <a:r>
              <a:rPr lang="ro-RO" sz="7200" dirty="0" smtClean="0"/>
              <a:t>Ștefan Stăncescu                                                             </a:t>
            </a:r>
            <a:r>
              <a:rPr lang="en-US" sz="7200" dirty="0" err="1"/>
              <a:t>Chircu</a:t>
            </a:r>
            <a:r>
              <a:rPr lang="en-US" sz="7200" dirty="0"/>
              <a:t> </a:t>
            </a:r>
            <a:r>
              <a:rPr lang="en-US" sz="7200" dirty="0" smtClean="0"/>
              <a:t>Bogdan</a:t>
            </a:r>
            <a:endParaRPr lang="ro-RO" sz="7200" dirty="0" smtClean="0"/>
          </a:p>
          <a:p>
            <a:pPr algn="ctr"/>
            <a:r>
              <a:rPr lang="ro-RO" sz="7200" dirty="0" smtClean="0"/>
              <a:t>IISC 2016-2017</a:t>
            </a:r>
            <a:endParaRPr lang="ro-RO" sz="7200" dirty="0"/>
          </a:p>
          <a:p>
            <a:pPr algn="l"/>
            <a:endParaRPr lang="ro-RO" dirty="0" smtClean="0"/>
          </a:p>
          <a:p>
            <a:pPr algn="l"/>
            <a:r>
              <a:rPr lang="ro-RO" dirty="0" smtClean="0"/>
              <a:t>  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56682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1143000"/>
            <a:ext cx="8305800" cy="480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o-RO" altLang="en-US" sz="2200" b="1" dirty="0">
                <a:solidFill>
                  <a:schemeClr val="accent2"/>
                </a:solidFill>
                <a:latin typeface="Garamond" panose="02020404030301010803" pitchFamily="18" charset="0"/>
              </a:rPr>
              <a:t>Coada circulară (</a:t>
            </a:r>
            <a:r>
              <a:rPr lang="en-US" altLang="en-US" sz="2200" b="1" dirty="0">
                <a:solidFill>
                  <a:schemeClr val="accent2"/>
                </a:solidFill>
                <a:latin typeface="Garamond" panose="02020404030301010803" pitchFamily="18" charset="0"/>
              </a:rPr>
              <a:t>ROUND ROBIN</a:t>
            </a:r>
            <a:r>
              <a:rPr lang="ro-RO" altLang="en-US" sz="2200" b="1" dirty="0">
                <a:solidFill>
                  <a:schemeClr val="accent2"/>
                </a:solidFill>
                <a:latin typeface="Garamond" panose="02020404030301010803" pitchFamily="18" charset="0"/>
              </a:rPr>
              <a:t>)</a:t>
            </a:r>
            <a:endParaRPr lang="en-US" altLang="en-US" sz="2200" dirty="0">
              <a:latin typeface="Garamond" panose="02020404030301010803" pitchFamily="18" charset="0"/>
            </a:endParaRPr>
          </a:p>
          <a:p>
            <a:pPr lvl="1">
              <a:lnSpc>
                <a:spcPct val="90000"/>
              </a:lnSpc>
              <a:buFont typeface="Symbol" panose="05050102010706020507" pitchFamily="18" charset="2"/>
              <a:buChar char="·"/>
            </a:pPr>
            <a:r>
              <a:rPr lang="ro-RO" altLang="en-US" sz="2200" dirty="0">
                <a:latin typeface="Garamond" panose="02020404030301010803" pitchFamily="18" charset="0"/>
              </a:rPr>
              <a:t>Foloseşte un </a:t>
            </a:r>
            <a:r>
              <a:rPr lang="en-US" altLang="en-US" sz="2200" dirty="0">
                <a:latin typeface="Garamond" panose="02020404030301010803" pitchFamily="18" charset="0"/>
              </a:rPr>
              <a:t>timer </a:t>
            </a:r>
            <a:r>
              <a:rPr lang="ro-RO" altLang="en-US" sz="2200" dirty="0">
                <a:latin typeface="Garamond" panose="02020404030301010803" pitchFamily="18" charset="0"/>
              </a:rPr>
              <a:t>pentru generarea unei întreruperi după un timp prestabilit</a:t>
            </a:r>
            <a:r>
              <a:rPr lang="en-US" altLang="en-US" sz="2200" dirty="0">
                <a:latin typeface="Garamond" panose="02020404030301010803" pitchFamily="18" charset="0"/>
              </a:rPr>
              <a:t>. </a:t>
            </a:r>
            <a:r>
              <a:rPr lang="ro-RO" altLang="en-US" sz="2200" dirty="0">
                <a:latin typeface="Garamond" panose="02020404030301010803" pitchFamily="18" charset="0"/>
              </a:rPr>
              <a:t>Asigură multitasking-ul p</a:t>
            </a:r>
            <a:r>
              <a:rPr lang="en-US" altLang="en-US" sz="2200" dirty="0" err="1">
                <a:latin typeface="Garamond" panose="02020404030301010803" pitchFamily="18" charset="0"/>
              </a:rPr>
              <a:t>reempt</a:t>
            </a:r>
            <a:r>
              <a:rPr lang="ro-RO" altLang="en-US" sz="2200" dirty="0">
                <a:latin typeface="Garamond" panose="02020404030301010803" pitchFamily="18" charset="0"/>
              </a:rPr>
              <a:t>iv dacă un task depăşeşte cuantumul de timp alocat</a:t>
            </a:r>
            <a:r>
              <a:rPr lang="en-US" altLang="en-US" sz="2200" dirty="0" smtClean="0">
                <a:latin typeface="Garamond" panose="02020404030301010803" pitchFamily="18" charset="0"/>
              </a:rPr>
              <a:t>.</a:t>
            </a:r>
            <a:endParaRPr lang="en-US" altLang="en-US" sz="2200" dirty="0">
              <a:latin typeface="Garamond" panose="02020404030301010803" pitchFamily="18" charset="0"/>
            </a:endParaRPr>
          </a:p>
          <a:p>
            <a:pPr lvl="1">
              <a:lnSpc>
                <a:spcPct val="90000"/>
              </a:lnSpc>
              <a:buFont typeface="Symbol" panose="05050102010706020507" pitchFamily="18" charset="2"/>
              <a:buChar char="·"/>
            </a:pPr>
            <a:r>
              <a:rPr lang="en-US" altLang="en-US" sz="2200" dirty="0" err="1" smtClean="0">
                <a:latin typeface="Garamond" panose="02020404030301010803" pitchFamily="18" charset="0"/>
              </a:rPr>
              <a:t>Defini</a:t>
            </a:r>
            <a:r>
              <a:rPr lang="ro-RO" altLang="en-US" sz="2200" dirty="0">
                <a:latin typeface="Garamond" panose="02020404030301010803" pitchFamily="18" charset="0"/>
              </a:rPr>
              <a:t>ţii</a:t>
            </a:r>
            <a:r>
              <a:rPr lang="en-US" altLang="en-US" sz="2200" dirty="0">
                <a:latin typeface="Garamond" panose="02020404030301010803" pitchFamily="18" charset="0"/>
              </a:rPr>
              <a:t>:</a:t>
            </a:r>
          </a:p>
          <a:p>
            <a:pPr lvl="2">
              <a:lnSpc>
                <a:spcPct val="90000"/>
              </a:lnSpc>
            </a:pPr>
            <a:r>
              <a:rPr lang="ro-RO" altLang="en-US" sz="2200" b="1" dirty="0">
                <a:latin typeface="Garamond" panose="02020404030301010803" pitchFamily="18" charset="0"/>
              </a:rPr>
              <a:t>Comutare de c</a:t>
            </a:r>
            <a:r>
              <a:rPr lang="en-US" altLang="en-US" sz="2200" b="1" dirty="0" err="1">
                <a:latin typeface="Garamond" panose="02020404030301010803" pitchFamily="18" charset="0"/>
              </a:rPr>
              <a:t>ontext</a:t>
            </a:r>
            <a:r>
              <a:rPr lang="ro-RO" altLang="en-US" sz="2200" b="1" dirty="0">
                <a:latin typeface="Garamond" panose="02020404030301010803" pitchFamily="18" charset="0"/>
              </a:rPr>
              <a:t> - </a:t>
            </a:r>
            <a:r>
              <a:rPr lang="ro-RO" altLang="en-US" sz="2200" dirty="0">
                <a:latin typeface="Garamond" panose="02020404030301010803" pitchFamily="18" charset="0"/>
              </a:rPr>
              <a:t>Modificarea stării de rulare a procesorului de la un proces către altul (modificarea</a:t>
            </a:r>
            <a:r>
              <a:rPr lang="en-US" altLang="en-US" sz="2200" dirty="0">
                <a:latin typeface="Garamond" panose="02020404030301010803" pitchFamily="18" charset="0"/>
              </a:rPr>
              <a:t> </a:t>
            </a:r>
            <a:r>
              <a:rPr lang="en-US" altLang="en-US" sz="2200" dirty="0" err="1">
                <a:latin typeface="Garamond" panose="02020404030301010803" pitchFamily="18" charset="0"/>
              </a:rPr>
              <a:t>memor</a:t>
            </a:r>
            <a:r>
              <a:rPr lang="ro-RO" altLang="en-US" sz="2200" dirty="0">
                <a:latin typeface="Garamond" panose="02020404030301010803" pitchFamily="18" charset="0"/>
              </a:rPr>
              <a:t>iei)</a:t>
            </a:r>
            <a:r>
              <a:rPr lang="en-US" altLang="en-US" sz="2200" dirty="0">
                <a:latin typeface="Garamond" panose="02020404030301010803" pitchFamily="18" charset="0"/>
              </a:rPr>
              <a:t>.</a:t>
            </a:r>
          </a:p>
          <a:p>
            <a:pPr lvl="2">
              <a:lnSpc>
                <a:spcPct val="90000"/>
              </a:lnSpc>
            </a:pPr>
            <a:r>
              <a:rPr lang="en-US" altLang="en-US" sz="2200" b="1" dirty="0" err="1">
                <a:latin typeface="Garamond" panose="02020404030301010803" pitchFamily="18" charset="0"/>
              </a:rPr>
              <a:t>Partajarea</a:t>
            </a:r>
            <a:r>
              <a:rPr lang="en-US" altLang="en-US" sz="2200" b="1" dirty="0">
                <a:latin typeface="Garamond" panose="02020404030301010803" pitchFamily="18" charset="0"/>
              </a:rPr>
              <a:t> </a:t>
            </a:r>
            <a:r>
              <a:rPr lang="en-US" altLang="en-US" sz="2200" b="1" dirty="0" err="1">
                <a:latin typeface="Garamond" panose="02020404030301010803" pitchFamily="18" charset="0"/>
              </a:rPr>
              <a:t>procesorului</a:t>
            </a:r>
            <a:r>
              <a:rPr lang="en-US" altLang="en-US" sz="2200" b="1" dirty="0">
                <a:latin typeface="Garamond" panose="02020404030301010803" pitchFamily="18" charset="0"/>
              </a:rPr>
              <a:t> </a:t>
            </a:r>
            <a:r>
              <a:rPr lang="ro-RO" altLang="en-US" sz="2200" b="1" dirty="0">
                <a:latin typeface="Garamond" panose="02020404030301010803" pitchFamily="18" charset="0"/>
              </a:rPr>
              <a:t>- </a:t>
            </a:r>
            <a:r>
              <a:rPr lang="en-US" altLang="en-US" sz="2200" dirty="0" err="1">
                <a:latin typeface="Garamond" panose="02020404030301010803" pitchFamily="18" charset="0"/>
              </a:rPr>
              <a:t>Utilizarea</a:t>
            </a:r>
            <a:r>
              <a:rPr lang="en-US" altLang="en-US" sz="2200" dirty="0">
                <a:latin typeface="Garamond" panose="02020404030301010803" pitchFamily="18" charset="0"/>
              </a:rPr>
              <a:t> </a:t>
            </a:r>
            <a:r>
              <a:rPr lang="en-US" altLang="en-US" sz="2200" dirty="0" err="1">
                <a:latin typeface="Garamond" panose="02020404030301010803" pitchFamily="18" charset="0"/>
              </a:rPr>
              <a:t>unui</a:t>
            </a:r>
            <a:r>
              <a:rPr lang="en-US" altLang="en-US" sz="2200" dirty="0">
                <a:latin typeface="Garamond" panose="02020404030301010803" pitchFamily="18" charset="0"/>
              </a:rPr>
              <a:t> </a:t>
            </a:r>
            <a:r>
              <a:rPr lang="en-US" altLang="en-US" sz="2200" dirty="0" err="1">
                <a:latin typeface="Garamond" panose="02020404030301010803" pitchFamily="18" charset="0"/>
              </a:rPr>
              <a:t>cuantum</a:t>
            </a:r>
            <a:r>
              <a:rPr lang="en-US" altLang="en-US" sz="2200" dirty="0">
                <a:latin typeface="Garamond" panose="02020404030301010803" pitchFamily="18" charset="0"/>
              </a:rPr>
              <a:t> a.</a:t>
            </a:r>
            <a:r>
              <a:rPr lang="ro-RO" altLang="en-US" sz="2200" dirty="0">
                <a:latin typeface="Garamond" panose="02020404030301010803" pitchFamily="18" charset="0"/>
              </a:rPr>
              <a:t>î. fiecare proces rulează la o frecvenţă de </a:t>
            </a:r>
            <a:r>
              <a:rPr lang="en-US" altLang="en-US" sz="2200" dirty="0">
                <a:latin typeface="Garamond" panose="02020404030301010803" pitchFamily="18" charset="0"/>
              </a:rPr>
              <a:t>1/n.</a:t>
            </a:r>
          </a:p>
          <a:p>
            <a:pPr lvl="2">
              <a:lnSpc>
                <a:spcPct val="90000"/>
              </a:lnSpc>
            </a:pPr>
            <a:r>
              <a:rPr lang="ro-RO" altLang="en-US" sz="2200" b="1" dirty="0">
                <a:latin typeface="Garamond" panose="02020404030301010803" pitchFamily="18" charset="0"/>
              </a:rPr>
              <a:t>Latenţa de replanificare - </a:t>
            </a:r>
            <a:r>
              <a:rPr lang="ro-RO" altLang="en-US" sz="2200" dirty="0">
                <a:latin typeface="Garamond" panose="02020404030301010803" pitchFamily="18" charset="0"/>
              </a:rPr>
              <a:t>Reprezintă timpul de aşteptare din momentul în care un proces face o cerere de rulare şi până în momentul în care</a:t>
            </a:r>
            <a:r>
              <a:rPr lang="en-US" altLang="en-US" sz="2200" dirty="0">
                <a:latin typeface="Garamond" panose="02020404030301010803" pitchFamily="18" charset="0"/>
              </a:rPr>
              <a:t> </a:t>
            </a:r>
            <a:r>
              <a:rPr lang="ro-RO" altLang="en-US" sz="2200" dirty="0">
                <a:latin typeface="Garamond" panose="02020404030301010803" pitchFamily="18" charset="0"/>
              </a:rPr>
              <a:t>obţine controlul UCP (rulează)</a:t>
            </a:r>
            <a:r>
              <a:rPr lang="en-US" altLang="en-US" sz="2200" dirty="0"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16389" name="Text Box 8"/>
          <p:cNvSpPr txBox="1">
            <a:spLocks noChangeArrowheads="1"/>
          </p:cNvSpPr>
          <p:nvPr/>
        </p:nvSpPr>
        <p:spPr bwMode="auto">
          <a:xfrm>
            <a:off x="2941983" y="381000"/>
            <a:ext cx="722913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4000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Algoritmi de planificare</a:t>
            </a:r>
            <a:endParaRPr lang="en-US" altLang="en-US" sz="4000" dirty="0">
              <a:ln w="3175" cmpd="sng">
                <a:noFill/>
              </a:ln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5695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0"/>
            <a:ext cx="8305800" cy="3886200"/>
          </a:xfrm>
        </p:spPr>
        <p:txBody>
          <a:bodyPr/>
          <a:lstStyle/>
          <a:p>
            <a:pPr>
              <a:buFontTx/>
              <a:buNone/>
            </a:pPr>
            <a:r>
              <a:rPr lang="ro-RO" altLang="en-US" sz="2000" b="1">
                <a:solidFill>
                  <a:schemeClr val="accent2"/>
                </a:solidFill>
                <a:latin typeface="Garamond" panose="02020404030301010803" pitchFamily="18" charset="0"/>
              </a:rPr>
              <a:t>Coada circulară (</a:t>
            </a:r>
            <a:r>
              <a:rPr lang="en-US" altLang="en-US" sz="2000" b="1">
                <a:solidFill>
                  <a:schemeClr val="accent2"/>
                </a:solidFill>
                <a:latin typeface="Garamond" panose="02020404030301010803" pitchFamily="18" charset="0"/>
              </a:rPr>
              <a:t>ROUND ROBIN</a:t>
            </a:r>
            <a:r>
              <a:rPr lang="ro-RO" altLang="en-US" sz="2000" b="1">
                <a:solidFill>
                  <a:schemeClr val="accent2"/>
                </a:solidFill>
                <a:latin typeface="Garamond" panose="02020404030301010803" pitchFamily="18" charset="0"/>
              </a:rPr>
              <a:t>)</a:t>
            </a:r>
            <a:endParaRPr lang="en-US" altLang="en-US" sz="2000" b="1">
              <a:latin typeface="Garamond" panose="02020404030301010803" pitchFamily="18" charset="0"/>
            </a:endParaRPr>
          </a:p>
          <a:p>
            <a:pPr>
              <a:buFontTx/>
              <a:buNone/>
            </a:pPr>
            <a:r>
              <a:rPr lang="ro-RO" altLang="en-US">
                <a:latin typeface="Garamond" panose="02020404030301010803" pitchFamily="18" charset="0"/>
              </a:rPr>
              <a:t>Se alege un cuantum de timp</a:t>
            </a:r>
            <a:endParaRPr lang="en-US" altLang="en-US">
              <a:latin typeface="Garamond" panose="02020404030301010803" pitchFamily="18" charset="0"/>
            </a:endParaRPr>
          </a:p>
          <a:p>
            <a:pPr lvl="2"/>
            <a:r>
              <a:rPr lang="ro-RO" altLang="en-US" smtClean="0">
                <a:latin typeface="Garamond" panose="02020404030301010803" pitchFamily="18" charset="0"/>
              </a:rPr>
              <a:t>Prea scurt – se va pierde prea mult timp cu comutarea contextului</a:t>
            </a:r>
          </a:p>
          <a:p>
            <a:pPr lvl="2"/>
            <a:r>
              <a:rPr lang="en-US" altLang="en-US" smtClean="0">
                <a:latin typeface="Garamond" panose="02020404030301010803" pitchFamily="18" charset="0"/>
              </a:rPr>
              <a:t> </a:t>
            </a:r>
            <a:r>
              <a:rPr lang="ro-RO" altLang="en-US" smtClean="0">
                <a:latin typeface="Garamond" panose="02020404030301010803" pitchFamily="18" charset="0"/>
              </a:rPr>
              <a:t>Prea lung</a:t>
            </a:r>
            <a:r>
              <a:rPr lang="en-US" altLang="en-US" smtClean="0">
                <a:latin typeface="Garamond" panose="02020404030301010803" pitchFamily="18" charset="0"/>
              </a:rPr>
              <a:t> – </a:t>
            </a:r>
            <a:r>
              <a:rPr lang="ro-RO" altLang="en-US" smtClean="0">
                <a:latin typeface="Garamond" panose="02020404030301010803" pitchFamily="18" charset="0"/>
              </a:rPr>
              <a:t>latenţa de replanificare este prea mare</a:t>
            </a:r>
            <a:r>
              <a:rPr lang="en-US" altLang="en-US" smtClean="0">
                <a:latin typeface="Garamond" panose="02020404030301010803" pitchFamily="18" charset="0"/>
              </a:rPr>
              <a:t>. </a:t>
            </a:r>
            <a:r>
              <a:rPr lang="ro-RO" altLang="en-US" smtClean="0">
                <a:latin typeface="Garamond" panose="02020404030301010803" pitchFamily="18" charset="0"/>
              </a:rPr>
              <a:t>Dacă multe procese doresc UCP</a:t>
            </a:r>
            <a:r>
              <a:rPr lang="en-US" altLang="en-US" smtClean="0">
                <a:latin typeface="Garamond" panose="02020404030301010803" pitchFamily="18" charset="0"/>
              </a:rPr>
              <a:t>, </a:t>
            </a:r>
            <a:r>
              <a:rPr lang="ro-RO" altLang="en-US" smtClean="0">
                <a:latin typeface="Garamond" panose="02020404030301010803" pitchFamily="18" charset="0"/>
              </a:rPr>
              <a:t>atunci se pierde prea mult timp ca acestea să acceseze UCP şi se ajunge la cazul FIFO</a:t>
            </a:r>
            <a:r>
              <a:rPr lang="en-US" altLang="en-US" smtClean="0">
                <a:latin typeface="Garamond" panose="02020404030301010803" pitchFamily="18" charset="0"/>
              </a:rPr>
              <a:t>.</a:t>
            </a:r>
          </a:p>
          <a:p>
            <a:pPr lvl="2"/>
            <a:r>
              <a:rPr lang="ro-RO" altLang="en-US" smtClean="0">
                <a:latin typeface="Garamond" panose="02020404030301010803" pitchFamily="18" charset="0"/>
              </a:rPr>
              <a:t>Se ajustează a.î. majoritatea proceselor</a:t>
            </a:r>
            <a:r>
              <a:rPr lang="en-US" altLang="en-US" smtClean="0">
                <a:latin typeface="Garamond" panose="02020404030301010803" pitchFamily="18" charset="0"/>
              </a:rPr>
              <a:t> </a:t>
            </a:r>
            <a:r>
              <a:rPr lang="ro-RO" altLang="en-US" smtClean="0">
                <a:latin typeface="Garamond" panose="02020404030301010803" pitchFamily="18" charset="0"/>
              </a:rPr>
              <a:t>să nu îşi utilizeze timpul</a:t>
            </a:r>
            <a:r>
              <a:rPr lang="en-US" altLang="en-US" smtClean="0">
                <a:latin typeface="Garamond" panose="02020404030301010803" pitchFamily="18" charset="0"/>
              </a:rPr>
              <a:t>.  </a:t>
            </a:r>
          </a:p>
          <a:p>
            <a:endParaRPr lang="en-US" altLang="en-US" sz="2000">
              <a:latin typeface="Garamond" panose="02020404030301010803" pitchFamily="18" charset="0"/>
            </a:endParaRPr>
          </a:p>
        </p:txBody>
      </p:sp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3114261" y="381000"/>
            <a:ext cx="705685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4000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Algoritmi de planificare</a:t>
            </a:r>
            <a:endParaRPr lang="en-US" altLang="en-US" sz="4000" dirty="0">
              <a:ln w="3175" cmpd="sng">
                <a:noFill/>
              </a:ln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644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828800" y="1447800"/>
            <a:ext cx="58674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95288" indent="-395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177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None/>
            </a:pPr>
            <a:r>
              <a:rPr lang="en-US" altLang="en-US" sz="1600" b="1">
                <a:latin typeface="Garamond" panose="02020404030301010803" pitchFamily="18" charset="0"/>
              </a:rPr>
              <a:t>E</a:t>
            </a:r>
            <a:r>
              <a:rPr lang="ro-RO" altLang="en-US" sz="1600" b="1">
                <a:latin typeface="Garamond" panose="02020404030301010803" pitchFamily="18" charset="0"/>
              </a:rPr>
              <a:t>xemplu</a:t>
            </a:r>
            <a:r>
              <a:rPr lang="en-US" altLang="en-US" sz="1600" b="1">
                <a:latin typeface="Garamond" panose="02020404030301010803" pitchFamily="18" charset="0"/>
              </a:rPr>
              <a:t>:</a:t>
            </a:r>
          </a:p>
          <a:p>
            <a:pPr lvl="1" algn="just">
              <a:buFontTx/>
              <a:buNone/>
            </a:pPr>
            <a:r>
              <a:rPr lang="en-US" altLang="en-US" sz="1600" b="1">
                <a:latin typeface="Garamond" panose="02020404030301010803" pitchFamily="18" charset="0"/>
              </a:rPr>
              <a:t> 		Process  	</a:t>
            </a:r>
            <a:r>
              <a:rPr lang="ro-RO" altLang="en-US" sz="1600" b="1">
                <a:latin typeface="Garamond" panose="02020404030301010803" pitchFamily="18" charset="0"/>
              </a:rPr>
              <a:t>	Timpul de</a:t>
            </a:r>
            <a:r>
              <a:rPr lang="en-US" altLang="en-US" sz="1600" b="1">
                <a:latin typeface="Garamond" panose="02020404030301010803" pitchFamily="18" charset="0"/>
              </a:rPr>
              <a:t>		</a:t>
            </a:r>
            <a:r>
              <a:rPr lang="ro-RO" altLang="en-US" sz="1600" b="1">
                <a:latin typeface="Garamond" panose="02020404030301010803" pitchFamily="18" charset="0"/>
              </a:rPr>
              <a:t>Timpul</a:t>
            </a:r>
            <a:r>
              <a:rPr lang="en-US" altLang="en-US" sz="1600" b="1">
                <a:latin typeface="Garamond" panose="02020404030301010803" pitchFamily="18" charset="0"/>
              </a:rPr>
              <a:t> </a:t>
            </a:r>
          </a:p>
          <a:p>
            <a:pPr lvl="1" algn="just">
              <a:buFontTx/>
              <a:buNone/>
            </a:pPr>
            <a:r>
              <a:rPr lang="en-US" altLang="en-US" sz="1600" b="1">
                <a:latin typeface="Garamond" panose="02020404030301010803" pitchFamily="18" charset="0"/>
              </a:rPr>
              <a:t>  			             	</a:t>
            </a:r>
            <a:r>
              <a:rPr lang="ro-RO" altLang="en-US" sz="1600" b="1">
                <a:latin typeface="Garamond" panose="02020404030301010803" pitchFamily="18" charset="0"/>
              </a:rPr>
              <a:t>sosire</a:t>
            </a:r>
            <a:r>
              <a:rPr lang="en-US" altLang="en-US" sz="1600" b="1">
                <a:latin typeface="Garamond" panose="02020404030301010803" pitchFamily="18" charset="0"/>
              </a:rPr>
              <a:t>		</a:t>
            </a:r>
            <a:r>
              <a:rPr lang="ro-RO" altLang="en-US" sz="1600" b="1">
                <a:latin typeface="Garamond" panose="02020404030301010803" pitchFamily="18" charset="0"/>
              </a:rPr>
              <a:t>de serviciu</a:t>
            </a:r>
            <a:endParaRPr lang="en-US" altLang="en-US" sz="1600" b="1">
              <a:latin typeface="Garamond" panose="02020404030301010803" pitchFamily="18" charset="0"/>
            </a:endParaRPr>
          </a:p>
          <a:p>
            <a:pPr lvl="1" algn="just">
              <a:buFontTx/>
              <a:buNone/>
            </a:pPr>
            <a:r>
              <a:rPr lang="en-US" altLang="en-US" sz="1600" b="1">
                <a:latin typeface="Garamond" panose="02020404030301010803" pitchFamily="18" charset="0"/>
              </a:rPr>
              <a:t>	 	    1 		    0 		      8</a:t>
            </a:r>
          </a:p>
          <a:p>
            <a:pPr lvl="1" algn="just">
              <a:buFontTx/>
              <a:buNone/>
            </a:pPr>
            <a:r>
              <a:rPr lang="en-US" altLang="en-US" sz="1600" b="1">
                <a:latin typeface="Garamond" panose="02020404030301010803" pitchFamily="18" charset="0"/>
              </a:rPr>
              <a:t>		    2 		    1 		      4</a:t>
            </a:r>
          </a:p>
          <a:p>
            <a:pPr lvl="1" algn="just">
              <a:buFontTx/>
              <a:buNone/>
            </a:pPr>
            <a:r>
              <a:rPr lang="en-US" altLang="en-US" sz="1600" b="1">
                <a:latin typeface="Garamond" panose="02020404030301010803" pitchFamily="18" charset="0"/>
              </a:rPr>
              <a:t>	 	    3 		    2 		      9</a:t>
            </a:r>
          </a:p>
          <a:p>
            <a:pPr lvl="1" algn="just">
              <a:buFontTx/>
              <a:buNone/>
            </a:pPr>
            <a:r>
              <a:rPr lang="en-US" altLang="en-US" sz="1600" b="1">
                <a:latin typeface="Garamond" panose="02020404030301010803" pitchFamily="18" charset="0"/>
              </a:rPr>
              <a:t>	 	    4 		    3 		      5</a:t>
            </a:r>
            <a:endParaRPr lang="en-US" altLang="en-US" sz="1600">
              <a:latin typeface="Garamond" panose="02020404030301010803" pitchFamily="18" charset="0"/>
            </a:endParaRP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2133600" y="4191000"/>
            <a:ext cx="8229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Garamond" panose="02020404030301010803" pitchFamily="18" charset="0"/>
            </a:endParaRPr>
          </a:p>
        </p:txBody>
      </p:sp>
      <p:sp>
        <p:nvSpPr>
          <p:cNvPr id="18437" name="Line 6"/>
          <p:cNvSpPr>
            <a:spLocks noChangeShapeType="1"/>
          </p:cNvSpPr>
          <p:nvPr/>
        </p:nvSpPr>
        <p:spPr bwMode="auto">
          <a:xfrm>
            <a:off x="21336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18438" name="Line 7"/>
          <p:cNvSpPr>
            <a:spLocks noChangeShapeType="1"/>
          </p:cNvSpPr>
          <p:nvPr/>
        </p:nvSpPr>
        <p:spPr bwMode="auto">
          <a:xfrm>
            <a:off x="103632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18439" name="Line 8"/>
          <p:cNvSpPr>
            <a:spLocks noChangeShapeType="1"/>
          </p:cNvSpPr>
          <p:nvPr/>
        </p:nvSpPr>
        <p:spPr bwMode="auto">
          <a:xfrm>
            <a:off x="40386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18440" name="Line 9"/>
          <p:cNvSpPr>
            <a:spLocks noChangeShapeType="1"/>
          </p:cNvSpPr>
          <p:nvPr/>
        </p:nvSpPr>
        <p:spPr bwMode="auto">
          <a:xfrm>
            <a:off x="53340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18441" name="Line 10"/>
          <p:cNvSpPr>
            <a:spLocks noChangeShapeType="1"/>
          </p:cNvSpPr>
          <p:nvPr/>
        </p:nvSpPr>
        <p:spPr bwMode="auto">
          <a:xfrm>
            <a:off x="66294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18442" name="Text Box 11"/>
          <p:cNvSpPr txBox="1">
            <a:spLocks noChangeArrowheads="1"/>
          </p:cNvSpPr>
          <p:nvPr/>
        </p:nvSpPr>
        <p:spPr bwMode="auto">
          <a:xfrm>
            <a:off x="1981200" y="5037138"/>
            <a:ext cx="2682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Garamond" panose="02020404030301010803" pitchFamily="18" charset="0"/>
              </a:rPr>
              <a:t>0</a:t>
            </a:r>
          </a:p>
        </p:txBody>
      </p:sp>
      <p:sp>
        <p:nvSpPr>
          <p:cNvPr id="18443" name="Text Box 12"/>
          <p:cNvSpPr txBox="1">
            <a:spLocks noChangeArrowheads="1"/>
          </p:cNvSpPr>
          <p:nvPr/>
        </p:nvSpPr>
        <p:spPr bwMode="auto">
          <a:xfrm>
            <a:off x="3886200" y="5037138"/>
            <a:ext cx="2682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Garamond" panose="02020404030301010803" pitchFamily="18" charset="0"/>
              </a:rPr>
              <a:t>8</a:t>
            </a:r>
          </a:p>
        </p:txBody>
      </p:sp>
      <p:sp>
        <p:nvSpPr>
          <p:cNvPr id="18444" name="Text Box 13"/>
          <p:cNvSpPr txBox="1">
            <a:spLocks noChangeArrowheads="1"/>
          </p:cNvSpPr>
          <p:nvPr/>
        </p:nvSpPr>
        <p:spPr bwMode="auto">
          <a:xfrm>
            <a:off x="5181600" y="5037138"/>
            <a:ext cx="338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Garamond" panose="02020404030301010803" pitchFamily="18" charset="0"/>
              </a:rPr>
              <a:t>12</a:t>
            </a:r>
          </a:p>
        </p:txBody>
      </p:sp>
      <p:sp>
        <p:nvSpPr>
          <p:cNvPr id="18445" name="Text Box 14"/>
          <p:cNvSpPr txBox="1">
            <a:spLocks noChangeArrowheads="1"/>
          </p:cNvSpPr>
          <p:nvPr/>
        </p:nvSpPr>
        <p:spPr bwMode="auto">
          <a:xfrm>
            <a:off x="6400800" y="5037138"/>
            <a:ext cx="338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Garamond" panose="02020404030301010803" pitchFamily="18" charset="0"/>
              </a:rPr>
              <a:t>16</a:t>
            </a:r>
          </a:p>
        </p:txBody>
      </p:sp>
      <p:sp>
        <p:nvSpPr>
          <p:cNvPr id="18446" name="Text Box 15"/>
          <p:cNvSpPr txBox="1">
            <a:spLocks noChangeArrowheads="1"/>
          </p:cNvSpPr>
          <p:nvPr/>
        </p:nvSpPr>
        <p:spPr bwMode="auto">
          <a:xfrm>
            <a:off x="10210801" y="5037138"/>
            <a:ext cx="352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Garamond" panose="02020404030301010803" pitchFamily="18" charset="0"/>
              </a:rPr>
              <a:t>26</a:t>
            </a:r>
          </a:p>
        </p:txBody>
      </p:sp>
      <p:sp>
        <p:nvSpPr>
          <p:cNvPr id="18447" name="Text Box 16"/>
          <p:cNvSpPr txBox="1">
            <a:spLocks noChangeArrowheads="1"/>
          </p:cNvSpPr>
          <p:nvPr/>
        </p:nvSpPr>
        <p:spPr bwMode="auto">
          <a:xfrm>
            <a:off x="3276601" y="4354513"/>
            <a:ext cx="404813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Garamond" panose="02020404030301010803" pitchFamily="18" charset="0"/>
              </a:rPr>
              <a:t>P2</a:t>
            </a:r>
          </a:p>
        </p:txBody>
      </p:sp>
      <p:sp>
        <p:nvSpPr>
          <p:cNvPr id="18448" name="Text Box 17"/>
          <p:cNvSpPr txBox="1">
            <a:spLocks noChangeArrowheads="1"/>
          </p:cNvSpPr>
          <p:nvPr/>
        </p:nvSpPr>
        <p:spPr bwMode="auto">
          <a:xfrm>
            <a:off x="4343401" y="4354513"/>
            <a:ext cx="404813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Garamond" panose="02020404030301010803" pitchFamily="18" charset="0"/>
              </a:rPr>
              <a:t>P3</a:t>
            </a:r>
          </a:p>
        </p:txBody>
      </p:sp>
      <p:sp>
        <p:nvSpPr>
          <p:cNvPr id="18449" name="Text Box 18"/>
          <p:cNvSpPr txBox="1">
            <a:spLocks noChangeArrowheads="1"/>
          </p:cNvSpPr>
          <p:nvPr/>
        </p:nvSpPr>
        <p:spPr bwMode="auto">
          <a:xfrm>
            <a:off x="5791201" y="4354513"/>
            <a:ext cx="404813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Garamond" panose="02020404030301010803" pitchFamily="18" charset="0"/>
              </a:rPr>
              <a:t>P4</a:t>
            </a:r>
          </a:p>
        </p:txBody>
      </p:sp>
      <p:sp>
        <p:nvSpPr>
          <p:cNvPr id="18450" name="Text Box 19"/>
          <p:cNvSpPr txBox="1">
            <a:spLocks noChangeArrowheads="1"/>
          </p:cNvSpPr>
          <p:nvPr/>
        </p:nvSpPr>
        <p:spPr bwMode="auto">
          <a:xfrm>
            <a:off x="7086601" y="4354513"/>
            <a:ext cx="390525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Garamond" panose="02020404030301010803" pitchFamily="18" charset="0"/>
              </a:rPr>
              <a:t>P1</a:t>
            </a:r>
          </a:p>
        </p:txBody>
      </p:sp>
      <p:sp>
        <p:nvSpPr>
          <p:cNvPr id="18451" name="Text Box 20"/>
          <p:cNvSpPr txBox="1">
            <a:spLocks noChangeArrowheads="1"/>
          </p:cNvSpPr>
          <p:nvPr/>
        </p:nvSpPr>
        <p:spPr bwMode="auto">
          <a:xfrm>
            <a:off x="2041526" y="3630613"/>
            <a:ext cx="4244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Garamond" panose="02020404030301010803" pitchFamily="18" charset="0"/>
              </a:rPr>
              <a:t>Round Robin, </a:t>
            </a:r>
            <a:r>
              <a:rPr lang="ro-RO" altLang="en-US" sz="1800" b="1">
                <a:latin typeface="Garamond" panose="02020404030301010803" pitchFamily="18" charset="0"/>
              </a:rPr>
              <a:t>c</a:t>
            </a:r>
            <a:r>
              <a:rPr lang="en-US" altLang="en-US" sz="1800" b="1">
                <a:latin typeface="Garamond" panose="02020404030301010803" pitchFamily="18" charset="0"/>
              </a:rPr>
              <a:t>uantum = 4, </a:t>
            </a:r>
            <a:r>
              <a:rPr lang="ro-RO" altLang="en-US" sz="1800" b="1">
                <a:latin typeface="Garamond" panose="02020404030301010803" pitchFamily="18" charset="0"/>
              </a:rPr>
              <a:t>fără priorităţi</a:t>
            </a:r>
            <a:endParaRPr lang="en-US" altLang="en-US" sz="1800" b="1">
              <a:latin typeface="Garamond" panose="02020404030301010803" pitchFamily="18" charset="0"/>
            </a:endParaRPr>
          </a:p>
        </p:txBody>
      </p:sp>
      <p:sp>
        <p:nvSpPr>
          <p:cNvPr id="18452" name="Text Box 21"/>
          <p:cNvSpPr txBox="1">
            <a:spLocks noChangeArrowheads="1"/>
          </p:cNvSpPr>
          <p:nvPr/>
        </p:nvSpPr>
        <p:spPr bwMode="auto">
          <a:xfrm>
            <a:off x="3048001" y="5726113"/>
            <a:ext cx="89053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o-RO" altLang="en-US" sz="1600" b="1" dirty="0" smtClean="0">
                <a:latin typeface="Garamond" panose="02020404030301010803" pitchFamily="18" charset="0"/>
              </a:rPr>
              <a:t>		Timpul </a:t>
            </a:r>
            <a:r>
              <a:rPr lang="ro-RO" altLang="en-US" sz="1600" b="1" dirty="0">
                <a:latin typeface="Garamond" panose="02020404030301010803" pitchFamily="18" charset="0"/>
              </a:rPr>
              <a:t>mediu de aşteptare</a:t>
            </a:r>
            <a:r>
              <a:rPr lang="en-US" altLang="en-US" sz="1600" b="1" dirty="0">
                <a:latin typeface="Garamond" panose="02020404030301010803" pitchFamily="18" charset="0"/>
              </a:rPr>
              <a:t> = ( (20-0) + (8-1) + (26-2) + (25-3) )/4 = 74/4 = 18.5</a:t>
            </a:r>
          </a:p>
        </p:txBody>
      </p:sp>
      <p:sp>
        <p:nvSpPr>
          <p:cNvPr id="18453" name="Text Box 22"/>
          <p:cNvSpPr txBox="1">
            <a:spLocks noChangeArrowheads="1"/>
          </p:cNvSpPr>
          <p:nvPr/>
        </p:nvSpPr>
        <p:spPr bwMode="auto">
          <a:xfrm>
            <a:off x="2209801" y="4354513"/>
            <a:ext cx="390525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Garamond" panose="02020404030301010803" pitchFamily="18" charset="0"/>
              </a:rPr>
              <a:t>P1</a:t>
            </a:r>
          </a:p>
        </p:txBody>
      </p:sp>
      <p:sp>
        <p:nvSpPr>
          <p:cNvPr id="18454" name="Line 23"/>
          <p:cNvSpPr>
            <a:spLocks noChangeShapeType="1"/>
          </p:cNvSpPr>
          <p:nvPr/>
        </p:nvSpPr>
        <p:spPr bwMode="auto">
          <a:xfrm>
            <a:off x="29718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18455" name="Text Box 24"/>
          <p:cNvSpPr txBox="1">
            <a:spLocks noChangeArrowheads="1"/>
          </p:cNvSpPr>
          <p:nvPr/>
        </p:nvSpPr>
        <p:spPr bwMode="auto">
          <a:xfrm>
            <a:off x="2819400" y="5037138"/>
            <a:ext cx="2682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18456" name="Text Box 25"/>
          <p:cNvSpPr txBox="1">
            <a:spLocks noChangeArrowheads="1"/>
          </p:cNvSpPr>
          <p:nvPr/>
        </p:nvSpPr>
        <p:spPr bwMode="auto">
          <a:xfrm>
            <a:off x="8153401" y="4354513"/>
            <a:ext cx="404813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Garamond" panose="02020404030301010803" pitchFamily="18" charset="0"/>
              </a:rPr>
              <a:t>P3</a:t>
            </a:r>
          </a:p>
        </p:txBody>
      </p:sp>
      <p:sp>
        <p:nvSpPr>
          <p:cNvPr id="18457" name="Text Box 26"/>
          <p:cNvSpPr txBox="1">
            <a:spLocks noChangeArrowheads="1"/>
          </p:cNvSpPr>
          <p:nvPr/>
        </p:nvSpPr>
        <p:spPr bwMode="auto">
          <a:xfrm>
            <a:off x="8991601" y="4354513"/>
            <a:ext cx="404813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Garamond" panose="02020404030301010803" pitchFamily="18" charset="0"/>
              </a:rPr>
              <a:t>P4</a:t>
            </a:r>
          </a:p>
        </p:txBody>
      </p:sp>
      <p:sp>
        <p:nvSpPr>
          <p:cNvPr id="18458" name="Line 27"/>
          <p:cNvSpPr>
            <a:spLocks noChangeShapeType="1"/>
          </p:cNvSpPr>
          <p:nvPr/>
        </p:nvSpPr>
        <p:spPr bwMode="auto">
          <a:xfrm>
            <a:off x="78486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18459" name="Text Box 28"/>
          <p:cNvSpPr txBox="1">
            <a:spLocks noChangeArrowheads="1"/>
          </p:cNvSpPr>
          <p:nvPr/>
        </p:nvSpPr>
        <p:spPr bwMode="auto">
          <a:xfrm>
            <a:off x="7620001" y="5037138"/>
            <a:ext cx="352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Garamond" panose="02020404030301010803" pitchFamily="18" charset="0"/>
              </a:rPr>
              <a:t>20</a:t>
            </a:r>
          </a:p>
        </p:txBody>
      </p:sp>
      <p:sp>
        <p:nvSpPr>
          <p:cNvPr id="18460" name="Line 29"/>
          <p:cNvSpPr>
            <a:spLocks noChangeShapeType="1"/>
          </p:cNvSpPr>
          <p:nvPr/>
        </p:nvSpPr>
        <p:spPr bwMode="auto">
          <a:xfrm>
            <a:off x="88392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18461" name="Text Box 30"/>
          <p:cNvSpPr txBox="1">
            <a:spLocks noChangeArrowheads="1"/>
          </p:cNvSpPr>
          <p:nvPr/>
        </p:nvSpPr>
        <p:spPr bwMode="auto">
          <a:xfrm>
            <a:off x="8610601" y="5037138"/>
            <a:ext cx="352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Garamond" panose="02020404030301010803" pitchFamily="18" charset="0"/>
              </a:rPr>
              <a:t>24</a:t>
            </a:r>
          </a:p>
        </p:txBody>
      </p:sp>
      <p:sp>
        <p:nvSpPr>
          <p:cNvPr id="18462" name="Text Box 31"/>
          <p:cNvSpPr txBox="1">
            <a:spLocks noChangeArrowheads="1"/>
          </p:cNvSpPr>
          <p:nvPr/>
        </p:nvSpPr>
        <p:spPr bwMode="auto">
          <a:xfrm>
            <a:off x="9448801" y="5037138"/>
            <a:ext cx="352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Garamond" panose="02020404030301010803" pitchFamily="18" charset="0"/>
              </a:rPr>
              <a:t>25</a:t>
            </a:r>
          </a:p>
        </p:txBody>
      </p:sp>
      <p:sp>
        <p:nvSpPr>
          <p:cNvPr id="18463" name="Text Box 32"/>
          <p:cNvSpPr txBox="1">
            <a:spLocks noChangeArrowheads="1"/>
          </p:cNvSpPr>
          <p:nvPr/>
        </p:nvSpPr>
        <p:spPr bwMode="auto">
          <a:xfrm>
            <a:off x="9829801" y="4354513"/>
            <a:ext cx="404813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Garamond" panose="02020404030301010803" pitchFamily="18" charset="0"/>
              </a:rPr>
              <a:t>P3</a:t>
            </a:r>
          </a:p>
        </p:txBody>
      </p:sp>
      <p:sp>
        <p:nvSpPr>
          <p:cNvPr id="18464" name="Line 33"/>
          <p:cNvSpPr>
            <a:spLocks noChangeShapeType="1"/>
          </p:cNvSpPr>
          <p:nvPr/>
        </p:nvSpPr>
        <p:spPr bwMode="auto">
          <a:xfrm>
            <a:off x="96012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18466" name="Text Box 40"/>
          <p:cNvSpPr txBox="1">
            <a:spLocks noChangeArrowheads="1"/>
          </p:cNvSpPr>
          <p:nvPr/>
        </p:nvSpPr>
        <p:spPr bwMode="auto">
          <a:xfrm>
            <a:off x="3886201" y="381000"/>
            <a:ext cx="628491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4000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Algoritmi de planificare</a:t>
            </a:r>
            <a:endParaRPr lang="en-US" altLang="en-US" sz="4000" dirty="0">
              <a:ln w="3175" cmpd="sng">
                <a:noFill/>
              </a:ln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0421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288235"/>
            <a:ext cx="10018713" cy="1103243"/>
          </a:xfrm>
        </p:spPr>
        <p:txBody>
          <a:bodyPr/>
          <a:lstStyle/>
          <a:p>
            <a:r>
              <a:rPr lang="ro-RO" dirty="0" smtClean="0"/>
              <a:t>Concluzii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9774" y="1272209"/>
            <a:ext cx="10349948" cy="5181600"/>
          </a:xfrm>
        </p:spPr>
        <p:txBody>
          <a:bodyPr/>
          <a:lstStyle/>
          <a:p>
            <a:r>
              <a:rPr lang="ro-RO" dirty="0" smtClean="0"/>
              <a:t>FCFS – simplu / ușor de implementat / performanțe slabe pentru sisteme real-time</a:t>
            </a:r>
          </a:p>
          <a:p>
            <a:r>
              <a:rPr lang="ro-RO" dirty="0" smtClean="0"/>
              <a:t>SJF – optim / procesele cu timpi mari de execuție vor rămâne mereu la coadă</a:t>
            </a:r>
          </a:p>
          <a:p>
            <a:r>
              <a:rPr lang="ro-RO" dirty="0" smtClean="0"/>
              <a:t>RR – alocare foarte bună și corectă a procesorului, dar doar pentru procese cu lungimi diferite </a:t>
            </a:r>
          </a:p>
          <a:p>
            <a:r>
              <a:rPr lang="ro-RO" dirty="0" smtClean="0"/>
              <a:t>În concluzie, putem observa facptul că algoritmii prezintă părți bune pentru anumite cerințe. </a:t>
            </a:r>
            <a:r>
              <a:rPr lang="ro-RO" smtClean="0"/>
              <a:t>Prin urmare aceștia trebuie aleși cu grijă în funcție de performanțele dorite și de procesele care se execută în sistemul dorit de implementat.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48230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807" y="2501348"/>
            <a:ext cx="10018713" cy="1752599"/>
          </a:xfrm>
        </p:spPr>
        <p:txBody>
          <a:bodyPr/>
          <a:lstStyle/>
          <a:p>
            <a:r>
              <a:rPr lang="ro-RO" dirty="0" smtClean="0"/>
              <a:t>Vă mulțumesc!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58333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2362200" y="2057400"/>
            <a:ext cx="8458200" cy="3429000"/>
          </a:xfrm>
        </p:spPr>
        <p:txBody>
          <a:bodyPr/>
          <a:lstStyle/>
          <a:p>
            <a:pPr>
              <a:buFontTx/>
              <a:buNone/>
            </a:pPr>
            <a:endParaRPr lang="en-US" altLang="en-US" sz="2000" b="1" dirty="0">
              <a:solidFill>
                <a:schemeClr val="accent2"/>
              </a:solidFill>
              <a:latin typeface="Cambria" panose="02040503050406030204" pitchFamily="18" charset="0"/>
            </a:endParaRPr>
          </a:p>
          <a:p>
            <a:pPr>
              <a:spcBef>
                <a:spcPct val="0"/>
              </a:spcBef>
            </a:pPr>
            <a:r>
              <a:rPr lang="ro-RO" altLang="en-US" sz="2000" b="1" dirty="0">
                <a:latin typeface="Cambria" panose="02040503050406030204" pitchFamily="18" charset="0"/>
              </a:rPr>
              <a:t>Modalitatea prin care un proces este ataşat </a:t>
            </a:r>
            <a:r>
              <a:rPr lang="en-US" altLang="en-US" sz="2000" b="1" dirty="0" err="1">
                <a:latin typeface="Cambria" panose="02040503050406030204" pitchFamily="18" charset="0"/>
              </a:rPr>
              <a:t>procesor</a:t>
            </a:r>
            <a:r>
              <a:rPr lang="ro-RO" altLang="en-US" sz="2000" b="1" dirty="0">
                <a:latin typeface="Cambria" panose="02040503050406030204" pitchFamily="18" charset="0"/>
              </a:rPr>
              <a:t>ului</a:t>
            </a:r>
            <a:r>
              <a:rPr lang="en-US" altLang="en-US" sz="2000" b="1" dirty="0">
                <a:latin typeface="Cambria" panose="02040503050406030204" pitchFamily="18" charset="0"/>
              </a:rPr>
              <a:t>.</a:t>
            </a:r>
          </a:p>
          <a:p>
            <a:pPr>
              <a:spcBef>
                <a:spcPct val="0"/>
              </a:spcBef>
            </a:pPr>
            <a:endParaRPr lang="en-US" altLang="en-US" sz="2000" b="1" dirty="0">
              <a:latin typeface="Cambria" panose="02040503050406030204" pitchFamily="18" charset="0"/>
            </a:endParaRPr>
          </a:p>
          <a:p>
            <a:pPr>
              <a:spcBef>
                <a:spcPct val="0"/>
              </a:spcBef>
            </a:pPr>
            <a:r>
              <a:rPr lang="ro-RO" altLang="en-US" sz="2000" b="1" dirty="0">
                <a:latin typeface="Cambria" panose="02040503050406030204" pitchFamily="18" charset="0"/>
              </a:rPr>
              <a:t>Este centrată în jurul algoritmilor eficienţi</a:t>
            </a:r>
            <a:r>
              <a:rPr lang="en-US" altLang="en-US" sz="2000" b="1" dirty="0">
                <a:latin typeface="Cambria" panose="02040503050406030204" pitchFamily="18" charset="0"/>
              </a:rPr>
              <a:t>.</a:t>
            </a:r>
          </a:p>
          <a:p>
            <a:pPr>
              <a:spcBef>
                <a:spcPct val="0"/>
              </a:spcBef>
            </a:pPr>
            <a:endParaRPr lang="en-US" altLang="en-US" sz="2000" b="1" dirty="0">
              <a:latin typeface="Cambria" panose="02040503050406030204" pitchFamily="18" charset="0"/>
            </a:endParaRPr>
          </a:p>
          <a:p>
            <a:pPr>
              <a:spcBef>
                <a:spcPct val="0"/>
              </a:spcBef>
            </a:pPr>
            <a:r>
              <a:rPr lang="ro-RO" altLang="en-US" sz="2000" b="1" dirty="0">
                <a:latin typeface="Cambria" panose="02040503050406030204" pitchFamily="18" charset="0"/>
              </a:rPr>
              <a:t>Proiectarea unui planificator se ocupă cu asigurarea faptului că toţi utilizatorii au acces în mod corect la resurse</a:t>
            </a:r>
            <a:r>
              <a:rPr lang="en-US" altLang="en-US" sz="2000" b="1" dirty="0">
                <a:latin typeface="Cambria" panose="02040503050406030204" pitchFamily="18" charset="0"/>
              </a:rPr>
              <a:t>.</a:t>
            </a:r>
          </a:p>
          <a:p>
            <a:pPr>
              <a:spcBef>
                <a:spcPct val="0"/>
              </a:spcBef>
            </a:pPr>
            <a:endParaRPr lang="en-US" altLang="en-US" sz="2000" b="1" dirty="0">
              <a:latin typeface="Cambria" panose="02040503050406030204" pitchFamily="18" charset="0"/>
            </a:endParaRPr>
          </a:p>
        </p:txBody>
      </p:sp>
      <p:sp>
        <p:nvSpPr>
          <p:cNvPr id="5124" name="Rectangle 1027"/>
          <p:cNvSpPr>
            <a:spLocks noChangeArrowheads="1"/>
          </p:cNvSpPr>
          <p:nvPr/>
        </p:nvSpPr>
        <p:spPr bwMode="auto">
          <a:xfrm>
            <a:off x="2362200" y="381000"/>
            <a:ext cx="7772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4000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Planificarea p</a:t>
            </a:r>
            <a:r>
              <a:rPr lang="en-US" altLang="en-US" sz="4000" dirty="0" err="1">
                <a:ln w="3175" cmpd="sng">
                  <a:noFill/>
                </a:ln>
                <a:latin typeface="+mj-lt"/>
                <a:ea typeface="+mj-ea"/>
                <a:cs typeface="+mj-cs"/>
              </a:rPr>
              <a:t>roces</a:t>
            </a:r>
            <a:r>
              <a:rPr lang="ro-RO" altLang="en-US" sz="4000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elor</a:t>
            </a:r>
            <a:endParaRPr lang="en-US" altLang="en-US" sz="4000" dirty="0">
              <a:ln w="3175" cmpd="sng">
                <a:noFill/>
              </a:ln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030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263236"/>
            <a:ext cx="10018713" cy="1080655"/>
          </a:xfrm>
        </p:spPr>
        <p:txBody>
          <a:bodyPr/>
          <a:lstStyle/>
          <a:p>
            <a:r>
              <a:rPr lang="ro-RO" dirty="0" smtClean="0"/>
              <a:t>Criterii de performanță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09" y="1191492"/>
            <a:ext cx="10018713" cy="5347853"/>
          </a:xfrm>
        </p:spPr>
        <p:txBody>
          <a:bodyPr>
            <a:normAutofit fontScale="92500"/>
          </a:bodyPr>
          <a:lstStyle/>
          <a:p>
            <a:r>
              <a:rPr lang="ro-RO" sz="2300" b="1" dirty="0">
                <a:latin typeface="Cambria" panose="02040503050406030204" pitchFamily="18" charset="0"/>
              </a:rPr>
              <a:t>Gradul de utilizare </a:t>
            </a:r>
            <a:r>
              <a:rPr lang="ro-RO" sz="2300" dirty="0">
                <a:latin typeface="Cambria" panose="02040503050406030204" pitchFamily="18" charset="0"/>
              </a:rPr>
              <a:t>	Fracţiunea de timp în care un dispozitiv este utilizat (timp_utilizare/timp_total</a:t>
            </a:r>
            <a:r>
              <a:rPr lang="ro-RO" sz="2300" dirty="0" smtClean="0">
                <a:latin typeface="Cambria" panose="02040503050406030204" pitchFamily="18" charset="0"/>
              </a:rPr>
              <a:t>)</a:t>
            </a:r>
            <a:endParaRPr lang="ro-RO" sz="2300" dirty="0">
              <a:latin typeface="Cambria" panose="02040503050406030204" pitchFamily="18" charset="0"/>
            </a:endParaRPr>
          </a:p>
          <a:p>
            <a:r>
              <a:rPr lang="ro-RO" sz="2300" b="1" dirty="0">
                <a:latin typeface="Cambria" panose="02040503050406030204" pitchFamily="18" charset="0"/>
              </a:rPr>
              <a:t>Throughput</a:t>
            </a:r>
            <a:r>
              <a:rPr lang="ro-RO" sz="2300" dirty="0">
                <a:latin typeface="Cambria" panose="02040503050406030204" pitchFamily="18" charset="0"/>
              </a:rPr>
              <a:t>	</a:t>
            </a:r>
            <a:r>
              <a:rPr lang="ro-RO" sz="2300" dirty="0" smtClean="0">
                <a:latin typeface="Cambria" panose="02040503050406030204" pitchFamily="18" charset="0"/>
              </a:rPr>
              <a:t>Numărul </a:t>
            </a:r>
            <a:r>
              <a:rPr lang="ro-RO" sz="2300" dirty="0">
                <a:latin typeface="Cambria" panose="02040503050406030204" pitchFamily="18" charset="0"/>
              </a:rPr>
              <a:t>de job-uri terminate într-o perioadă de </a:t>
            </a:r>
            <a:r>
              <a:rPr lang="ro-RO" sz="2300" dirty="0" smtClean="0">
                <a:latin typeface="Cambria" panose="02040503050406030204" pitchFamily="18" charset="0"/>
              </a:rPr>
              <a:t>timp (job-uri/secundă )</a:t>
            </a:r>
            <a:endParaRPr lang="ro-RO" sz="2300" dirty="0">
              <a:latin typeface="Cambria" panose="02040503050406030204" pitchFamily="18" charset="0"/>
            </a:endParaRPr>
          </a:p>
          <a:p>
            <a:r>
              <a:rPr lang="ro-RO" sz="2300" b="1" dirty="0">
                <a:latin typeface="Cambria" panose="02040503050406030204" pitchFamily="18" charset="0"/>
              </a:rPr>
              <a:t>Timpul de serviciu </a:t>
            </a:r>
            <a:r>
              <a:rPr lang="ro-RO" sz="2300" dirty="0">
                <a:latin typeface="Cambria" panose="02040503050406030204" pitchFamily="18" charset="0"/>
              </a:rPr>
              <a:t>	Timpul pe care îl necesită un dispozitiv pentru a rezolva o cerere (în secunde</a:t>
            </a:r>
            <a:r>
              <a:rPr lang="ro-RO" sz="2300" dirty="0" smtClean="0">
                <a:latin typeface="Cambria" panose="02040503050406030204" pitchFamily="18" charset="0"/>
              </a:rPr>
              <a:t>)</a:t>
            </a:r>
            <a:endParaRPr lang="ro-RO" sz="2300" dirty="0">
              <a:latin typeface="Cambria" panose="02040503050406030204" pitchFamily="18" charset="0"/>
            </a:endParaRPr>
          </a:p>
          <a:p>
            <a:r>
              <a:rPr lang="ro-RO" sz="2300" b="1" dirty="0">
                <a:latin typeface="Cambria" panose="02040503050406030204" pitchFamily="18" charset="0"/>
              </a:rPr>
              <a:t>Timpul de aşteptare în coadă  </a:t>
            </a:r>
            <a:r>
              <a:rPr lang="ro-RO" sz="2300" dirty="0" smtClean="0">
                <a:latin typeface="Cambria" panose="02040503050406030204" pitchFamily="18" charset="0"/>
              </a:rPr>
              <a:t>Timpul </a:t>
            </a:r>
            <a:r>
              <a:rPr lang="ro-RO" sz="2300" dirty="0">
                <a:latin typeface="Cambria" panose="02040503050406030204" pitchFamily="18" charset="0"/>
              </a:rPr>
              <a:t>petrecut în coada de aşteptare (secunde)</a:t>
            </a:r>
          </a:p>
          <a:p>
            <a:pPr algn="just">
              <a:lnSpc>
                <a:spcPct val="70000"/>
              </a:lnSpc>
            </a:pPr>
            <a:r>
              <a:rPr lang="ro-RO" altLang="en-US" sz="2300" b="1" dirty="0" smtClean="0">
                <a:latin typeface="Cambria" panose="02040503050406030204" pitchFamily="18" charset="0"/>
              </a:rPr>
              <a:t>Timpul de rezidenţă</a:t>
            </a:r>
            <a:r>
              <a:rPr lang="en-US" altLang="en-US" sz="23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2300" dirty="0" smtClean="0">
                <a:latin typeface="Cambria" panose="02040503050406030204" pitchFamily="18" charset="0"/>
              </a:rPr>
              <a:t>	T</a:t>
            </a:r>
            <a:r>
              <a:rPr lang="ro-RO" altLang="en-US" sz="2300" dirty="0" smtClean="0">
                <a:latin typeface="Cambria" panose="02040503050406030204" pitchFamily="18" charset="0"/>
              </a:rPr>
              <a:t>impul petrecut</a:t>
            </a:r>
            <a:r>
              <a:rPr lang="en-US" altLang="en-US" sz="2300" dirty="0" smtClean="0">
                <a:latin typeface="Cambria" panose="02040503050406030204" pitchFamily="18" charset="0"/>
              </a:rPr>
              <a:t> </a:t>
            </a:r>
            <a:r>
              <a:rPr lang="ro-RO" altLang="en-US" sz="2300" dirty="0" smtClean="0">
                <a:latin typeface="Cambria" panose="02040503050406030204" pitchFamily="18" charset="0"/>
              </a:rPr>
              <a:t>de către o cerere la un dispozitiv</a:t>
            </a:r>
            <a:r>
              <a:rPr lang="en-US" altLang="en-US" sz="2300" dirty="0" smtClean="0">
                <a:latin typeface="Cambria" panose="02040503050406030204" pitchFamily="18" charset="0"/>
              </a:rPr>
              <a:t>.</a:t>
            </a:r>
            <a:endParaRPr lang="ro-RO" altLang="en-US" sz="2300" dirty="0" smtClean="0">
              <a:latin typeface="Cambria" panose="02040503050406030204" pitchFamily="18" charset="0"/>
            </a:endParaRPr>
          </a:p>
          <a:p>
            <a:pPr marL="0" indent="0" algn="just">
              <a:lnSpc>
                <a:spcPct val="70000"/>
              </a:lnSpc>
              <a:buNone/>
            </a:pPr>
            <a:r>
              <a:rPr lang="ro-RO" altLang="en-US" sz="2300" dirty="0" smtClean="0">
                <a:latin typeface="Cambria" panose="02040503050406030204" pitchFamily="18" charset="0"/>
              </a:rPr>
              <a:t>	Timpul </a:t>
            </a:r>
            <a:r>
              <a:rPr lang="ro-RO" altLang="en-US" sz="2300" dirty="0">
                <a:latin typeface="Cambria" panose="02040503050406030204" pitchFamily="18" charset="0"/>
              </a:rPr>
              <a:t>de rezidenţă</a:t>
            </a:r>
            <a:r>
              <a:rPr lang="en-US" altLang="en-US" sz="2300" dirty="0">
                <a:latin typeface="Cambria" panose="02040503050406030204" pitchFamily="18" charset="0"/>
              </a:rPr>
              <a:t> = </a:t>
            </a:r>
            <a:r>
              <a:rPr lang="ro-RO" altLang="en-US" sz="2300" dirty="0">
                <a:latin typeface="Cambria" panose="02040503050406030204" pitchFamily="18" charset="0"/>
              </a:rPr>
              <a:t>Timpul de servic</a:t>
            </a:r>
            <a:r>
              <a:rPr lang="en-US" altLang="en-US" sz="2300" dirty="0" err="1">
                <a:latin typeface="Cambria" panose="02040503050406030204" pitchFamily="18" charset="0"/>
              </a:rPr>
              <a:t>i</a:t>
            </a:r>
            <a:r>
              <a:rPr lang="ro-RO" altLang="en-US" sz="2300" dirty="0">
                <a:latin typeface="Cambria" panose="02040503050406030204" pitchFamily="18" charset="0"/>
              </a:rPr>
              <a:t>u </a:t>
            </a:r>
            <a:r>
              <a:rPr lang="en-US" altLang="en-US" sz="2300" dirty="0">
                <a:latin typeface="Cambria" panose="02040503050406030204" pitchFamily="18" charset="0"/>
              </a:rPr>
              <a:t>+ </a:t>
            </a:r>
            <a:r>
              <a:rPr lang="ro-RO" altLang="en-US" sz="2300" dirty="0">
                <a:latin typeface="Cambria" panose="02040503050406030204" pitchFamily="18" charset="0"/>
              </a:rPr>
              <a:t>Timpul de aşteptare în coadă</a:t>
            </a:r>
            <a:r>
              <a:rPr lang="en-US" altLang="en-US" sz="2300" dirty="0" smtClean="0">
                <a:latin typeface="Cambria" panose="02040503050406030204" pitchFamily="18" charset="0"/>
              </a:rPr>
              <a:t>.</a:t>
            </a:r>
            <a:endParaRPr lang="en-US" altLang="en-US" sz="2300" dirty="0">
              <a:latin typeface="Cambria" panose="02040503050406030204" pitchFamily="18" charset="0"/>
            </a:endParaRPr>
          </a:p>
          <a:p>
            <a:pPr algn="just">
              <a:lnSpc>
                <a:spcPct val="70000"/>
              </a:lnSpc>
            </a:pPr>
            <a:r>
              <a:rPr lang="ro-RO" altLang="en-US" sz="2300" b="1" dirty="0">
                <a:latin typeface="Cambria" panose="02040503050406030204" pitchFamily="18" charset="0"/>
              </a:rPr>
              <a:t>Timpul de răspuns</a:t>
            </a:r>
            <a:r>
              <a:rPr lang="en-US" altLang="en-US" sz="2300" b="1" dirty="0">
                <a:latin typeface="Cambria" panose="02040503050406030204" pitchFamily="18" charset="0"/>
              </a:rPr>
              <a:t> </a:t>
            </a:r>
            <a:r>
              <a:rPr lang="en-US" altLang="en-US" sz="2300" dirty="0">
                <a:latin typeface="Cambria" panose="02040503050406030204" pitchFamily="18" charset="0"/>
              </a:rPr>
              <a:t>	</a:t>
            </a:r>
            <a:r>
              <a:rPr lang="en-US" altLang="en-US" sz="2300" dirty="0" err="1">
                <a:latin typeface="Cambria" panose="02040503050406030204" pitchFamily="18" charset="0"/>
              </a:rPr>
              <a:t>Ti</a:t>
            </a:r>
            <a:r>
              <a:rPr lang="ro-RO" altLang="en-US" sz="2300" dirty="0">
                <a:latin typeface="Cambria" panose="02040503050406030204" pitchFamily="18" charset="0"/>
              </a:rPr>
              <a:t>mpul utilizat de către sistem pentru a răspunde unui job utilizator</a:t>
            </a:r>
            <a:r>
              <a:rPr lang="en-US" altLang="en-US" sz="2300" dirty="0">
                <a:latin typeface="Cambria" panose="02040503050406030204" pitchFamily="18" charset="0"/>
              </a:rPr>
              <a:t> ( sec</a:t>
            </a:r>
            <a:r>
              <a:rPr lang="ro-RO" altLang="en-US" sz="2300" dirty="0">
                <a:latin typeface="Cambria" panose="02040503050406030204" pitchFamily="18" charset="0"/>
              </a:rPr>
              <a:t>unde</a:t>
            </a:r>
            <a:r>
              <a:rPr lang="en-US" altLang="en-US" sz="2300" dirty="0">
                <a:latin typeface="Cambria" panose="02040503050406030204" pitchFamily="18" charset="0"/>
              </a:rPr>
              <a:t>)</a:t>
            </a:r>
            <a:r>
              <a:rPr lang="ro-RO" altLang="en-US" sz="2300" dirty="0" smtClean="0">
                <a:latin typeface="Cambria" panose="02040503050406030204" pitchFamily="18" charset="0"/>
              </a:rPr>
              <a:t>.</a:t>
            </a:r>
            <a:endParaRPr lang="en-US" altLang="en-US" sz="2300" dirty="0">
              <a:latin typeface="Cambria" panose="02040503050406030204" pitchFamily="18" charset="0"/>
            </a:endParaRPr>
          </a:p>
          <a:p>
            <a:pPr algn="just">
              <a:lnSpc>
                <a:spcPct val="70000"/>
              </a:lnSpc>
            </a:pPr>
            <a:r>
              <a:rPr lang="en-US" altLang="en-US" sz="2300" b="1" dirty="0">
                <a:latin typeface="Cambria" panose="02040503050406030204" pitchFamily="18" charset="0"/>
              </a:rPr>
              <a:t>T</a:t>
            </a:r>
            <a:r>
              <a:rPr lang="ro-RO" altLang="en-US" sz="2300" b="1" dirty="0">
                <a:latin typeface="Cambria" panose="02040503050406030204" pitchFamily="18" charset="0"/>
              </a:rPr>
              <a:t>impul de “gândire”</a:t>
            </a:r>
            <a:r>
              <a:rPr lang="en-US" altLang="en-US" sz="2300" b="1" dirty="0">
                <a:latin typeface="Cambria" panose="02040503050406030204" pitchFamily="18" charset="0"/>
              </a:rPr>
              <a:t> </a:t>
            </a:r>
            <a:r>
              <a:rPr lang="en-US" altLang="en-US" sz="2300" dirty="0">
                <a:latin typeface="Cambria" panose="02040503050406030204" pitchFamily="18" charset="0"/>
              </a:rPr>
              <a:t>	T</a:t>
            </a:r>
            <a:r>
              <a:rPr lang="ro-RO" altLang="en-US" sz="2300" dirty="0">
                <a:latin typeface="Cambria" panose="02040503050406030204" pitchFamily="18" charset="0"/>
              </a:rPr>
              <a:t>impul petrecut de utilizatorul unui sistem interactiv pentru a realiza următoarea cerere</a:t>
            </a:r>
            <a:r>
              <a:rPr lang="en-US" altLang="en-US" sz="2300" dirty="0">
                <a:latin typeface="Cambria" panose="02040503050406030204" pitchFamily="18" charset="0"/>
              </a:rPr>
              <a:t> (sec</a:t>
            </a:r>
            <a:r>
              <a:rPr lang="ro-RO" altLang="en-US" sz="2300" dirty="0">
                <a:latin typeface="Cambria" panose="02040503050406030204" pitchFamily="18" charset="0"/>
              </a:rPr>
              <a:t>unde</a:t>
            </a:r>
            <a:r>
              <a:rPr lang="en-US" altLang="en-US" sz="2300" dirty="0">
                <a:latin typeface="Cambria" panose="02040503050406030204" pitchFamily="18" charset="0"/>
              </a:rPr>
              <a:t>)</a:t>
            </a:r>
            <a:r>
              <a:rPr lang="ro-RO" altLang="en-US" sz="2300" dirty="0">
                <a:latin typeface="Cambria" panose="02040503050406030204" pitchFamily="18" charset="0"/>
              </a:rPr>
              <a:t>. </a:t>
            </a:r>
            <a:endParaRPr lang="en-US" altLang="en-US" sz="2300" dirty="0">
              <a:latin typeface="Cambria" panose="02040503050406030204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ro-RO" altLang="en-US" sz="2300" dirty="0" smtClean="0">
                <a:latin typeface="Cambria" panose="02040503050406030204" pitchFamily="18" charset="0"/>
              </a:rPr>
              <a:t>            Scopul </a:t>
            </a:r>
            <a:r>
              <a:rPr lang="ro-RO" altLang="en-US" sz="2300" dirty="0">
                <a:latin typeface="Cambria" panose="02040503050406030204" pitchFamily="18" charset="0"/>
              </a:rPr>
              <a:t>principal este acela de a optimiza media</a:t>
            </a:r>
            <a:r>
              <a:rPr lang="en-US" altLang="en-US" sz="2300" dirty="0">
                <a:latin typeface="Cambria" panose="02040503050406030204" pitchFamily="18" charset="0"/>
              </a:rPr>
              <a:t> </a:t>
            </a:r>
            <a:r>
              <a:rPr lang="en-US" altLang="en-US" sz="2300" dirty="0" err="1">
                <a:latin typeface="Cambria" panose="02040503050406030204" pitchFamily="18" charset="0"/>
              </a:rPr>
              <a:t>acestor</a:t>
            </a:r>
            <a:r>
              <a:rPr lang="en-US" altLang="en-US" sz="2300" dirty="0">
                <a:latin typeface="Cambria" panose="02040503050406030204" pitchFamily="18" charset="0"/>
              </a:rPr>
              <a:t> </a:t>
            </a:r>
            <a:r>
              <a:rPr lang="en-US" altLang="en-US" sz="2300" dirty="0" err="1">
                <a:latin typeface="Cambria" panose="02040503050406030204" pitchFamily="18" charset="0"/>
              </a:rPr>
              <a:t>timpi</a:t>
            </a:r>
            <a:r>
              <a:rPr lang="ro-RO" altLang="en-US" sz="2300" dirty="0">
                <a:latin typeface="Cambria" panose="02040503050406030204" pitchFamily="18" charset="0"/>
              </a:rPr>
              <a:t>.</a:t>
            </a:r>
            <a:endParaRPr lang="en-US" altLang="en-US" sz="2300" dirty="0">
              <a:latin typeface="Cambria" panose="02040503050406030204" pitchFamily="18" charset="0"/>
            </a:endParaRP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74504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752600" y="1752600"/>
            <a:ext cx="86106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95288" indent="-395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3275" indent="-177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None/>
            </a:pPr>
            <a:r>
              <a:rPr lang="ro-RO" altLang="en-US" sz="2200" b="1" dirty="0">
                <a:solidFill>
                  <a:schemeClr val="accent2"/>
                </a:solidFill>
                <a:latin typeface="Garamond" panose="02020404030301010803" pitchFamily="18" charset="0"/>
              </a:rPr>
              <a:t>Primul venit, primul </a:t>
            </a:r>
            <a:r>
              <a:rPr lang="ro-RO" altLang="en-US" sz="2200" b="1" dirty="0" smtClean="0">
                <a:solidFill>
                  <a:schemeClr val="accent2"/>
                </a:solidFill>
                <a:latin typeface="Garamond" panose="02020404030301010803" pitchFamily="18" charset="0"/>
              </a:rPr>
              <a:t>servit (FCFS)</a:t>
            </a:r>
            <a:r>
              <a:rPr lang="en-US" altLang="en-US" sz="2200" b="1" dirty="0" smtClean="0">
                <a:solidFill>
                  <a:schemeClr val="accent2"/>
                </a:solidFill>
                <a:latin typeface="Garamond" panose="02020404030301010803" pitchFamily="18" charset="0"/>
              </a:rPr>
              <a:t>:</a:t>
            </a:r>
            <a:endParaRPr lang="en-US" altLang="en-US" sz="2200" dirty="0">
              <a:latin typeface="Garamond" panose="02020404030301010803" pitchFamily="18" charset="0"/>
            </a:endParaRPr>
          </a:p>
          <a:p>
            <a:pPr algn="just">
              <a:buFontTx/>
              <a:buNone/>
            </a:pPr>
            <a:endParaRPr lang="en-US" altLang="en-US" sz="2200" dirty="0">
              <a:latin typeface="Garamond" panose="02020404030301010803" pitchFamily="18" charset="0"/>
            </a:endParaRPr>
          </a:p>
          <a:p>
            <a:pPr lvl="1" algn="just">
              <a:buFont typeface="Symbol" panose="05050102010706020507" pitchFamily="18" charset="2"/>
              <a:buChar char="·"/>
            </a:pPr>
            <a:r>
              <a:rPr lang="en-US" altLang="en-US" sz="2200" dirty="0">
                <a:latin typeface="Garamond" panose="02020404030301010803" pitchFamily="18" charset="0"/>
              </a:rPr>
              <a:t>FIFO</a:t>
            </a:r>
          </a:p>
          <a:p>
            <a:pPr lvl="1" algn="just">
              <a:buFont typeface="Symbol" panose="05050102010706020507" pitchFamily="18" charset="2"/>
              <a:buChar char="·"/>
            </a:pPr>
            <a:r>
              <a:rPr lang="en-US" altLang="en-US" sz="2200" dirty="0" err="1">
                <a:latin typeface="Garamond" panose="02020404030301010803" pitchFamily="18" charset="0"/>
              </a:rPr>
              <a:t>Simpl</a:t>
            </a:r>
            <a:r>
              <a:rPr lang="ro-RO" altLang="en-US" sz="2200" dirty="0">
                <a:latin typeface="Garamond" panose="02020404030301010803" pitchFamily="18" charset="0"/>
              </a:rPr>
              <a:t>u</a:t>
            </a:r>
            <a:r>
              <a:rPr lang="en-US" altLang="en-US" sz="2200" dirty="0">
                <a:latin typeface="Garamond" panose="02020404030301010803" pitchFamily="18" charset="0"/>
              </a:rPr>
              <a:t>, </a:t>
            </a:r>
            <a:r>
              <a:rPr lang="ro-RO" altLang="en-US" sz="2200" dirty="0">
                <a:latin typeface="Garamond" panose="02020404030301010803" pitchFamily="18" charset="0"/>
              </a:rPr>
              <a:t>corect</a:t>
            </a:r>
            <a:r>
              <a:rPr lang="en-US" altLang="en-US" sz="2200" dirty="0">
                <a:latin typeface="Garamond" panose="02020404030301010803" pitchFamily="18" charset="0"/>
              </a:rPr>
              <a:t>, </a:t>
            </a:r>
            <a:r>
              <a:rPr lang="ro-RO" altLang="en-US" sz="2200" dirty="0">
                <a:latin typeface="Garamond" panose="02020404030301010803" pitchFamily="18" charset="0"/>
              </a:rPr>
              <a:t>dar cu performanţe slabe</a:t>
            </a:r>
            <a:r>
              <a:rPr lang="en-US" altLang="en-US" sz="2200" dirty="0">
                <a:latin typeface="Garamond" panose="02020404030301010803" pitchFamily="18" charset="0"/>
              </a:rPr>
              <a:t>. </a:t>
            </a:r>
            <a:r>
              <a:rPr lang="ro-RO" altLang="en-US" sz="2200" dirty="0">
                <a:latin typeface="Garamond" panose="02020404030301010803" pitchFamily="18" charset="0"/>
              </a:rPr>
              <a:t>Timpul mediu de aşteptare în coadă poate fi destul de mare</a:t>
            </a:r>
            <a:r>
              <a:rPr lang="en-US" altLang="en-US" sz="2200" dirty="0"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2851394" y="422563"/>
            <a:ext cx="68050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4000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Algoritmi</a:t>
            </a:r>
            <a:r>
              <a:rPr lang="ro-RO" altLang="en-US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ro-RO" altLang="en-US" sz="4000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de planificare</a:t>
            </a:r>
            <a:endParaRPr lang="en-US" altLang="en-US" sz="4000" dirty="0">
              <a:ln w="3175" cmpd="sng">
                <a:noFill/>
              </a:ln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2451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828800" y="1447800"/>
            <a:ext cx="8610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95288" indent="-395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4963" indent="-35242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None/>
            </a:pPr>
            <a:r>
              <a:rPr lang="en-US" altLang="en-US" sz="1800" b="1">
                <a:latin typeface="Garamond" panose="02020404030301010803" pitchFamily="18" charset="0"/>
              </a:rPr>
              <a:t>E</a:t>
            </a:r>
            <a:r>
              <a:rPr lang="ro-RO" altLang="en-US" sz="1800" b="1">
                <a:latin typeface="Garamond" panose="02020404030301010803" pitchFamily="18" charset="0"/>
              </a:rPr>
              <a:t>xemplu</a:t>
            </a:r>
            <a:r>
              <a:rPr lang="en-US" altLang="en-US" sz="1800" b="1">
                <a:latin typeface="Garamond" panose="02020404030301010803" pitchFamily="18" charset="0"/>
              </a:rPr>
              <a:t>:</a:t>
            </a:r>
          </a:p>
          <a:p>
            <a:pPr lvl="2" algn="just">
              <a:buFontTx/>
              <a:buNone/>
            </a:pPr>
            <a:r>
              <a:rPr lang="en-US" altLang="en-US" sz="1600" b="1">
                <a:latin typeface="Garamond" panose="02020404030301010803" pitchFamily="18" charset="0"/>
              </a:rPr>
              <a:t> 		Proces</a:t>
            </a:r>
            <a:r>
              <a:rPr lang="ro-RO" altLang="en-US" sz="1600" b="1">
                <a:latin typeface="Garamond" panose="02020404030301010803" pitchFamily="18" charset="0"/>
              </a:rPr>
              <a:t>ul</a:t>
            </a:r>
            <a:r>
              <a:rPr lang="en-US" altLang="en-US" sz="1600" b="1">
                <a:latin typeface="Garamond" panose="02020404030301010803" pitchFamily="18" charset="0"/>
              </a:rPr>
              <a:t>  		</a:t>
            </a:r>
            <a:r>
              <a:rPr lang="ro-RO" altLang="en-US" sz="1600" b="1">
                <a:latin typeface="Garamond" panose="02020404030301010803" pitchFamily="18" charset="0"/>
              </a:rPr>
              <a:t>Timpul</a:t>
            </a:r>
            <a:r>
              <a:rPr lang="en-US" altLang="en-US" sz="1600" b="1">
                <a:latin typeface="Garamond" panose="02020404030301010803" pitchFamily="18" charset="0"/>
              </a:rPr>
              <a:t>		</a:t>
            </a:r>
            <a:r>
              <a:rPr lang="ro-RO" altLang="en-US" sz="1600" b="1">
                <a:latin typeface="Garamond" panose="02020404030301010803" pitchFamily="18" charset="0"/>
              </a:rPr>
              <a:t>Timpul</a:t>
            </a:r>
            <a:r>
              <a:rPr lang="en-US" altLang="en-US" sz="1600" b="1">
                <a:latin typeface="Garamond" panose="02020404030301010803" pitchFamily="18" charset="0"/>
              </a:rPr>
              <a:t> </a:t>
            </a:r>
          </a:p>
          <a:p>
            <a:pPr lvl="2" algn="just">
              <a:buFontTx/>
              <a:buNone/>
            </a:pPr>
            <a:r>
              <a:rPr lang="en-US" altLang="en-US" sz="1600" b="1">
                <a:latin typeface="Garamond" panose="02020404030301010803" pitchFamily="18" charset="0"/>
              </a:rPr>
              <a:t>  			             	</a:t>
            </a:r>
            <a:r>
              <a:rPr lang="ro-RO" altLang="en-US" sz="1600" b="1">
                <a:latin typeface="Garamond" panose="02020404030301010803" pitchFamily="18" charset="0"/>
              </a:rPr>
              <a:t>sosirii</a:t>
            </a:r>
            <a:r>
              <a:rPr lang="en-US" altLang="en-US" sz="1600" b="1">
                <a:latin typeface="Garamond" panose="02020404030301010803" pitchFamily="18" charset="0"/>
              </a:rPr>
              <a:t>	</a:t>
            </a:r>
            <a:r>
              <a:rPr lang="ro-RO" altLang="en-US" sz="1600" b="1">
                <a:latin typeface="Garamond" panose="02020404030301010803" pitchFamily="18" charset="0"/>
              </a:rPr>
              <a:t>	de serviciu</a:t>
            </a:r>
            <a:endParaRPr lang="en-US" altLang="en-US" sz="1600" b="1">
              <a:latin typeface="Garamond" panose="02020404030301010803" pitchFamily="18" charset="0"/>
            </a:endParaRPr>
          </a:p>
          <a:p>
            <a:pPr lvl="2" algn="just">
              <a:buFontTx/>
              <a:buNone/>
            </a:pPr>
            <a:r>
              <a:rPr lang="en-US" altLang="en-US" sz="1600" b="1">
                <a:latin typeface="Garamond" panose="02020404030301010803" pitchFamily="18" charset="0"/>
              </a:rPr>
              <a:t>	 	    1 		    0 		      8</a:t>
            </a:r>
          </a:p>
          <a:p>
            <a:pPr lvl="2" algn="just">
              <a:buFontTx/>
              <a:buNone/>
            </a:pPr>
            <a:r>
              <a:rPr lang="en-US" altLang="en-US" sz="1600" b="1">
                <a:latin typeface="Garamond" panose="02020404030301010803" pitchFamily="18" charset="0"/>
              </a:rPr>
              <a:t>		    2 		    1 		      4</a:t>
            </a:r>
          </a:p>
          <a:p>
            <a:pPr lvl="2" algn="just">
              <a:buFontTx/>
              <a:buNone/>
            </a:pPr>
            <a:r>
              <a:rPr lang="en-US" altLang="en-US" sz="1600" b="1">
                <a:latin typeface="Garamond" panose="02020404030301010803" pitchFamily="18" charset="0"/>
              </a:rPr>
              <a:t>	 	    3 		    2 		      9</a:t>
            </a:r>
          </a:p>
          <a:p>
            <a:pPr lvl="2" algn="just">
              <a:buFontTx/>
              <a:buNone/>
            </a:pPr>
            <a:r>
              <a:rPr lang="en-US" altLang="en-US" sz="1600" b="1">
                <a:latin typeface="Garamond" panose="02020404030301010803" pitchFamily="18" charset="0"/>
              </a:rPr>
              <a:t>	 	    4 		    3 		      5</a:t>
            </a:r>
            <a:endParaRPr lang="en-US" altLang="en-US" sz="1600">
              <a:latin typeface="Garamond" panose="02020404030301010803" pitchFamily="18" charset="0"/>
            </a:endParaRP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2133600" y="4191000"/>
            <a:ext cx="8229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Garamond" panose="02020404030301010803" pitchFamily="18" charset="0"/>
            </a:endParaRPr>
          </a:p>
        </p:txBody>
      </p:sp>
      <p:sp>
        <p:nvSpPr>
          <p:cNvPr id="11269" name="Line 6"/>
          <p:cNvSpPr>
            <a:spLocks noChangeShapeType="1"/>
          </p:cNvSpPr>
          <p:nvPr/>
        </p:nvSpPr>
        <p:spPr bwMode="auto">
          <a:xfrm>
            <a:off x="21336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11270" name="Line 7"/>
          <p:cNvSpPr>
            <a:spLocks noChangeShapeType="1"/>
          </p:cNvSpPr>
          <p:nvPr/>
        </p:nvSpPr>
        <p:spPr bwMode="auto">
          <a:xfrm>
            <a:off x="103632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11271" name="Line 8"/>
          <p:cNvSpPr>
            <a:spLocks noChangeShapeType="1"/>
          </p:cNvSpPr>
          <p:nvPr/>
        </p:nvSpPr>
        <p:spPr bwMode="auto">
          <a:xfrm>
            <a:off x="43434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11272" name="Line 9"/>
          <p:cNvSpPr>
            <a:spLocks noChangeShapeType="1"/>
          </p:cNvSpPr>
          <p:nvPr/>
        </p:nvSpPr>
        <p:spPr bwMode="auto">
          <a:xfrm>
            <a:off x="57912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11273" name="Line 10"/>
          <p:cNvSpPr>
            <a:spLocks noChangeShapeType="1"/>
          </p:cNvSpPr>
          <p:nvPr/>
        </p:nvSpPr>
        <p:spPr bwMode="auto">
          <a:xfrm>
            <a:off x="83058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1981200" y="5037138"/>
            <a:ext cx="2682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Garamond" panose="02020404030301010803" pitchFamily="18" charset="0"/>
              </a:rPr>
              <a:t>0</a:t>
            </a:r>
          </a:p>
        </p:txBody>
      </p:sp>
      <p:sp>
        <p:nvSpPr>
          <p:cNvPr id="11275" name="Text Box 12"/>
          <p:cNvSpPr txBox="1">
            <a:spLocks noChangeArrowheads="1"/>
          </p:cNvSpPr>
          <p:nvPr/>
        </p:nvSpPr>
        <p:spPr bwMode="auto">
          <a:xfrm>
            <a:off x="4191000" y="5037138"/>
            <a:ext cx="2682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Garamond" panose="02020404030301010803" pitchFamily="18" charset="0"/>
              </a:rPr>
              <a:t>8</a:t>
            </a:r>
          </a:p>
        </p:txBody>
      </p:sp>
      <p:sp>
        <p:nvSpPr>
          <p:cNvPr id="11276" name="Text Box 13"/>
          <p:cNvSpPr txBox="1">
            <a:spLocks noChangeArrowheads="1"/>
          </p:cNvSpPr>
          <p:nvPr/>
        </p:nvSpPr>
        <p:spPr bwMode="auto">
          <a:xfrm>
            <a:off x="5638800" y="5037138"/>
            <a:ext cx="338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Garamond" panose="02020404030301010803" pitchFamily="18" charset="0"/>
              </a:rPr>
              <a:t>12</a:t>
            </a:r>
          </a:p>
        </p:txBody>
      </p:sp>
      <p:sp>
        <p:nvSpPr>
          <p:cNvPr id="11277" name="Text Box 14"/>
          <p:cNvSpPr txBox="1">
            <a:spLocks noChangeArrowheads="1"/>
          </p:cNvSpPr>
          <p:nvPr/>
        </p:nvSpPr>
        <p:spPr bwMode="auto">
          <a:xfrm>
            <a:off x="8153400" y="5037138"/>
            <a:ext cx="338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Garamond" panose="02020404030301010803" pitchFamily="18" charset="0"/>
              </a:rPr>
              <a:t>21</a:t>
            </a:r>
          </a:p>
        </p:txBody>
      </p:sp>
      <p:sp>
        <p:nvSpPr>
          <p:cNvPr id="11278" name="Text Box 15"/>
          <p:cNvSpPr txBox="1">
            <a:spLocks noChangeArrowheads="1"/>
          </p:cNvSpPr>
          <p:nvPr/>
        </p:nvSpPr>
        <p:spPr bwMode="auto">
          <a:xfrm>
            <a:off x="10210801" y="5037138"/>
            <a:ext cx="352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Garamond" panose="02020404030301010803" pitchFamily="18" charset="0"/>
              </a:rPr>
              <a:t>26</a:t>
            </a:r>
          </a:p>
        </p:txBody>
      </p:sp>
      <p:sp>
        <p:nvSpPr>
          <p:cNvPr id="11279" name="Text Box 17"/>
          <p:cNvSpPr txBox="1">
            <a:spLocks noChangeArrowheads="1"/>
          </p:cNvSpPr>
          <p:nvPr/>
        </p:nvSpPr>
        <p:spPr bwMode="auto">
          <a:xfrm>
            <a:off x="2895601" y="4354513"/>
            <a:ext cx="390525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Garamond" panose="02020404030301010803" pitchFamily="18" charset="0"/>
              </a:rPr>
              <a:t>P1</a:t>
            </a:r>
          </a:p>
        </p:txBody>
      </p:sp>
      <p:sp>
        <p:nvSpPr>
          <p:cNvPr id="11280" name="Text Box 18"/>
          <p:cNvSpPr txBox="1">
            <a:spLocks noChangeArrowheads="1"/>
          </p:cNvSpPr>
          <p:nvPr/>
        </p:nvSpPr>
        <p:spPr bwMode="auto">
          <a:xfrm>
            <a:off x="4876801" y="4354513"/>
            <a:ext cx="404813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Garamond" panose="02020404030301010803" pitchFamily="18" charset="0"/>
              </a:rPr>
              <a:t>P2</a:t>
            </a:r>
          </a:p>
        </p:txBody>
      </p:sp>
      <p:sp>
        <p:nvSpPr>
          <p:cNvPr id="11281" name="Text Box 19"/>
          <p:cNvSpPr txBox="1">
            <a:spLocks noChangeArrowheads="1"/>
          </p:cNvSpPr>
          <p:nvPr/>
        </p:nvSpPr>
        <p:spPr bwMode="auto">
          <a:xfrm>
            <a:off x="6858001" y="4354513"/>
            <a:ext cx="404813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Garamond" panose="02020404030301010803" pitchFamily="18" charset="0"/>
              </a:rPr>
              <a:t>P3</a:t>
            </a:r>
          </a:p>
        </p:txBody>
      </p:sp>
      <p:sp>
        <p:nvSpPr>
          <p:cNvPr id="11282" name="Text Box 20"/>
          <p:cNvSpPr txBox="1">
            <a:spLocks noChangeArrowheads="1"/>
          </p:cNvSpPr>
          <p:nvPr/>
        </p:nvSpPr>
        <p:spPr bwMode="auto">
          <a:xfrm>
            <a:off x="9220201" y="4354513"/>
            <a:ext cx="404813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Garamond" panose="02020404030301010803" pitchFamily="18" charset="0"/>
              </a:rPr>
              <a:t>P4</a:t>
            </a:r>
          </a:p>
        </p:txBody>
      </p:sp>
      <p:sp>
        <p:nvSpPr>
          <p:cNvPr id="11283" name="Text Box 21"/>
          <p:cNvSpPr txBox="1">
            <a:spLocks noChangeArrowheads="1"/>
          </p:cNvSpPr>
          <p:nvPr/>
        </p:nvSpPr>
        <p:spPr bwMode="auto">
          <a:xfrm>
            <a:off x="2041525" y="3630613"/>
            <a:ext cx="738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Garamond" panose="02020404030301010803" pitchFamily="18" charset="0"/>
              </a:rPr>
              <a:t>F</a:t>
            </a:r>
            <a:r>
              <a:rPr lang="ro-RO" altLang="en-US" sz="1800" b="1">
                <a:latin typeface="Garamond" panose="02020404030301010803" pitchFamily="18" charset="0"/>
              </a:rPr>
              <a:t>IFO</a:t>
            </a:r>
            <a:endParaRPr lang="en-US" altLang="en-US" sz="1800" b="1">
              <a:latin typeface="Garamond" panose="02020404030301010803" pitchFamily="18" charset="0"/>
            </a:endParaRPr>
          </a:p>
        </p:txBody>
      </p:sp>
      <p:sp>
        <p:nvSpPr>
          <p:cNvPr id="11284" name="Text Box 22"/>
          <p:cNvSpPr txBox="1">
            <a:spLocks noChangeArrowheads="1"/>
          </p:cNvSpPr>
          <p:nvPr/>
        </p:nvSpPr>
        <p:spPr bwMode="auto">
          <a:xfrm>
            <a:off x="3048001" y="5573713"/>
            <a:ext cx="711162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o-RO" altLang="en-US" sz="1600" b="1">
                <a:latin typeface="Garamond" panose="02020404030301010803" pitchFamily="18" charset="0"/>
              </a:rPr>
              <a:t>Timpul mediu de aşteptare</a:t>
            </a:r>
            <a:r>
              <a:rPr lang="en-US" altLang="en-US" sz="1600" b="1">
                <a:latin typeface="Garamond" panose="02020404030301010803" pitchFamily="18" charset="0"/>
              </a:rPr>
              <a:t> = ( (8-0) + (12-1) + (21-2) + (26-3) )/4 = 61/4 = 15.25</a:t>
            </a:r>
          </a:p>
        </p:txBody>
      </p:sp>
      <p:sp>
        <p:nvSpPr>
          <p:cNvPr id="11285" name="Text Box 27"/>
          <p:cNvSpPr txBox="1">
            <a:spLocks noChangeArrowheads="1"/>
          </p:cNvSpPr>
          <p:nvPr/>
        </p:nvSpPr>
        <p:spPr bwMode="auto">
          <a:xfrm>
            <a:off x="1706230" y="6292850"/>
            <a:ext cx="229460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1600" b="1">
                <a:latin typeface="Garamond" panose="02020404030301010803" pitchFamily="18" charset="0"/>
              </a:rPr>
              <a:t>Timpul rezident în UCP</a:t>
            </a:r>
            <a:endParaRPr lang="en-US" altLang="en-US" sz="1600" b="1">
              <a:latin typeface="Garamond" panose="02020404030301010803" pitchFamily="18" charset="0"/>
            </a:endParaRPr>
          </a:p>
        </p:txBody>
      </p:sp>
      <p:sp>
        <p:nvSpPr>
          <p:cNvPr id="11286" name="Line 28"/>
          <p:cNvSpPr>
            <a:spLocks noChangeShapeType="1"/>
          </p:cNvSpPr>
          <p:nvPr/>
        </p:nvSpPr>
        <p:spPr bwMode="auto">
          <a:xfrm flipV="1">
            <a:off x="3581400" y="5867400"/>
            <a:ext cx="609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o-RO"/>
          </a:p>
        </p:txBody>
      </p:sp>
      <p:sp>
        <p:nvSpPr>
          <p:cNvPr id="11288" name="Text Box 31"/>
          <p:cNvSpPr txBox="1">
            <a:spLocks noChangeArrowheads="1"/>
          </p:cNvSpPr>
          <p:nvPr/>
        </p:nvSpPr>
        <p:spPr bwMode="auto">
          <a:xfrm>
            <a:off x="3286126" y="382002"/>
            <a:ext cx="658971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o-RO" altLang="en-US" sz="4000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Algoritmi de planificare</a:t>
            </a:r>
            <a:endParaRPr lang="en-US" altLang="en-US" sz="4000" dirty="0">
              <a:ln w="3175" cmpd="sng">
                <a:noFill/>
              </a:ln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8327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628901" y="1219200"/>
            <a:ext cx="82296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747713" indent="-7477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323975" indent="-4619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None/>
            </a:pPr>
            <a:r>
              <a:rPr lang="ro-RO" altLang="en-US" sz="2000" b="1" dirty="0">
                <a:solidFill>
                  <a:schemeClr val="accent2"/>
                </a:solidFill>
                <a:latin typeface="Garamond" panose="02020404030301010803" pitchFamily="18" charset="0"/>
              </a:rPr>
              <a:t>Cel mai scurt job primul (</a:t>
            </a:r>
            <a:r>
              <a:rPr lang="en-US" altLang="en-US" sz="2000" b="1" dirty="0">
                <a:solidFill>
                  <a:schemeClr val="accent2"/>
                </a:solidFill>
                <a:latin typeface="Garamond" panose="02020404030301010803" pitchFamily="18" charset="0"/>
              </a:rPr>
              <a:t>SJ</a:t>
            </a:r>
            <a:r>
              <a:rPr lang="ro-RO" altLang="en-US" sz="2000" b="1" dirty="0">
                <a:solidFill>
                  <a:schemeClr val="accent2"/>
                </a:solidFill>
                <a:latin typeface="Garamond" panose="02020404030301010803" pitchFamily="18" charset="0"/>
              </a:rPr>
              <a:t>F)</a:t>
            </a:r>
            <a:r>
              <a:rPr lang="en-US" altLang="en-US" sz="2000" b="1" dirty="0">
                <a:solidFill>
                  <a:schemeClr val="accent2"/>
                </a:solidFill>
                <a:latin typeface="Garamond" panose="02020404030301010803" pitchFamily="18" charset="0"/>
              </a:rPr>
              <a:t>:</a:t>
            </a:r>
            <a:endParaRPr lang="en-US" altLang="en-US" sz="2000" b="1" dirty="0">
              <a:latin typeface="Garamond" panose="02020404030301010803" pitchFamily="18" charset="0"/>
            </a:endParaRPr>
          </a:p>
          <a:p>
            <a:pPr algn="just">
              <a:buFontTx/>
              <a:buNone/>
            </a:pPr>
            <a:endParaRPr lang="en-US" altLang="en-US" sz="2000" dirty="0">
              <a:latin typeface="Garamond" panose="02020404030301010803" pitchFamily="18" charset="0"/>
            </a:endParaRPr>
          </a:p>
          <a:p>
            <a:pPr lvl="1" algn="just">
              <a:buFont typeface="Symbol" panose="05050102010706020507" pitchFamily="18" charset="2"/>
              <a:buChar char="·"/>
            </a:pPr>
            <a:r>
              <a:rPr lang="en-US" altLang="en-US" sz="2000" dirty="0">
                <a:latin typeface="Garamond" panose="02020404030301010803" pitchFamily="18" charset="0"/>
              </a:rPr>
              <a:t>Optimal </a:t>
            </a:r>
            <a:r>
              <a:rPr lang="ro-RO" altLang="en-US" sz="2000" dirty="0">
                <a:latin typeface="Garamond" panose="02020404030301010803" pitchFamily="18" charset="0"/>
              </a:rPr>
              <a:t>pentru minimizarea timpului de aşteptare în coadă dar </a:t>
            </a:r>
            <a:r>
              <a:rPr lang="en-US" altLang="en-US" sz="2000" dirty="0" err="1">
                <a:latin typeface="Garamond" panose="02020404030301010803" pitchFamily="18" charset="0"/>
              </a:rPr>
              <a:t>imposib</a:t>
            </a:r>
            <a:r>
              <a:rPr lang="ro-RO" altLang="en-US" sz="2000" dirty="0">
                <a:latin typeface="Garamond" panose="02020404030301010803" pitchFamily="18" charset="0"/>
              </a:rPr>
              <a:t>i</a:t>
            </a:r>
            <a:r>
              <a:rPr lang="en-US" altLang="en-US" sz="2000" dirty="0">
                <a:latin typeface="Garamond" panose="02020404030301010803" pitchFamily="18" charset="0"/>
              </a:rPr>
              <a:t>l</a:t>
            </a:r>
            <a:r>
              <a:rPr lang="ro-RO" altLang="en-US" sz="2000" dirty="0">
                <a:latin typeface="Garamond" panose="02020404030301010803" pitchFamily="18" charset="0"/>
              </a:rPr>
              <a:t> de</a:t>
            </a:r>
            <a:r>
              <a:rPr lang="en-US" altLang="en-US" sz="2000" dirty="0">
                <a:latin typeface="Garamond" panose="02020404030301010803" pitchFamily="18" charset="0"/>
              </a:rPr>
              <a:t> implement</a:t>
            </a:r>
            <a:r>
              <a:rPr lang="ro-RO" altLang="en-US" sz="2000" dirty="0">
                <a:latin typeface="Garamond" panose="02020404030301010803" pitchFamily="18" charset="0"/>
              </a:rPr>
              <a:t>at în practică</a:t>
            </a:r>
            <a:r>
              <a:rPr lang="en-US" altLang="en-US" sz="2000" dirty="0">
                <a:latin typeface="Garamond" panose="02020404030301010803" pitchFamily="18" charset="0"/>
              </a:rPr>
              <a:t>.  </a:t>
            </a:r>
            <a:r>
              <a:rPr lang="ro-RO" altLang="en-US" sz="2000" dirty="0">
                <a:latin typeface="Garamond" panose="02020404030301010803" pitchFamily="18" charset="0"/>
              </a:rPr>
              <a:t>Se încearcă să se prevadă următorul proces pe baza istoricului anterior</a:t>
            </a:r>
            <a:r>
              <a:rPr lang="en-US" altLang="en-US" sz="2000" dirty="0">
                <a:latin typeface="Garamond" panose="02020404030301010803" pitchFamily="18" charset="0"/>
              </a:rPr>
              <a:t>.</a:t>
            </a:r>
          </a:p>
          <a:p>
            <a:pPr lvl="1" algn="just">
              <a:buFont typeface="Symbol" panose="05050102010706020507" pitchFamily="18" charset="2"/>
              <a:buChar char="·"/>
            </a:pPr>
            <a:r>
              <a:rPr lang="en-US" altLang="en-US" sz="2000" dirty="0" err="1">
                <a:latin typeface="Garamond" panose="02020404030301010803" pitchFamily="18" charset="0"/>
              </a:rPr>
              <a:t>Predic</a:t>
            </a:r>
            <a:r>
              <a:rPr lang="ro-RO" altLang="en-US" sz="2000" dirty="0">
                <a:latin typeface="Garamond" panose="02020404030301010803" pitchFamily="18" charset="0"/>
              </a:rPr>
              <a:t>ţia timpului pe care procesul îl va utiliza la următoarea planificare</a:t>
            </a:r>
            <a:r>
              <a:rPr lang="en-US" altLang="en-US" sz="2000" dirty="0">
                <a:latin typeface="Garamond" panose="02020404030301010803" pitchFamily="18" charset="0"/>
              </a:rPr>
              <a:t>:</a:t>
            </a:r>
          </a:p>
          <a:p>
            <a:pPr algn="just">
              <a:buFontTx/>
              <a:buNone/>
            </a:pPr>
            <a:endParaRPr lang="en-US" altLang="en-US" sz="2000" dirty="0">
              <a:latin typeface="Garamond" panose="02020404030301010803" pitchFamily="18" charset="0"/>
            </a:endParaRPr>
          </a:p>
          <a:p>
            <a:pPr algn="just">
              <a:buFontTx/>
              <a:buNone/>
            </a:pPr>
            <a:r>
              <a:rPr lang="en-US" altLang="en-US" sz="2000" dirty="0">
                <a:latin typeface="Garamond" panose="02020404030301010803" pitchFamily="18" charset="0"/>
              </a:rPr>
              <a:t> 	</a:t>
            </a:r>
            <a:r>
              <a:rPr lang="en-US" altLang="en-US" sz="2000" b="1" dirty="0">
                <a:latin typeface="Garamond" panose="02020404030301010803" pitchFamily="18" charset="0"/>
              </a:rPr>
              <a:t>t( n+1 ) 	= w * t( n ) + ( 1 - w )  * T( n )</a:t>
            </a:r>
          </a:p>
          <a:p>
            <a:pPr algn="just">
              <a:buFontTx/>
              <a:buNone/>
            </a:pPr>
            <a:r>
              <a:rPr lang="en-US" altLang="en-US" sz="2000" dirty="0">
                <a:latin typeface="Garamond" panose="02020404030301010803" pitchFamily="18" charset="0"/>
              </a:rPr>
              <a:t> 		</a:t>
            </a:r>
          </a:p>
          <a:p>
            <a:pPr algn="just">
              <a:lnSpc>
                <a:spcPct val="120000"/>
              </a:lnSpc>
              <a:buFontTx/>
              <a:buNone/>
            </a:pPr>
            <a:r>
              <a:rPr lang="ro-RO" altLang="en-US" sz="2000" dirty="0" smtClean="0">
                <a:latin typeface="Garamond" panose="02020404030301010803" pitchFamily="18" charset="0"/>
              </a:rPr>
              <a:t>			unde</a:t>
            </a:r>
            <a:r>
              <a:rPr lang="en-US" altLang="en-US" sz="2000" dirty="0">
                <a:latin typeface="Garamond" panose="02020404030301010803" pitchFamily="18" charset="0"/>
              </a:rPr>
              <a:t>:  	t(n+1)     </a:t>
            </a:r>
            <a:r>
              <a:rPr lang="en-US" altLang="en-US" sz="2000" dirty="0" err="1" smtClean="0">
                <a:latin typeface="Garamond" panose="02020404030301010803" pitchFamily="18" charset="0"/>
              </a:rPr>
              <a:t>tim</a:t>
            </a:r>
            <a:r>
              <a:rPr lang="ro-RO" altLang="en-US" sz="2000" dirty="0">
                <a:latin typeface="Garamond" panose="02020404030301010803" pitchFamily="18" charset="0"/>
              </a:rPr>
              <a:t>pul următorului </a:t>
            </a:r>
            <a:r>
              <a:rPr lang="en-US" altLang="en-US" sz="2000" dirty="0">
                <a:latin typeface="Garamond" panose="02020404030301010803" pitchFamily="18" charset="0"/>
              </a:rPr>
              <a:t>burst.</a:t>
            </a:r>
          </a:p>
          <a:p>
            <a:pPr algn="just">
              <a:lnSpc>
                <a:spcPct val="120000"/>
              </a:lnSpc>
              <a:buFontTx/>
              <a:buNone/>
            </a:pPr>
            <a:r>
              <a:rPr lang="en-US" altLang="en-US" sz="2000" dirty="0">
                <a:latin typeface="Garamond" panose="02020404030301010803" pitchFamily="18" charset="0"/>
              </a:rPr>
              <a:t> 	</a:t>
            </a:r>
            <a:r>
              <a:rPr lang="ro-RO" altLang="en-US" sz="2000" dirty="0" smtClean="0">
                <a:latin typeface="Garamond" panose="02020404030301010803" pitchFamily="18" charset="0"/>
              </a:rPr>
              <a:t>			</a:t>
            </a:r>
            <a:r>
              <a:rPr lang="en-US" altLang="en-US" sz="2000" dirty="0" smtClean="0">
                <a:latin typeface="Garamond" panose="02020404030301010803" pitchFamily="18" charset="0"/>
              </a:rPr>
              <a:t>t(n</a:t>
            </a:r>
            <a:r>
              <a:rPr lang="en-US" altLang="en-US" sz="2000" dirty="0">
                <a:latin typeface="Garamond" panose="02020404030301010803" pitchFamily="18" charset="0"/>
              </a:rPr>
              <a:t>)       	</a:t>
            </a:r>
            <a:r>
              <a:rPr lang="ro-RO" altLang="en-US" sz="2000" dirty="0">
                <a:latin typeface="Garamond" panose="02020404030301010803" pitchFamily="18" charset="0"/>
              </a:rPr>
              <a:t>t</a:t>
            </a:r>
            <a:r>
              <a:rPr lang="en-US" altLang="en-US" sz="2000" dirty="0" err="1">
                <a:latin typeface="Garamond" panose="02020404030301010803" pitchFamily="18" charset="0"/>
              </a:rPr>
              <a:t>im</a:t>
            </a:r>
            <a:r>
              <a:rPr lang="ro-RO" altLang="en-US" sz="2000" dirty="0">
                <a:latin typeface="Garamond" panose="02020404030301010803" pitchFamily="18" charset="0"/>
              </a:rPr>
              <a:t>pul actualului</a:t>
            </a:r>
            <a:r>
              <a:rPr lang="en-US" altLang="en-US" sz="2000" dirty="0">
                <a:latin typeface="Garamond" panose="02020404030301010803" pitchFamily="18" charset="0"/>
              </a:rPr>
              <a:t> burst.</a:t>
            </a:r>
          </a:p>
          <a:p>
            <a:pPr algn="just">
              <a:lnSpc>
                <a:spcPct val="120000"/>
              </a:lnSpc>
              <a:buFontTx/>
              <a:buNone/>
            </a:pPr>
            <a:r>
              <a:rPr lang="en-US" altLang="en-US" sz="2000" dirty="0">
                <a:latin typeface="Garamond" panose="02020404030301010803" pitchFamily="18" charset="0"/>
              </a:rPr>
              <a:t>	</a:t>
            </a:r>
            <a:r>
              <a:rPr lang="ro-RO" altLang="en-US" sz="2000" dirty="0" smtClean="0">
                <a:latin typeface="Garamond" panose="02020404030301010803" pitchFamily="18" charset="0"/>
              </a:rPr>
              <a:t>			</a:t>
            </a:r>
            <a:r>
              <a:rPr lang="en-US" altLang="en-US" sz="2000" dirty="0" smtClean="0">
                <a:latin typeface="Garamond" panose="02020404030301010803" pitchFamily="18" charset="0"/>
              </a:rPr>
              <a:t>T(n</a:t>
            </a:r>
            <a:r>
              <a:rPr lang="en-US" altLang="en-US" sz="2000" dirty="0">
                <a:latin typeface="Garamond" panose="02020404030301010803" pitchFamily="18" charset="0"/>
              </a:rPr>
              <a:t>)     	</a:t>
            </a:r>
            <a:r>
              <a:rPr lang="ro-RO" altLang="en-US" sz="2000" dirty="0">
                <a:latin typeface="Garamond" panose="02020404030301010803" pitchFamily="18" charset="0"/>
              </a:rPr>
              <a:t>media </a:t>
            </a:r>
            <a:r>
              <a:rPr lang="en-US" altLang="en-US" sz="2000" dirty="0">
                <a:latin typeface="Garamond" panose="02020404030301010803" pitchFamily="18" charset="0"/>
              </a:rPr>
              <a:t>burst</a:t>
            </a:r>
            <a:r>
              <a:rPr lang="ro-RO" altLang="en-US" sz="2000" dirty="0">
                <a:latin typeface="Garamond" panose="02020404030301010803" pitchFamily="18" charset="0"/>
              </a:rPr>
              <a:t>-urilor anterioare</a:t>
            </a:r>
            <a:r>
              <a:rPr lang="en-US" altLang="en-US" sz="2000" dirty="0">
                <a:latin typeface="Garamond" panose="02020404030301010803" pitchFamily="18" charset="0"/>
              </a:rPr>
              <a:t>.</a:t>
            </a:r>
          </a:p>
          <a:p>
            <a:pPr algn="just">
              <a:lnSpc>
                <a:spcPct val="120000"/>
              </a:lnSpc>
              <a:buFontTx/>
              <a:buNone/>
            </a:pPr>
            <a:r>
              <a:rPr lang="en-US" altLang="en-US" sz="2000" dirty="0">
                <a:latin typeface="Garamond" panose="02020404030301010803" pitchFamily="18" charset="0"/>
              </a:rPr>
              <a:t>	</a:t>
            </a:r>
            <a:r>
              <a:rPr lang="ro-RO" altLang="en-US" sz="2000" dirty="0" smtClean="0">
                <a:latin typeface="Garamond" panose="02020404030301010803" pitchFamily="18" charset="0"/>
              </a:rPr>
              <a:t>			</a:t>
            </a:r>
            <a:r>
              <a:rPr lang="en-US" altLang="en-US" sz="2000" dirty="0" smtClean="0">
                <a:latin typeface="Garamond" panose="02020404030301010803" pitchFamily="18" charset="0"/>
              </a:rPr>
              <a:t>w       </a:t>
            </a:r>
            <a:r>
              <a:rPr lang="en-US" altLang="en-US" sz="2000" dirty="0">
                <a:latin typeface="Garamond" panose="02020404030301010803" pitchFamily="18" charset="0"/>
              </a:rPr>
              <a:t>	</a:t>
            </a:r>
            <a:r>
              <a:rPr lang="ro-RO" altLang="en-US" sz="2000" dirty="0">
                <a:latin typeface="Garamond" panose="02020404030301010803" pitchFamily="18" charset="0"/>
              </a:rPr>
              <a:t>factor de ponderare ce reflectă burst-urile </a:t>
            </a:r>
            <a:r>
              <a:rPr lang="ro-RO" altLang="en-US" sz="2000" dirty="0" smtClean="0">
                <a:latin typeface="Garamond" panose="02020404030301010803" pitchFamily="18" charset="0"/>
              </a:rPr>
              <a:t>				</a:t>
            </a:r>
            <a:r>
              <a:rPr lang="en-US" altLang="en-US" sz="2000" dirty="0" err="1" smtClean="0">
                <a:latin typeface="Garamond" panose="02020404030301010803" pitchFamily="18" charset="0"/>
              </a:rPr>
              <a:t>curent</a:t>
            </a:r>
            <a:r>
              <a:rPr lang="ro-RO" altLang="en-US" sz="2000" dirty="0">
                <a:latin typeface="Garamond" panose="02020404030301010803" pitchFamily="18" charset="0"/>
              </a:rPr>
              <a:t>e sau anterioare</a:t>
            </a:r>
            <a:r>
              <a:rPr lang="en-US" altLang="en-US" sz="2000" dirty="0">
                <a:latin typeface="Garamond" panose="02020404030301010803" pitchFamily="18" charset="0"/>
              </a:rPr>
              <a:t>.</a:t>
            </a:r>
          </a:p>
          <a:p>
            <a:pPr algn="just">
              <a:buFontTx/>
              <a:buNone/>
            </a:pPr>
            <a:r>
              <a:rPr lang="en-US" altLang="en-US" sz="2000" dirty="0"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12293" name="Text Box 10"/>
          <p:cNvSpPr txBox="1">
            <a:spLocks noChangeArrowheads="1"/>
          </p:cNvSpPr>
          <p:nvPr/>
        </p:nvSpPr>
        <p:spPr bwMode="auto">
          <a:xfrm>
            <a:off x="3631097" y="381000"/>
            <a:ext cx="654001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4000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Algoritmi de planificare</a:t>
            </a:r>
            <a:endParaRPr lang="en-US" altLang="en-US" sz="4000" dirty="0">
              <a:ln w="3175" cmpd="sng">
                <a:noFill/>
              </a:ln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4467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524000"/>
            <a:ext cx="8305800" cy="4343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o-RO" altLang="en-US" sz="2200" b="1">
                <a:solidFill>
                  <a:schemeClr val="accent2"/>
                </a:solidFill>
                <a:latin typeface="Garamond" panose="02020404030301010803" pitchFamily="18" charset="0"/>
              </a:rPr>
              <a:t>Algoritmi preemtivi</a:t>
            </a:r>
            <a:r>
              <a:rPr lang="en-US" altLang="en-US" sz="2200" b="1">
                <a:solidFill>
                  <a:schemeClr val="accent2"/>
                </a:solidFill>
                <a:latin typeface="Garamond" panose="02020404030301010803" pitchFamily="18" charset="0"/>
              </a:rPr>
              <a:t>:</a:t>
            </a:r>
            <a:endParaRPr lang="en-US" altLang="en-US" sz="2200" b="1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</a:pPr>
            <a:endParaRPr lang="en-US" altLang="en-US" sz="220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  <a:buFont typeface="Symbol" panose="05050102010706020507" pitchFamily="18" charset="2"/>
              <a:buChar char="·"/>
            </a:pPr>
            <a:r>
              <a:rPr lang="ro-RO" altLang="en-US" sz="2200">
                <a:latin typeface="Garamond" panose="02020404030301010803" pitchFamily="18" charset="0"/>
              </a:rPr>
              <a:t>Se scoate procesul din execuţie în momentul în care un alt proces cu prioritate mai mare este gata de execuţie</a:t>
            </a:r>
            <a:r>
              <a:rPr lang="en-US" altLang="en-US" sz="220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en-US" altLang="en-US" sz="220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  <a:buFont typeface="Symbol" panose="05050102010706020507" pitchFamily="18" charset="2"/>
              <a:buChar char="·"/>
            </a:pPr>
            <a:r>
              <a:rPr lang="ro-RO" altLang="en-US" sz="2200">
                <a:latin typeface="Garamond" panose="02020404030301010803" pitchFamily="18" charset="0"/>
              </a:rPr>
              <a:t>Se poate aplica atât în cazul </a:t>
            </a:r>
            <a:r>
              <a:rPr lang="en-US" altLang="en-US" sz="2200">
                <a:latin typeface="Garamond" panose="02020404030301010803" pitchFamily="18" charset="0"/>
              </a:rPr>
              <a:t>SJF </a:t>
            </a:r>
            <a:r>
              <a:rPr lang="ro-RO" altLang="en-US" sz="2200">
                <a:latin typeface="Garamond" panose="02020404030301010803" pitchFamily="18" charset="0"/>
              </a:rPr>
              <a:t>cât şi în cazul planificării pe bază de priorităţi.</a:t>
            </a:r>
            <a:endParaRPr lang="en-US" altLang="en-US" sz="220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</a:pPr>
            <a:endParaRPr lang="en-US" altLang="en-US" sz="220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  <a:buFont typeface="Symbol" panose="05050102010706020507" pitchFamily="18" charset="2"/>
              <a:buChar char="·"/>
            </a:pPr>
            <a:r>
              <a:rPr lang="ro-RO" altLang="en-US" sz="2200">
                <a:latin typeface="Garamond" panose="02020404030301010803" pitchFamily="18" charset="0"/>
              </a:rPr>
              <a:t>Se evită acapararea UCP de către un proces</a:t>
            </a:r>
            <a:endParaRPr lang="en-US" altLang="en-US" sz="220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</a:pPr>
            <a:endParaRPr lang="en-US" altLang="en-US" sz="220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  <a:buFont typeface="Symbol" panose="05050102010706020507" pitchFamily="18" charset="2"/>
              <a:buChar char="·"/>
            </a:pPr>
            <a:r>
              <a:rPr lang="ro-RO" altLang="en-US" sz="2200">
                <a:latin typeface="Garamond" panose="02020404030301010803" pitchFamily="18" charset="0"/>
              </a:rPr>
              <a:t>Pe maşinile de implementează </a:t>
            </a:r>
            <a:r>
              <a:rPr lang="en-US" altLang="en-US" sz="2200" i="1">
                <a:latin typeface="Garamond" panose="02020404030301010803" pitchFamily="18" charset="0"/>
              </a:rPr>
              <a:t>time sharing</a:t>
            </a:r>
            <a:r>
              <a:rPr lang="ro-RO" altLang="en-US" sz="2200">
                <a:latin typeface="Garamond" panose="02020404030301010803" pitchFamily="18" charset="0"/>
              </a:rPr>
              <a:t> este necesară</a:t>
            </a:r>
            <a:r>
              <a:rPr lang="en-US" altLang="en-US" sz="2200">
                <a:latin typeface="Garamond" panose="02020404030301010803" pitchFamily="18" charset="0"/>
              </a:rPr>
              <a:t> </a:t>
            </a:r>
            <a:r>
              <a:rPr lang="ro-RO" altLang="en-US" sz="2200">
                <a:latin typeface="Garamond" panose="02020404030301010803" pitchFamily="18" charset="0"/>
              </a:rPr>
              <a:t>această schemă deoarece </a:t>
            </a:r>
            <a:r>
              <a:rPr lang="en-US" altLang="en-US" sz="2200">
                <a:latin typeface="Garamond" panose="02020404030301010803" pitchFamily="18" charset="0"/>
              </a:rPr>
              <a:t>U</a:t>
            </a:r>
            <a:r>
              <a:rPr lang="ro-RO" altLang="en-US" sz="2200">
                <a:latin typeface="Garamond" panose="02020404030301010803" pitchFamily="18" charset="0"/>
              </a:rPr>
              <a:t>CP trebuie protejată de către procesele cu priorităţi mici</a:t>
            </a:r>
            <a:r>
              <a:rPr lang="en-US" altLang="en-US" sz="220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en-US" altLang="en-US" sz="220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  <a:buFont typeface="Symbol" panose="05050102010706020507" pitchFamily="18" charset="2"/>
              <a:buChar char="·"/>
            </a:pPr>
            <a:r>
              <a:rPr lang="ro-RO" altLang="en-US" sz="2200">
                <a:latin typeface="Garamond" panose="02020404030301010803" pitchFamily="18" charset="0"/>
              </a:rPr>
              <a:t>Dacă se acordă job-urilor scurte o prioritate mai mare</a:t>
            </a:r>
            <a:r>
              <a:rPr lang="en-US" altLang="en-US" sz="2200">
                <a:latin typeface="Garamond" panose="02020404030301010803" pitchFamily="18" charset="0"/>
              </a:rPr>
              <a:t>–</a:t>
            </a:r>
            <a:r>
              <a:rPr lang="ro-RO" altLang="en-US" sz="2200">
                <a:latin typeface="Garamond" panose="02020404030301010803" pitchFamily="18" charset="0"/>
              </a:rPr>
              <a:t>timpul de răspuns este mai bun.</a:t>
            </a:r>
            <a:endParaRPr lang="en-US" altLang="en-US" sz="220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</a:pPr>
            <a:endParaRPr lang="en-US" altLang="en-US" sz="2200">
              <a:latin typeface="Garamond" panose="02020404030301010803" pitchFamily="18" charset="0"/>
            </a:endParaRPr>
          </a:p>
        </p:txBody>
      </p:sp>
      <p:sp>
        <p:nvSpPr>
          <p:cNvPr id="13317" name="Text Box 10"/>
          <p:cNvSpPr txBox="1">
            <a:spLocks noChangeArrowheads="1"/>
          </p:cNvSpPr>
          <p:nvPr/>
        </p:nvSpPr>
        <p:spPr bwMode="auto">
          <a:xfrm>
            <a:off x="2398643" y="381000"/>
            <a:ext cx="777247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4000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Algoritmi de planificare</a:t>
            </a:r>
            <a:endParaRPr lang="en-US" altLang="en-US" sz="4000" dirty="0">
              <a:ln w="3175" cmpd="sng">
                <a:noFill/>
              </a:ln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7042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828800" y="1447800"/>
            <a:ext cx="8610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95288" indent="-3952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4963" indent="-35242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None/>
            </a:pPr>
            <a:r>
              <a:rPr lang="en-US" altLang="en-US" sz="1800" b="1">
                <a:latin typeface="Garamond" panose="02020404030301010803" pitchFamily="18" charset="0"/>
              </a:rPr>
              <a:t>E</a:t>
            </a:r>
            <a:r>
              <a:rPr lang="ro-RO" altLang="en-US" sz="1800" b="1">
                <a:latin typeface="Garamond" panose="02020404030301010803" pitchFamily="18" charset="0"/>
              </a:rPr>
              <a:t>xemplu</a:t>
            </a:r>
            <a:r>
              <a:rPr lang="en-US" altLang="en-US" sz="1800" b="1">
                <a:latin typeface="Garamond" panose="02020404030301010803" pitchFamily="18" charset="0"/>
              </a:rPr>
              <a:t>:</a:t>
            </a:r>
          </a:p>
          <a:p>
            <a:pPr lvl="2" algn="just">
              <a:buFontTx/>
              <a:buNone/>
            </a:pPr>
            <a:r>
              <a:rPr lang="en-US" altLang="en-US" sz="1600" b="1">
                <a:latin typeface="Garamond" panose="02020404030301010803" pitchFamily="18" charset="0"/>
              </a:rPr>
              <a:t> 		</a:t>
            </a:r>
            <a:r>
              <a:rPr lang="ro-RO" altLang="en-US" sz="1600" b="1">
                <a:latin typeface="Garamond" panose="02020404030301010803" pitchFamily="18" charset="0"/>
              </a:rPr>
              <a:t>Procesul</a:t>
            </a:r>
            <a:r>
              <a:rPr lang="en-US" altLang="en-US" sz="1600" b="1">
                <a:latin typeface="Garamond" panose="02020404030301010803" pitchFamily="18" charset="0"/>
              </a:rPr>
              <a:t>  		</a:t>
            </a:r>
            <a:r>
              <a:rPr lang="ro-RO" altLang="en-US" sz="1600" b="1">
                <a:latin typeface="Garamond" panose="02020404030301010803" pitchFamily="18" charset="0"/>
              </a:rPr>
              <a:t>Timpul</a:t>
            </a:r>
            <a:r>
              <a:rPr lang="en-US" altLang="en-US" sz="1600" b="1">
                <a:latin typeface="Garamond" panose="02020404030301010803" pitchFamily="18" charset="0"/>
              </a:rPr>
              <a:t> 		</a:t>
            </a:r>
            <a:r>
              <a:rPr lang="ro-RO" altLang="en-US" sz="1600" b="1">
                <a:latin typeface="Garamond" panose="02020404030301010803" pitchFamily="18" charset="0"/>
              </a:rPr>
              <a:t>Timpul</a:t>
            </a:r>
            <a:r>
              <a:rPr lang="en-US" altLang="en-US" sz="1600" b="1">
                <a:latin typeface="Garamond" panose="02020404030301010803" pitchFamily="18" charset="0"/>
              </a:rPr>
              <a:t> </a:t>
            </a:r>
          </a:p>
          <a:p>
            <a:pPr lvl="2" algn="just">
              <a:buFontTx/>
              <a:buNone/>
            </a:pPr>
            <a:r>
              <a:rPr lang="en-US" altLang="en-US" sz="1600" b="1">
                <a:latin typeface="Garamond" panose="02020404030301010803" pitchFamily="18" charset="0"/>
              </a:rPr>
              <a:t>  			             	</a:t>
            </a:r>
            <a:r>
              <a:rPr lang="ro-RO" altLang="en-US" sz="1600" b="1">
                <a:latin typeface="Garamond" panose="02020404030301010803" pitchFamily="18" charset="0"/>
              </a:rPr>
              <a:t>sosirii</a:t>
            </a:r>
            <a:r>
              <a:rPr lang="en-US" altLang="en-US" sz="1600" b="1">
                <a:latin typeface="Garamond" panose="02020404030301010803" pitchFamily="18" charset="0"/>
              </a:rPr>
              <a:t>		</a:t>
            </a:r>
            <a:r>
              <a:rPr lang="ro-RO" altLang="en-US" sz="1600" b="1">
                <a:latin typeface="Garamond" panose="02020404030301010803" pitchFamily="18" charset="0"/>
              </a:rPr>
              <a:t>de serviciu</a:t>
            </a:r>
            <a:endParaRPr lang="en-US" altLang="en-US" sz="1600" b="1">
              <a:latin typeface="Garamond" panose="02020404030301010803" pitchFamily="18" charset="0"/>
            </a:endParaRPr>
          </a:p>
          <a:p>
            <a:pPr lvl="2" algn="just">
              <a:buFontTx/>
              <a:buNone/>
            </a:pPr>
            <a:r>
              <a:rPr lang="en-US" altLang="en-US" sz="1600" b="1">
                <a:latin typeface="Garamond" panose="02020404030301010803" pitchFamily="18" charset="0"/>
              </a:rPr>
              <a:t>	 	    1 		    0 		      8</a:t>
            </a:r>
          </a:p>
          <a:p>
            <a:pPr lvl="2" algn="just">
              <a:buFontTx/>
              <a:buNone/>
            </a:pPr>
            <a:r>
              <a:rPr lang="en-US" altLang="en-US" sz="1600" b="1">
                <a:latin typeface="Garamond" panose="02020404030301010803" pitchFamily="18" charset="0"/>
              </a:rPr>
              <a:t>		    2 		    1 		      4</a:t>
            </a:r>
          </a:p>
          <a:p>
            <a:pPr lvl="2" algn="just">
              <a:buFontTx/>
              <a:buNone/>
            </a:pPr>
            <a:r>
              <a:rPr lang="en-US" altLang="en-US" sz="1600" b="1">
                <a:latin typeface="Garamond" panose="02020404030301010803" pitchFamily="18" charset="0"/>
              </a:rPr>
              <a:t>	 	    3 		    2 		      9</a:t>
            </a:r>
          </a:p>
          <a:p>
            <a:pPr lvl="2" algn="just">
              <a:buFontTx/>
              <a:buNone/>
            </a:pPr>
            <a:r>
              <a:rPr lang="en-US" altLang="en-US" sz="1600" b="1">
                <a:latin typeface="Garamond" panose="02020404030301010803" pitchFamily="18" charset="0"/>
              </a:rPr>
              <a:t>	 	    4 		    3 		      5</a:t>
            </a:r>
            <a:endParaRPr lang="en-US" altLang="en-US" sz="1600">
              <a:latin typeface="Garamond" panose="02020404030301010803" pitchFamily="18" charset="0"/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2133600" y="4191000"/>
            <a:ext cx="8229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Garamond" panose="02020404030301010803" pitchFamily="18" charset="0"/>
            </a:endParaRPr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21336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14342" name="Line 7"/>
          <p:cNvSpPr>
            <a:spLocks noChangeShapeType="1"/>
          </p:cNvSpPr>
          <p:nvPr/>
        </p:nvSpPr>
        <p:spPr bwMode="auto">
          <a:xfrm>
            <a:off x="103632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37338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14344" name="Line 9"/>
          <p:cNvSpPr>
            <a:spLocks noChangeShapeType="1"/>
          </p:cNvSpPr>
          <p:nvPr/>
        </p:nvSpPr>
        <p:spPr bwMode="auto">
          <a:xfrm>
            <a:off x="53340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14345" name="Line 10"/>
          <p:cNvSpPr>
            <a:spLocks noChangeShapeType="1"/>
          </p:cNvSpPr>
          <p:nvPr/>
        </p:nvSpPr>
        <p:spPr bwMode="auto">
          <a:xfrm>
            <a:off x="80010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14346" name="Text Box 11"/>
          <p:cNvSpPr txBox="1">
            <a:spLocks noChangeArrowheads="1"/>
          </p:cNvSpPr>
          <p:nvPr/>
        </p:nvSpPr>
        <p:spPr bwMode="auto">
          <a:xfrm>
            <a:off x="1981200" y="5037138"/>
            <a:ext cx="2682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Garamond" panose="02020404030301010803" pitchFamily="18" charset="0"/>
              </a:rPr>
              <a:t>0</a:t>
            </a:r>
          </a:p>
        </p:txBody>
      </p:sp>
      <p:sp>
        <p:nvSpPr>
          <p:cNvPr id="14347" name="Text Box 12"/>
          <p:cNvSpPr txBox="1">
            <a:spLocks noChangeArrowheads="1"/>
          </p:cNvSpPr>
          <p:nvPr/>
        </p:nvSpPr>
        <p:spPr bwMode="auto">
          <a:xfrm>
            <a:off x="3581400" y="5037138"/>
            <a:ext cx="2682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Garamond" panose="02020404030301010803" pitchFamily="18" charset="0"/>
              </a:rPr>
              <a:t>5</a:t>
            </a:r>
          </a:p>
        </p:txBody>
      </p:sp>
      <p:sp>
        <p:nvSpPr>
          <p:cNvPr id="14348" name="Text Box 13"/>
          <p:cNvSpPr txBox="1">
            <a:spLocks noChangeArrowheads="1"/>
          </p:cNvSpPr>
          <p:nvPr/>
        </p:nvSpPr>
        <p:spPr bwMode="auto">
          <a:xfrm>
            <a:off x="5181600" y="5037138"/>
            <a:ext cx="338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Garamond" panose="02020404030301010803" pitchFamily="18" charset="0"/>
              </a:rPr>
              <a:t>10</a:t>
            </a:r>
          </a:p>
        </p:txBody>
      </p:sp>
      <p:sp>
        <p:nvSpPr>
          <p:cNvPr id="14349" name="Text Box 14"/>
          <p:cNvSpPr txBox="1">
            <a:spLocks noChangeArrowheads="1"/>
          </p:cNvSpPr>
          <p:nvPr/>
        </p:nvSpPr>
        <p:spPr bwMode="auto">
          <a:xfrm>
            <a:off x="7772400" y="5113338"/>
            <a:ext cx="338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Garamond" panose="02020404030301010803" pitchFamily="18" charset="0"/>
              </a:rPr>
              <a:t>17</a:t>
            </a:r>
          </a:p>
        </p:txBody>
      </p:sp>
      <p:sp>
        <p:nvSpPr>
          <p:cNvPr id="14350" name="Text Box 15"/>
          <p:cNvSpPr txBox="1">
            <a:spLocks noChangeArrowheads="1"/>
          </p:cNvSpPr>
          <p:nvPr/>
        </p:nvSpPr>
        <p:spPr bwMode="auto">
          <a:xfrm>
            <a:off x="10210801" y="5037138"/>
            <a:ext cx="352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Garamond" panose="02020404030301010803" pitchFamily="18" charset="0"/>
              </a:rPr>
              <a:t>26</a:t>
            </a:r>
          </a:p>
        </p:txBody>
      </p:sp>
      <p:sp>
        <p:nvSpPr>
          <p:cNvPr id="14351" name="Text Box 16"/>
          <p:cNvSpPr txBox="1">
            <a:spLocks noChangeArrowheads="1"/>
          </p:cNvSpPr>
          <p:nvPr/>
        </p:nvSpPr>
        <p:spPr bwMode="auto">
          <a:xfrm>
            <a:off x="2895601" y="4354513"/>
            <a:ext cx="404813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Garamond" panose="02020404030301010803" pitchFamily="18" charset="0"/>
              </a:rPr>
              <a:t>P2</a:t>
            </a:r>
          </a:p>
        </p:txBody>
      </p:sp>
      <p:sp>
        <p:nvSpPr>
          <p:cNvPr id="14352" name="Text Box 17"/>
          <p:cNvSpPr txBox="1">
            <a:spLocks noChangeArrowheads="1"/>
          </p:cNvSpPr>
          <p:nvPr/>
        </p:nvSpPr>
        <p:spPr bwMode="auto">
          <a:xfrm>
            <a:off x="4343401" y="4354513"/>
            <a:ext cx="404813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Garamond" panose="02020404030301010803" pitchFamily="18" charset="0"/>
              </a:rPr>
              <a:t>P4</a:t>
            </a:r>
          </a:p>
        </p:txBody>
      </p:sp>
      <p:sp>
        <p:nvSpPr>
          <p:cNvPr id="14353" name="Text Box 18"/>
          <p:cNvSpPr txBox="1">
            <a:spLocks noChangeArrowheads="1"/>
          </p:cNvSpPr>
          <p:nvPr/>
        </p:nvSpPr>
        <p:spPr bwMode="auto">
          <a:xfrm>
            <a:off x="6553201" y="4354513"/>
            <a:ext cx="390525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Garamond" panose="02020404030301010803" pitchFamily="18" charset="0"/>
              </a:rPr>
              <a:t>P1</a:t>
            </a:r>
          </a:p>
        </p:txBody>
      </p:sp>
      <p:sp>
        <p:nvSpPr>
          <p:cNvPr id="14354" name="Text Box 19"/>
          <p:cNvSpPr txBox="1">
            <a:spLocks noChangeArrowheads="1"/>
          </p:cNvSpPr>
          <p:nvPr/>
        </p:nvSpPr>
        <p:spPr bwMode="auto">
          <a:xfrm>
            <a:off x="9220201" y="4354513"/>
            <a:ext cx="404813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Garamond" panose="02020404030301010803" pitchFamily="18" charset="0"/>
              </a:rPr>
              <a:t>P3</a:t>
            </a:r>
          </a:p>
        </p:txBody>
      </p:sp>
      <p:sp>
        <p:nvSpPr>
          <p:cNvPr id="14355" name="Text Box 20"/>
          <p:cNvSpPr txBox="1">
            <a:spLocks noChangeArrowheads="1"/>
          </p:cNvSpPr>
          <p:nvPr/>
        </p:nvSpPr>
        <p:spPr bwMode="auto">
          <a:xfrm>
            <a:off x="2708484" y="3640208"/>
            <a:ext cx="156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o-RO" altLang="en-US" sz="1800" b="1" dirty="0">
                <a:latin typeface="Garamond" panose="02020404030301010803" pitchFamily="18" charset="0"/>
              </a:rPr>
              <a:t>SJF p</a:t>
            </a:r>
            <a:r>
              <a:rPr lang="en-US" altLang="en-US" sz="1800" b="1" dirty="0" err="1">
                <a:latin typeface="Garamond" panose="02020404030301010803" pitchFamily="18" charset="0"/>
              </a:rPr>
              <a:t>reemptiv</a:t>
            </a:r>
            <a:endParaRPr lang="en-US" altLang="en-US" sz="1800" b="1" dirty="0">
              <a:latin typeface="Garamond" panose="02020404030301010803" pitchFamily="18" charset="0"/>
            </a:endParaRPr>
          </a:p>
        </p:txBody>
      </p:sp>
      <p:sp>
        <p:nvSpPr>
          <p:cNvPr id="14356" name="Text Box 21"/>
          <p:cNvSpPr txBox="1">
            <a:spLocks noChangeArrowheads="1"/>
          </p:cNvSpPr>
          <p:nvPr/>
        </p:nvSpPr>
        <p:spPr bwMode="auto">
          <a:xfrm>
            <a:off x="2667001" y="5573713"/>
            <a:ext cx="887653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o-RO" altLang="en-US" sz="1600" b="1" dirty="0" smtClean="0">
                <a:latin typeface="Garamond" panose="02020404030301010803" pitchFamily="18" charset="0"/>
              </a:rPr>
              <a:t>		Timpul </a:t>
            </a:r>
            <a:r>
              <a:rPr lang="ro-RO" altLang="en-US" sz="1600" b="1" dirty="0">
                <a:latin typeface="Garamond" panose="02020404030301010803" pitchFamily="18" charset="0"/>
              </a:rPr>
              <a:t>mediu de aşteptare</a:t>
            </a:r>
            <a:r>
              <a:rPr lang="en-US" altLang="en-US" sz="1600" b="1" dirty="0">
                <a:latin typeface="Garamond" panose="02020404030301010803" pitchFamily="18" charset="0"/>
              </a:rPr>
              <a:t> = ( (5-1) + (10-3) + (17-0) + (26-2) )/4 = 52/4 = 13.0</a:t>
            </a:r>
          </a:p>
        </p:txBody>
      </p:sp>
      <p:sp>
        <p:nvSpPr>
          <p:cNvPr id="14357" name="Text Box 22"/>
          <p:cNvSpPr txBox="1">
            <a:spLocks noChangeArrowheads="1"/>
          </p:cNvSpPr>
          <p:nvPr/>
        </p:nvSpPr>
        <p:spPr bwMode="auto">
          <a:xfrm>
            <a:off x="2209801" y="4354513"/>
            <a:ext cx="390525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Garamond" panose="02020404030301010803" pitchFamily="18" charset="0"/>
              </a:rPr>
              <a:t>P1</a:t>
            </a:r>
          </a:p>
        </p:txBody>
      </p:sp>
      <p:sp>
        <p:nvSpPr>
          <p:cNvPr id="14358" name="Line 23"/>
          <p:cNvSpPr>
            <a:spLocks noChangeShapeType="1"/>
          </p:cNvSpPr>
          <p:nvPr/>
        </p:nvSpPr>
        <p:spPr bwMode="auto">
          <a:xfrm>
            <a:off x="26670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14359" name="Text Box 24"/>
          <p:cNvSpPr txBox="1">
            <a:spLocks noChangeArrowheads="1"/>
          </p:cNvSpPr>
          <p:nvPr/>
        </p:nvSpPr>
        <p:spPr bwMode="auto">
          <a:xfrm>
            <a:off x="2514600" y="5037138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Garamond" panose="02020404030301010803" pitchFamily="18" charset="0"/>
              </a:rPr>
              <a:t>1</a:t>
            </a:r>
          </a:p>
        </p:txBody>
      </p:sp>
      <p:sp>
        <p:nvSpPr>
          <p:cNvPr id="14361" name="Text Box 30"/>
          <p:cNvSpPr txBox="1">
            <a:spLocks noChangeArrowheads="1"/>
          </p:cNvSpPr>
          <p:nvPr/>
        </p:nvSpPr>
        <p:spPr bwMode="auto">
          <a:xfrm>
            <a:off x="2895601" y="381000"/>
            <a:ext cx="727551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4000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Algoritmi de planificare</a:t>
            </a:r>
            <a:endParaRPr lang="en-US" altLang="en-US" sz="4000" dirty="0">
              <a:ln w="3175" cmpd="sng">
                <a:noFill/>
              </a:ln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134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397560" y="1088886"/>
            <a:ext cx="8610600" cy="5769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14350" indent="-5143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None/>
            </a:pPr>
            <a:r>
              <a:rPr lang="ro-RO" altLang="en-US" sz="2200" b="1" dirty="0">
                <a:solidFill>
                  <a:schemeClr val="accent2"/>
                </a:solidFill>
                <a:latin typeface="Garamond" panose="02020404030301010803" pitchFamily="18" charset="0"/>
              </a:rPr>
              <a:t>Planificarea pe bază de priorităţi</a:t>
            </a:r>
            <a:r>
              <a:rPr lang="en-US" altLang="en-US" sz="2200" b="1" dirty="0">
                <a:solidFill>
                  <a:schemeClr val="accent2"/>
                </a:solidFill>
                <a:latin typeface="Garamond" panose="02020404030301010803" pitchFamily="18" charset="0"/>
              </a:rPr>
              <a:t>:</a:t>
            </a:r>
            <a:endParaRPr lang="en-US" altLang="en-US" sz="2200" b="1" dirty="0">
              <a:latin typeface="Garamond" panose="02020404030301010803" pitchFamily="18" charset="0"/>
            </a:endParaRPr>
          </a:p>
          <a:p>
            <a:pPr algn="just">
              <a:buFontTx/>
              <a:buNone/>
            </a:pPr>
            <a:endParaRPr lang="en-US" altLang="en-US" sz="2200" dirty="0">
              <a:latin typeface="Garamond" panose="02020404030301010803" pitchFamily="18" charset="0"/>
            </a:endParaRPr>
          </a:p>
          <a:p>
            <a:pPr algn="just">
              <a:buFont typeface="Symbol" panose="05050102010706020507" pitchFamily="18" charset="2"/>
              <a:buChar char="·"/>
            </a:pPr>
            <a:r>
              <a:rPr lang="ro-RO" altLang="en-US" sz="2200" dirty="0">
                <a:latin typeface="Garamond" panose="02020404030301010803" pitchFamily="18" charset="0"/>
              </a:rPr>
              <a:t>Se atribuie o prioritate fiecărui proces</a:t>
            </a:r>
            <a:r>
              <a:rPr lang="en-US" altLang="en-US" sz="2200" dirty="0">
                <a:latin typeface="Garamond" panose="02020404030301010803" pitchFamily="18" charset="0"/>
              </a:rPr>
              <a:t>. </a:t>
            </a:r>
            <a:r>
              <a:rPr lang="ro-RO" altLang="en-US" sz="2200" dirty="0">
                <a:latin typeface="Garamond" panose="02020404030301010803" pitchFamily="18" charset="0"/>
              </a:rPr>
              <a:t>Planificarea selectează </a:t>
            </a:r>
            <a:r>
              <a:rPr lang="en-US" altLang="en-US" sz="2200" dirty="0" err="1">
                <a:latin typeface="Garamond" panose="02020404030301010803" pitchFamily="18" charset="0"/>
              </a:rPr>
              <a:t>primul</a:t>
            </a:r>
            <a:r>
              <a:rPr lang="en-US" altLang="en-US" sz="2200" dirty="0">
                <a:latin typeface="Garamond" panose="02020404030301010803" pitchFamily="18" charset="0"/>
              </a:rPr>
              <a:t> </a:t>
            </a:r>
            <a:r>
              <a:rPr lang="ro-RO" altLang="en-US" sz="2200" dirty="0">
                <a:latin typeface="Garamond" panose="02020404030301010803" pitchFamily="18" charset="0"/>
              </a:rPr>
              <a:t>proces</a:t>
            </a:r>
            <a:r>
              <a:rPr lang="en-US" altLang="en-US" sz="2200" dirty="0">
                <a:latin typeface="Garamond" panose="02020404030301010803" pitchFamily="18" charset="0"/>
              </a:rPr>
              <a:t> </a:t>
            </a:r>
            <a:r>
              <a:rPr lang="ro-RO" altLang="en-US" sz="2200" dirty="0">
                <a:latin typeface="Garamond" panose="02020404030301010803" pitchFamily="18" charset="0"/>
              </a:rPr>
              <a:t>cu prioritate</a:t>
            </a:r>
            <a:r>
              <a:rPr lang="en-US" altLang="en-US" sz="2200" dirty="0">
                <a:latin typeface="Garamond" panose="02020404030301010803" pitchFamily="18" charset="0"/>
              </a:rPr>
              <a:t>a </a:t>
            </a:r>
            <a:r>
              <a:rPr lang="ro-RO" altLang="en-US" sz="2200" dirty="0">
                <a:latin typeface="Garamond" panose="02020404030301010803" pitchFamily="18" charset="0"/>
              </a:rPr>
              <a:t>cea mai mare.</a:t>
            </a:r>
            <a:r>
              <a:rPr lang="en-US" altLang="en-US" sz="2200" dirty="0">
                <a:latin typeface="Garamond" panose="02020404030301010803" pitchFamily="18" charset="0"/>
              </a:rPr>
              <a:t> </a:t>
            </a:r>
            <a:r>
              <a:rPr lang="ro-RO" altLang="en-US" sz="2200" dirty="0">
                <a:latin typeface="Garamond" panose="02020404030301010803" pitchFamily="18" charset="0"/>
              </a:rPr>
              <a:t>Toate procesele cu aceeaşi prioritate sunt tratate FIFO.</a:t>
            </a:r>
            <a:endParaRPr lang="en-US" altLang="en-US" sz="2200" dirty="0">
              <a:latin typeface="Garamond" panose="02020404030301010803" pitchFamily="18" charset="0"/>
            </a:endParaRPr>
          </a:p>
          <a:p>
            <a:pPr algn="just">
              <a:buFont typeface="Symbol" panose="05050102010706020507" pitchFamily="18" charset="2"/>
              <a:buChar char="·"/>
            </a:pPr>
            <a:r>
              <a:rPr lang="en-US" altLang="en-US" sz="2200" dirty="0" err="1">
                <a:latin typeface="Garamond" panose="02020404030301010803" pitchFamily="18" charset="0"/>
              </a:rPr>
              <a:t>Priorit</a:t>
            </a:r>
            <a:r>
              <a:rPr lang="ro-RO" altLang="en-US" sz="2200" dirty="0">
                <a:latin typeface="Garamond" panose="02020404030301010803" pitchFamily="18" charset="0"/>
              </a:rPr>
              <a:t>atea poate fi atribuită de către utilizator</a:t>
            </a:r>
            <a:r>
              <a:rPr lang="en-US" altLang="en-US" sz="2200" dirty="0">
                <a:latin typeface="Garamond" panose="02020404030301010803" pitchFamily="18" charset="0"/>
              </a:rPr>
              <a:t> </a:t>
            </a:r>
            <a:r>
              <a:rPr lang="ro-RO" altLang="en-US" sz="2200" dirty="0">
                <a:latin typeface="Garamond" panose="02020404030301010803" pitchFamily="18" charset="0"/>
              </a:rPr>
              <a:t>sau prin intermediul unui mecanism implicit</a:t>
            </a:r>
            <a:r>
              <a:rPr lang="en-US" altLang="en-US" sz="2200" dirty="0" smtClean="0">
                <a:latin typeface="Garamond" panose="02020404030301010803" pitchFamily="18" charset="0"/>
              </a:rPr>
              <a:t>.</a:t>
            </a:r>
            <a:r>
              <a:rPr lang="ro-RO" altLang="en-US" sz="2200" dirty="0" smtClean="0">
                <a:latin typeface="Garamond" panose="02020404030301010803" pitchFamily="18" charset="0"/>
              </a:rPr>
              <a:t> Sistemul </a:t>
            </a:r>
            <a:r>
              <a:rPr lang="ro-RO" altLang="en-US" sz="2200" dirty="0">
                <a:latin typeface="Garamond" panose="02020404030301010803" pitchFamily="18" charset="0"/>
              </a:rPr>
              <a:t>poate determina </a:t>
            </a:r>
            <a:r>
              <a:rPr lang="en-US" altLang="en-US" sz="2200" dirty="0" err="1">
                <a:latin typeface="Garamond" panose="02020404030301010803" pitchFamily="18" charset="0"/>
              </a:rPr>
              <a:t>priorit</a:t>
            </a:r>
            <a:r>
              <a:rPr lang="ro-RO" altLang="en-US" sz="2200" dirty="0">
                <a:latin typeface="Garamond" panose="02020404030301010803" pitchFamily="18" charset="0"/>
              </a:rPr>
              <a:t>atea pe baza necesităţilor de memorie, </a:t>
            </a:r>
            <a:r>
              <a:rPr lang="en-US" altLang="en-US" sz="2200" dirty="0">
                <a:latin typeface="Garamond" panose="02020404030301010803" pitchFamily="18" charset="0"/>
              </a:rPr>
              <a:t>a </a:t>
            </a:r>
            <a:r>
              <a:rPr lang="ro-RO" altLang="en-US" sz="2200" dirty="0">
                <a:latin typeface="Garamond" panose="02020404030301010803" pitchFamily="18" charset="0"/>
              </a:rPr>
              <a:t>limitelor de timp</a:t>
            </a:r>
            <a:r>
              <a:rPr lang="en-US" altLang="en-US" sz="2200" dirty="0">
                <a:latin typeface="Garamond" panose="02020404030301010803" pitchFamily="18" charset="0"/>
              </a:rPr>
              <a:t> </a:t>
            </a:r>
            <a:r>
              <a:rPr lang="ro-RO" altLang="en-US" sz="2200" dirty="0">
                <a:latin typeface="Garamond" panose="02020404030301010803" pitchFamily="18" charset="0"/>
              </a:rPr>
              <a:t>sau a altor resurse</a:t>
            </a:r>
            <a:r>
              <a:rPr lang="en-US" altLang="en-US" sz="2200" dirty="0">
                <a:latin typeface="Garamond" panose="02020404030301010803" pitchFamily="18" charset="0"/>
              </a:rPr>
              <a:t>.</a:t>
            </a:r>
            <a:endParaRPr lang="ro-RO" altLang="en-US" sz="2200" dirty="0">
              <a:latin typeface="Garamond" panose="02020404030301010803" pitchFamily="18" charset="0"/>
            </a:endParaRPr>
          </a:p>
          <a:p>
            <a:pPr algn="just">
              <a:buFont typeface="Symbol" panose="05050102010706020507" pitchFamily="18" charset="2"/>
              <a:buChar char="·"/>
            </a:pPr>
            <a:r>
              <a:rPr lang="en-US" altLang="en-US" sz="2200" b="1" dirty="0">
                <a:latin typeface="Garamond" panose="02020404030301010803" pitchFamily="18" charset="0"/>
              </a:rPr>
              <a:t>Starvation</a:t>
            </a:r>
            <a:r>
              <a:rPr lang="en-US" altLang="en-US" sz="2200" dirty="0">
                <a:latin typeface="Garamond" panose="02020404030301010803" pitchFamily="18" charset="0"/>
              </a:rPr>
              <a:t> </a:t>
            </a:r>
            <a:r>
              <a:rPr lang="ro-RO" altLang="en-US" sz="2200" dirty="0">
                <a:latin typeface="Garamond" panose="02020404030301010803" pitchFamily="18" charset="0"/>
              </a:rPr>
              <a:t>– fenomenul ce apare atunci când un proces cu o prioritate scăzută nu apucă să se execute niciodată</a:t>
            </a:r>
            <a:r>
              <a:rPr lang="en-US" altLang="en-US" sz="2200" dirty="0">
                <a:latin typeface="Garamond" panose="02020404030301010803" pitchFamily="18" charset="0"/>
              </a:rPr>
              <a:t>. </a:t>
            </a:r>
            <a:r>
              <a:rPr lang="en-US" altLang="en-US" sz="2200" dirty="0" err="1">
                <a:latin typeface="Garamond" panose="02020404030301010803" pitchFamily="18" charset="0"/>
              </a:rPr>
              <a:t>Solu</a:t>
            </a:r>
            <a:r>
              <a:rPr lang="ro-RO" altLang="en-US" sz="2200" dirty="0">
                <a:latin typeface="Garamond" panose="02020404030301010803" pitchFamily="18" charset="0"/>
              </a:rPr>
              <a:t>ţia</a:t>
            </a:r>
            <a:r>
              <a:rPr lang="en-US" altLang="en-US" sz="2200" dirty="0">
                <a:latin typeface="Garamond" panose="02020404030301010803" pitchFamily="18" charset="0"/>
              </a:rPr>
              <a:t>: </a:t>
            </a:r>
            <a:r>
              <a:rPr lang="ro-RO" altLang="en-US" sz="2200" dirty="0">
                <a:latin typeface="Garamond" panose="02020404030301010803" pitchFamily="18" charset="0"/>
              </a:rPr>
              <a:t>implementarea unei variabile ce va stoca “vârsta”</a:t>
            </a:r>
            <a:r>
              <a:rPr lang="en-US" altLang="en-US" sz="2200" dirty="0">
                <a:latin typeface="Garamond" panose="02020404030301010803" pitchFamily="18" charset="0"/>
              </a:rPr>
              <a:t>.</a:t>
            </a:r>
          </a:p>
          <a:p>
            <a:pPr algn="just">
              <a:buFont typeface="Symbol" panose="05050102010706020507" pitchFamily="18" charset="2"/>
              <a:buChar char="·"/>
            </a:pPr>
            <a:r>
              <a:rPr lang="ro-RO" altLang="en-US" sz="2200" dirty="0" smtClean="0">
                <a:latin typeface="Garamond" panose="02020404030301010803" pitchFamily="18" charset="0"/>
              </a:rPr>
              <a:t> Se </a:t>
            </a:r>
            <a:r>
              <a:rPr lang="ro-RO" altLang="en-US" sz="2200" dirty="0">
                <a:latin typeface="Garamond" panose="02020404030301010803" pitchFamily="18" charset="0"/>
              </a:rPr>
              <a:t>asigură un echilibru între acordarea răspunsului favorabil pentru </a:t>
            </a:r>
            <a:r>
              <a:rPr lang="ro-RO" altLang="en-US" sz="2200" dirty="0" smtClean="0">
                <a:latin typeface="Garamond" panose="02020404030301010803" pitchFamily="18" charset="0"/>
              </a:rPr>
              <a:t>job-              	urile </a:t>
            </a:r>
            <a:r>
              <a:rPr lang="en-US" altLang="en-US" sz="2200" dirty="0">
                <a:latin typeface="Garamond" panose="02020404030301010803" pitchFamily="18" charset="0"/>
              </a:rPr>
              <a:t>interactive, </a:t>
            </a:r>
            <a:r>
              <a:rPr lang="ro-RO" altLang="en-US" sz="2200" dirty="0">
                <a:latin typeface="Garamond" panose="02020404030301010803" pitchFamily="18" charset="0"/>
              </a:rPr>
              <a:t>fără a apare fenomenul de “starvation” pentru  </a:t>
            </a:r>
            <a:endParaRPr lang="ro-RO" altLang="en-US" sz="2200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ro-RO" altLang="en-US" sz="2200" dirty="0">
                <a:latin typeface="Garamond" panose="02020404030301010803" pitchFamily="18" charset="0"/>
              </a:rPr>
              <a:t> </a:t>
            </a:r>
            <a:r>
              <a:rPr lang="ro-RO" altLang="en-US" sz="2200" dirty="0" smtClean="0">
                <a:latin typeface="Garamond" panose="02020404030301010803" pitchFamily="18" charset="0"/>
              </a:rPr>
              <a:t>                  job-urile </a:t>
            </a:r>
            <a:r>
              <a:rPr lang="en-US" altLang="en-US" sz="2200" dirty="0">
                <a:latin typeface="Garamond" panose="02020404030301010803" pitchFamily="18" charset="0"/>
              </a:rPr>
              <a:t>batch.</a:t>
            </a:r>
          </a:p>
          <a:p>
            <a:pPr algn="just">
              <a:buFontTx/>
              <a:buNone/>
            </a:pPr>
            <a:endParaRPr lang="en-US" altLang="en-US" sz="2200" dirty="0">
              <a:latin typeface="Garamond" panose="02020404030301010803" pitchFamily="18" charset="0"/>
            </a:endParaRPr>
          </a:p>
        </p:txBody>
      </p:sp>
      <p:sp>
        <p:nvSpPr>
          <p:cNvPr id="15365" name="Text Box 10"/>
          <p:cNvSpPr txBox="1">
            <a:spLocks noChangeArrowheads="1"/>
          </p:cNvSpPr>
          <p:nvPr/>
        </p:nvSpPr>
        <p:spPr bwMode="auto">
          <a:xfrm>
            <a:off x="3750365" y="381000"/>
            <a:ext cx="642074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4000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Algoritmi de planificare</a:t>
            </a:r>
            <a:endParaRPr lang="en-US" altLang="en-US" sz="4000" dirty="0">
              <a:ln w="3175" cmpd="sng">
                <a:noFill/>
              </a:ln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706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98</TotalTime>
  <Words>741</Words>
  <Application>Microsoft Office PowerPoint</Application>
  <PresentationFormat>Widescreen</PresentationFormat>
  <Paragraphs>148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Cambria</vt:lpstr>
      <vt:lpstr>Corbel</vt:lpstr>
      <vt:lpstr>Garamond</vt:lpstr>
      <vt:lpstr>Symbol</vt:lpstr>
      <vt:lpstr>Parallax</vt:lpstr>
      <vt:lpstr>Planificarea proceselor unui sistem de operare </vt:lpstr>
      <vt:lpstr>PowerPoint Presentation</vt:lpstr>
      <vt:lpstr>Criterii de performanță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Concluzii</vt:lpstr>
      <vt:lpstr>Vă mulțumesc!</vt:lpstr>
    </vt:vector>
  </TitlesOfParts>
  <Company>Procter &amp; Gamble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Planificarea proceselor unui sistem de operare </dc:title>
  <dc:creator>Chircu, Bogdan</dc:creator>
  <cp:lastModifiedBy>Terra-Nova</cp:lastModifiedBy>
  <cp:revision>11</cp:revision>
  <dcterms:created xsi:type="dcterms:W3CDTF">2017-01-18T09:35:20Z</dcterms:created>
  <dcterms:modified xsi:type="dcterms:W3CDTF">2017-02-06T19:00:00Z</dcterms:modified>
</cp:coreProperties>
</file>