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83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88" r:id="rId6"/>
    <p:sldId id="265" r:id="rId7"/>
    <p:sldId id="291" r:id="rId8"/>
    <p:sldId id="261" r:id="rId9"/>
    <p:sldId id="262" r:id="rId10"/>
    <p:sldId id="263" r:id="rId11"/>
    <p:sldId id="264" r:id="rId12"/>
    <p:sldId id="268" r:id="rId13"/>
    <p:sldId id="292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6FEF7-30ED-4FCE-B412-479DC062DDA2}" type="datetimeFigureOut">
              <a:rPr lang="en-US" smtClean="0"/>
              <a:t>9/3/2016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241AC-DC9A-4C57-AC2A-33B2FA464E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354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377E2-E6E3-428C-8863-AB633429C3D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343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241AC-DC9A-4C57-AC2A-33B2FA464ED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13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9535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06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754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2264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537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487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168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180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7119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05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75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09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899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441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215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945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154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71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784" r:id="rId1"/>
    <p:sldLayoutId id="2147484785" r:id="rId2"/>
    <p:sldLayoutId id="2147484786" r:id="rId3"/>
    <p:sldLayoutId id="2147484787" r:id="rId4"/>
    <p:sldLayoutId id="2147484788" r:id="rId5"/>
    <p:sldLayoutId id="2147484789" r:id="rId6"/>
    <p:sldLayoutId id="2147484790" r:id="rId7"/>
    <p:sldLayoutId id="2147484791" r:id="rId8"/>
    <p:sldLayoutId id="2147484792" r:id="rId9"/>
    <p:sldLayoutId id="2147484793" r:id="rId10"/>
    <p:sldLayoutId id="2147484794" r:id="rId11"/>
    <p:sldLayoutId id="2147484795" r:id="rId12"/>
    <p:sldLayoutId id="2147484796" r:id="rId13"/>
    <p:sldLayoutId id="2147484797" r:id="rId14"/>
    <p:sldLayoutId id="2147484798" r:id="rId15"/>
    <p:sldLayoutId id="2147484799" r:id="rId16"/>
    <p:sldLayoutId id="2147484800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19399"/>
            <a:ext cx="9123218" cy="1295401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Sistemul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DNS –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Arhitectură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Securitate</a:t>
            </a:r>
            <a:endParaRPr lang="en-US" sz="3200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763523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Temă</a:t>
            </a:r>
            <a:r>
              <a:rPr lang="en-US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4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casă</a:t>
            </a:r>
            <a:r>
              <a:rPr lang="ro-RO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SOA</a:t>
            </a:r>
            <a:endParaRPr lang="en-US" sz="4400" b="1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9140" y="5782272"/>
            <a:ext cx="24240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Profesor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coordonator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5818837"/>
            <a:ext cx="13324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Masterand</a:t>
            </a:r>
            <a:r>
              <a:rPr lang="ro-RO" sz="2000" dirty="0" smtClean="0"/>
              <a:t>: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6151604"/>
            <a:ext cx="32947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Conf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.Dr.Ing.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Ștefan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Stăncescu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6151604"/>
            <a:ext cx="39195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Deaconescu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Claudia Daniela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9144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dirty="0" smtClean="0"/>
              <a:t>Universitatea „Politehnica„ din București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200" y="1247167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dirty="0" smtClean="0"/>
              <a:t>Facultatea de Electronică, Telecomunicații și Tehnologia Informației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644" y="-11578"/>
            <a:ext cx="1266456" cy="1269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89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530823"/>
            <a:ext cx="8229600" cy="11754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endParaRPr lang="ro-RO" i="1" dirty="0" smtClean="0">
              <a:latin typeface="Cambria Math"/>
              <a:cs typeface="Times New Roman" pitchFamily="18" charset="0"/>
            </a:endParaRPr>
          </a:p>
          <a:p>
            <a:pPr marL="0" indent="0">
              <a:buFont typeface="Wingdings 3" charset="2"/>
              <a:buNone/>
            </a:pPr>
            <a:endParaRPr lang="ro-RO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 3" charset="2"/>
              <a:buNone/>
            </a:pPr>
            <a:endParaRPr lang="ro-RO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 3" charset="2"/>
              <a:buNone/>
            </a:pPr>
            <a:endParaRPr lang="ro-RO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52400"/>
            <a:ext cx="8534400" cy="655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just">
              <a:buClrTx/>
              <a:buSzPct val="70000"/>
              <a:buFont typeface="Wingdings" panose="05000000000000000000" pitchFamily="2" charset="2"/>
              <a:buChar char="Ø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Mai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sunt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100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servere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autoritare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de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nivel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2,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responsabile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pentru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a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menține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direcția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rețelei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de la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gazdă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către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obiectele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logice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.</a:t>
            </a:r>
          </a:p>
          <a:p>
            <a:pPr algn="just">
              <a:buClrTx/>
              <a:buSzPct val="70000"/>
              <a:buFont typeface="Wingdings" panose="05000000000000000000" pitchFamily="2" charset="2"/>
              <a:buChar char="Ø"/>
            </a:pPr>
            <a:endParaRPr lang="en-US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  <a:p>
            <a:pPr algn="just">
              <a:buClrTx/>
              <a:buSzPct val="70000"/>
              <a:buFont typeface="Wingdings" panose="05000000000000000000" pitchFamily="2" charset="2"/>
              <a:buChar char="Ø"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Fiecare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dintre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serverele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de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nivel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2,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mențin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serviciul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înregistrat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(SRV) la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câteva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obiecte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logice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.</a:t>
            </a:r>
          </a:p>
          <a:p>
            <a:pPr algn="just">
              <a:buClrTx/>
              <a:buSzPct val="70000"/>
              <a:buFont typeface="Wingdings" panose="05000000000000000000" pitchFamily="2" charset="2"/>
              <a:buChar char="Ø"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  <a:p>
            <a:pPr algn="just">
              <a:buClrTx/>
              <a:buSzPct val="70000"/>
              <a:buFont typeface="Wingdings" panose="05000000000000000000" pitchFamily="2" charset="2"/>
              <a:buChar char="Ø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Un SVR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înregistrat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conține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informații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despre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TTL (time to live),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nume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gazdă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numele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portului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etc.</a:t>
            </a:r>
            <a:endParaRPr lang="ro-RO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/>
              <a:cs typeface="Times New Roman" pitchFamily="18" charset="0"/>
            </a:endParaRPr>
          </a:p>
          <a:p>
            <a:pPr marL="0" indent="0" algn="just">
              <a:buFont typeface="Wingdings 3" charset="2"/>
              <a:buNone/>
            </a:pPr>
            <a:endParaRPr lang="ro-RO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  <a:p>
            <a:pPr marL="0" indent="0" algn="just">
              <a:buSzPct val="70000"/>
              <a:buNone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  <a:p>
            <a:pPr algn="just">
              <a:buSzPct val="70000"/>
              <a:buFont typeface="Wingdings" panose="05000000000000000000" pitchFamily="2" charset="2"/>
              <a:buChar char="Ø"/>
            </a:pPr>
            <a:endParaRPr lang="en-US" sz="2400" dirty="0" smtClean="0">
              <a:latin typeface="Palatino Linotype" panose="02040502050505030304" pitchFamily="18" charset="0"/>
              <a:cs typeface="Times New Roman" pitchFamily="18" charset="0"/>
            </a:endParaRPr>
          </a:p>
          <a:p>
            <a:pPr algn="just">
              <a:buSzPct val="70000"/>
              <a:buFont typeface="Wingdings" panose="05000000000000000000" pitchFamily="2" charset="2"/>
              <a:buChar char="Ø"/>
            </a:pPr>
            <a:endParaRPr lang="ro-RO" sz="2400" dirty="0">
              <a:latin typeface="Palatino Linotype" panose="02040502050505030304" pitchFamily="18" charset="0"/>
              <a:cs typeface="Times New Roman" pitchFamily="18" charset="0"/>
            </a:endParaRPr>
          </a:p>
          <a:p>
            <a:pPr marL="0" indent="0">
              <a:buFont typeface="Wingdings 3" charset="2"/>
              <a:buNone/>
            </a:pPr>
            <a:endParaRPr lang="ro-RO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 3" charset="2"/>
              <a:buNone/>
            </a:pPr>
            <a:endParaRPr lang="ro-RO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59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21873"/>
            <a:ext cx="8436590" cy="625474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Nume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server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rădăcină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990" y="1143000"/>
            <a:ext cx="7927360" cy="5033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  <a:p>
            <a:pPr marL="0" indent="0">
              <a:buSzPct val="70000"/>
              <a:buNone/>
            </a:pPr>
            <a:endParaRPr lang="ro-RO" dirty="0" smtClean="0">
              <a:latin typeface="Palatino Linotype" panose="02040502050505030304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o-RO" dirty="0" smtClean="0">
                <a:latin typeface="Palatino Linotype" panose="02040502050505030304" pitchFamily="18" charset="0"/>
                <a:cs typeface="Times New Roman" pitchFamily="18" charset="0"/>
              </a:rPr>
              <a:t>  </a:t>
            </a:r>
          </a:p>
          <a:p>
            <a:pPr marL="0" indent="0">
              <a:buNone/>
            </a:pPr>
            <a:r>
              <a:rPr lang="ro-RO" dirty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endParaRPr lang="ro-RO" dirty="0" smtClean="0">
              <a:latin typeface="Palatino Linotype" panose="02040502050505030304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o-RO" dirty="0" smtClean="0">
                <a:latin typeface="Palatino Linotype" panose="02040502050505030304" pitchFamily="18" charset="0"/>
                <a:cs typeface="Times New Roman" pitchFamily="18" charset="0"/>
              </a:rPr>
              <a:t>   </a:t>
            </a:r>
          </a:p>
          <a:p>
            <a:pPr marL="0" indent="0">
              <a:buNone/>
            </a:pPr>
            <a:endParaRPr lang="ro-RO" dirty="0">
              <a:latin typeface="Palatino Linotype" panose="02040502050505030304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o-RO" dirty="0" smtClean="0">
                <a:latin typeface="Palatino Linotype" panose="02040502050505030304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87990" y="1306773"/>
            <a:ext cx="82296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o-RO" sz="2000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o-RO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o-RO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o-RO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" y="1047347"/>
            <a:ext cx="7979390" cy="538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75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5334000"/>
          </a:xfrm>
        </p:spPr>
        <p:txBody>
          <a:bodyPr>
            <a:normAutofit/>
          </a:bodyPr>
          <a:lstStyle/>
          <a:p>
            <a:pPr>
              <a:buSzPct val="70000"/>
              <a:buFont typeface="Wingdings" panose="05000000000000000000" pitchFamily="2" charset="2"/>
              <a:buChar char="Ø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Nume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server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rădăcină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este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un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nume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server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autoritar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 </a:t>
            </a:r>
          </a:p>
          <a:p>
            <a:pPr marL="0" indent="0">
              <a:buSzPct val="70000"/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pentru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fiecare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zonă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de la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nivelul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cel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mai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sus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o-R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  <a:p>
            <a:pPr>
              <a:buSzPct val="70000"/>
              <a:buFont typeface="Wingdings" panose="05000000000000000000" pitchFamily="2" charset="2"/>
              <a:buChar char="Ø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Atunci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când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se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primește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o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interogare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despre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oricare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marL="0" indent="0">
              <a:buSzPct val="70000"/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nume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de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domeniu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numele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server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rădăcină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poate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să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marL="0" indent="0">
              <a:buSzPct val="70000"/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asigure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numele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și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adresa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ale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numelor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server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pentru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care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marL="0" indent="0">
              <a:buSzPct val="70000"/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sunt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autoritare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pentru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zona cu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nivelul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cel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mai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de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sus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marL="0" indent="0">
              <a:buSzPct val="70000"/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care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il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conține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numele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de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domeniu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respectiv</a:t>
            </a:r>
            <a:endParaRPr lang="ro-R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o-RO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o-RO" sz="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SzPct val="70000"/>
              <a:buFont typeface="Wingdings" panose="05000000000000000000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Oricare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interogare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nume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server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primește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informații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interogare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despre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cât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aproape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află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nodul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căutat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sau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asigură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el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însuși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răspunsul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căutat</a:t>
            </a:r>
            <a:r>
              <a:rPr lang="ro-R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55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304800"/>
            <a:ext cx="8001000" cy="6172200"/>
          </a:xfrm>
        </p:spPr>
        <p:txBody>
          <a:bodyPr/>
          <a:lstStyle/>
          <a:p>
            <a:pPr marL="0" indent="0">
              <a:buSzPct val="90000"/>
              <a:buNone/>
            </a:pPr>
            <a:r>
              <a:rPr lang="en-US" dirty="0" smtClean="0"/>
              <a:t> </a:t>
            </a:r>
          </a:p>
          <a:p>
            <a:pPr>
              <a:buSzPct val="90000"/>
              <a:buFont typeface="Wingdings" panose="05000000000000000000" pitchFamily="2" charset="2"/>
              <a:buChar char="Ø"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Numele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server local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interoghează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numle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server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marL="0" indent="0">
              <a:buSzPct val="90000"/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rădăcină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pentru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adresa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“girigiri.gbrmpa.gov.au”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și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se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marL="0" indent="0">
              <a:buSzPct val="90000"/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referă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la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numele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server “au”.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marL="0" indent="0">
              <a:buSzPct val="90000"/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>
              <a:buSzPct val="90000"/>
              <a:buFont typeface="Wingdings" panose="05000000000000000000" pitchFamily="2" charset="2"/>
              <a:buChar char="Ø"/>
            </a:pPr>
            <a:r>
              <a:rPr lang="en-US" dirty="0" smtClean="0"/>
              <a:t>  </a:t>
            </a:r>
            <a:r>
              <a:rPr lang="en-US" dirty="0" err="1" smtClean="0"/>
              <a:t>Numele</a:t>
            </a:r>
            <a:r>
              <a:rPr lang="en-US" dirty="0" smtClean="0"/>
              <a:t> </a:t>
            </a:r>
            <a:r>
              <a:rPr lang="en-US" dirty="0"/>
              <a:t>server local </a:t>
            </a:r>
            <a:r>
              <a:rPr lang="en-US" dirty="0" err="1"/>
              <a:t>interoghează</a:t>
            </a:r>
            <a:r>
              <a:rPr lang="en-US" dirty="0"/>
              <a:t> un </a:t>
            </a:r>
            <a:r>
              <a:rPr lang="en-US" dirty="0" err="1"/>
              <a:t>nume</a:t>
            </a:r>
            <a:r>
              <a:rPr lang="en-US" dirty="0"/>
              <a:t> server “au” </a:t>
            </a:r>
            <a:r>
              <a:rPr lang="en-US" dirty="0" err="1"/>
              <a:t>și</a:t>
            </a:r>
            <a:r>
              <a:rPr lang="en-US" dirty="0"/>
              <a:t> se </a:t>
            </a:r>
            <a:endParaRPr lang="en-US" dirty="0" smtClean="0"/>
          </a:p>
          <a:p>
            <a:pPr marL="0" indent="0">
              <a:buSzPct val="90000"/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referă</a:t>
            </a:r>
            <a:r>
              <a:rPr lang="en-US" dirty="0" smtClean="0"/>
              <a:t> </a:t>
            </a:r>
            <a:r>
              <a:rPr lang="en-US" dirty="0"/>
              <a:t>la </a:t>
            </a:r>
            <a:r>
              <a:rPr lang="en-US" dirty="0" err="1"/>
              <a:t>numele</a:t>
            </a:r>
            <a:r>
              <a:rPr lang="en-US" dirty="0"/>
              <a:t> server “gov.au”. </a:t>
            </a:r>
            <a:r>
              <a:rPr lang="en-US" dirty="0" err="1"/>
              <a:t>Numele</a:t>
            </a:r>
            <a:r>
              <a:rPr lang="en-US" dirty="0"/>
              <a:t> server  “gov.au” se </a:t>
            </a:r>
            <a:endParaRPr lang="en-US" dirty="0" smtClean="0"/>
          </a:p>
          <a:p>
            <a:pPr marL="0" indent="0">
              <a:buSzPct val="90000"/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referă</a:t>
            </a:r>
            <a:r>
              <a:rPr lang="en-US" dirty="0" smtClean="0"/>
              <a:t> </a:t>
            </a:r>
            <a:r>
              <a:rPr lang="en-US" dirty="0"/>
              <a:t>la </a:t>
            </a:r>
            <a:r>
              <a:rPr lang="en-US" dirty="0" err="1"/>
              <a:t>numele</a:t>
            </a:r>
            <a:r>
              <a:rPr lang="en-US" dirty="0"/>
              <a:t> server local “gbrmpa.gov.au”. </a:t>
            </a:r>
            <a:endParaRPr lang="en-US" dirty="0" smtClean="0"/>
          </a:p>
          <a:p>
            <a:pPr marL="0" indent="0">
              <a:buSzPct val="90000"/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marL="0" indent="0">
              <a:buSzPct val="90000"/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>
              <a:buSzPct val="90000"/>
              <a:buFont typeface="Wingdings" panose="05000000000000000000" pitchFamily="2" charset="2"/>
              <a:buChar char="Ø"/>
            </a:pPr>
            <a:r>
              <a:rPr lang="en-US" dirty="0" smtClean="0"/>
              <a:t> 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/>
              <a:t>cele</a:t>
            </a:r>
            <a:r>
              <a:rPr lang="en-US" dirty="0"/>
              <a:t> din </a:t>
            </a:r>
            <a:r>
              <a:rPr lang="en-US" dirty="0" err="1"/>
              <a:t>urmă</a:t>
            </a:r>
            <a:r>
              <a:rPr lang="en-US" dirty="0"/>
              <a:t>, </a:t>
            </a:r>
            <a:r>
              <a:rPr lang="en-US" dirty="0" err="1"/>
              <a:t>nemele</a:t>
            </a:r>
            <a:r>
              <a:rPr lang="en-US" dirty="0"/>
              <a:t> server local </a:t>
            </a:r>
            <a:r>
              <a:rPr lang="en-US" dirty="0" err="1"/>
              <a:t>interoghează</a:t>
            </a:r>
            <a:r>
              <a:rPr lang="en-US" dirty="0"/>
              <a:t>  </a:t>
            </a:r>
            <a:r>
              <a:rPr lang="en-US" dirty="0" err="1"/>
              <a:t>numele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SzPct val="90000"/>
              <a:buNone/>
            </a:pPr>
            <a:r>
              <a:rPr lang="en-US" dirty="0"/>
              <a:t> </a:t>
            </a:r>
            <a:r>
              <a:rPr lang="en-US" dirty="0" smtClean="0"/>
              <a:t>    server </a:t>
            </a:r>
            <a:r>
              <a:rPr lang="en-US" dirty="0"/>
              <a:t>“gbrmpa.gov.au”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adresă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primește</a:t>
            </a:r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 marL="0" indent="0">
              <a:buSzPct val="90000"/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răspunsul</a:t>
            </a:r>
            <a:r>
              <a:rPr lang="en-US" dirty="0"/>
              <a:t>.</a:t>
            </a:r>
          </a:p>
          <a:p>
            <a:pPr marL="0" indent="0">
              <a:buSzPct val="90000"/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994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127"/>
            <a:ext cx="8058150" cy="625474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Autentificarea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tipurilor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și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numelor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non-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existente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000" y="990601"/>
            <a:ext cx="7675350" cy="5186362"/>
          </a:xfrm>
        </p:spPr>
        <p:txBody>
          <a:bodyPr>
            <a:noAutofit/>
          </a:bodyPr>
          <a:lstStyle/>
          <a:p>
            <a:pPr marL="0" indent="0">
              <a:buSzPct val="90000"/>
              <a:buNone/>
            </a:pP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</a:p>
          <a:p>
            <a:pPr>
              <a:buSzPct val="90000"/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Înregistrarea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NSEC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permite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securitatea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printr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-un </a:t>
            </a:r>
          </a:p>
          <a:p>
            <a:pPr marL="0" indent="0">
              <a:buSzPct val="90000"/>
              <a:buNone/>
            </a:pPr>
            <a:r>
              <a:rPr lang="en-US" dirty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 resolver apt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în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autentificarea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unui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răspuns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negativ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.</a:t>
            </a:r>
          </a:p>
          <a:p>
            <a:pPr>
              <a:buSzPct val="90000"/>
              <a:buFont typeface="Wingdings" panose="05000000000000000000" pitchFamily="2" charset="2"/>
              <a:buChar char="Ø"/>
            </a:pPr>
            <a:endParaRPr lang="en-US" dirty="0">
              <a:latin typeface="Palatino Linotype" panose="02040502050505030304" pitchFamily="18" charset="0"/>
              <a:cs typeface="Times New Roman" pitchFamily="18" charset="0"/>
            </a:endParaRPr>
          </a:p>
          <a:p>
            <a:pPr>
              <a:buSzPct val="90000"/>
              <a:buFont typeface="Wingdings" panose="05000000000000000000" pitchFamily="2" charset="2"/>
              <a:buChar char="Ø"/>
            </a:pP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Lanțurile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înregistrare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NSEC permit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descrierea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endParaRPr lang="en-US" dirty="0" smtClean="0">
              <a:latin typeface="Palatino Linotype" panose="02040502050505030304" pitchFamily="18" charset="0"/>
              <a:cs typeface="Times New Roman" pitchFamily="18" charset="0"/>
            </a:endParaRPr>
          </a:p>
          <a:p>
            <a:pPr marL="0" indent="0">
              <a:buSzPct val="90000"/>
              <a:buNone/>
            </a:pPr>
            <a:r>
              <a:rPr lang="en-US" dirty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 “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spațiului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gol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”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între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domeniile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nume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.</a:t>
            </a:r>
          </a:p>
          <a:p>
            <a:pPr>
              <a:buSzPct val="90000"/>
              <a:buFont typeface="Wingdings" panose="05000000000000000000" pitchFamily="2" charset="2"/>
              <a:buChar char="Ø"/>
            </a:pPr>
            <a:endParaRPr lang="en-US" dirty="0">
              <a:latin typeface="Palatino Linotype" panose="02040502050505030304" pitchFamily="18" charset="0"/>
              <a:cs typeface="Times New Roman" pitchFamily="18" charset="0"/>
            </a:endParaRPr>
          </a:p>
          <a:p>
            <a:pPr>
              <a:buSzPct val="90000"/>
              <a:buFont typeface="Wingdings" panose="05000000000000000000" pitchFamily="2" charset="2"/>
              <a:buChar char="Ø"/>
            </a:pPr>
            <a:r>
              <a:rPr lang="en-US" dirty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DNS a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fost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conceput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în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ideea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că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va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returna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același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</a:p>
          <a:p>
            <a:pPr marL="0" indent="0">
              <a:buSzPct val="90000"/>
              <a:buNone/>
            </a:pPr>
            <a:r>
              <a:rPr lang="en-US" dirty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răspuns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la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oricare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interogare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primită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.</a:t>
            </a:r>
          </a:p>
          <a:p>
            <a:pPr>
              <a:buSzPct val="90000"/>
              <a:buFont typeface="Wingdings" panose="05000000000000000000" pitchFamily="2" charset="2"/>
              <a:buChar char="Ø"/>
            </a:pPr>
            <a:endParaRPr lang="en-US" dirty="0">
              <a:latin typeface="Palatino Linotype" panose="02040502050505030304" pitchFamily="18" charset="0"/>
              <a:cs typeface="Times New Roman" pitchFamily="18" charset="0"/>
            </a:endParaRPr>
          </a:p>
          <a:p>
            <a:pPr>
              <a:buSzPct val="90000"/>
              <a:buFont typeface="Wingdings" panose="05000000000000000000" pitchFamily="2" charset="2"/>
              <a:buChar char="Ø"/>
            </a:pP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În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consecință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DNS SEC nu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este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conceput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pentru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a  </a:t>
            </a:r>
          </a:p>
          <a:p>
            <a:pPr marL="0" indent="0">
              <a:buSzPct val="90000"/>
              <a:buNone/>
            </a:pPr>
            <a:r>
              <a:rPr lang="en-US" dirty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oferi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confidențialitate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control de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acces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la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liste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etc</a:t>
            </a:r>
            <a:endParaRPr lang="ro-RO" dirty="0">
              <a:latin typeface="Palatino Linotype" panose="02040502050505030304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o-RO" dirty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endParaRPr lang="ro-RO" dirty="0" smtClean="0">
              <a:latin typeface="Palatino Linotype" panose="02040502050505030304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o-RO" dirty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ro-RO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ro-RO" dirty="0" smtClean="0">
              <a:latin typeface="Palatino Linotype" panose="0204050205050503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01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458200" cy="6096000"/>
          </a:xfrm>
        </p:spPr>
        <p:txBody>
          <a:bodyPr>
            <a:noAutofit/>
          </a:bodyPr>
          <a:lstStyle/>
          <a:p>
            <a:pPr>
              <a:buSzPct val="70000"/>
              <a:buFont typeface="Wingdings" panose="05000000000000000000" pitchFamily="2" charset="2"/>
              <a:buChar char="Ø"/>
            </a:pP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DNS SEC nu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asigură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protecție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împotriva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respingerii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 </a:t>
            </a:r>
          </a:p>
          <a:p>
            <a:pPr marL="0" indent="0">
              <a:buSzPct val="70000"/>
              <a:buNone/>
            </a:pPr>
            <a:r>
              <a:rPr lang="en-US" dirty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atacului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asupra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serviciului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.</a:t>
            </a:r>
          </a:p>
          <a:p>
            <a:pPr marL="0" indent="0">
              <a:buSzPct val="70000"/>
              <a:buNone/>
            </a:pPr>
            <a:endParaRPr lang="en-US" dirty="0">
              <a:latin typeface="Palatino Linotype" panose="02040502050505030304" pitchFamily="18" charset="0"/>
              <a:cs typeface="Times New Roman" pitchFamily="18" charset="0"/>
            </a:endParaRPr>
          </a:p>
          <a:p>
            <a:pPr>
              <a:buSzPct val="90000"/>
              <a:buFont typeface="Wingdings" panose="05000000000000000000" pitchFamily="2" charset="2"/>
              <a:buChar char="Ø"/>
            </a:pP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Securitatea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resolvers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și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securitatea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name server se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bazează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 </a:t>
            </a:r>
          </a:p>
          <a:p>
            <a:pPr marL="0" indent="0">
              <a:buSzPct val="90000"/>
              <a:buNone/>
            </a:pPr>
            <a:r>
              <a:rPr lang="en-US" dirty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  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pe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operații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criptografice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.</a:t>
            </a:r>
          </a:p>
          <a:p>
            <a:pPr marL="0" indent="0">
              <a:buSzPct val="90000"/>
              <a:buNone/>
            </a:pPr>
            <a:endParaRPr lang="en-US" dirty="0">
              <a:latin typeface="Palatino Linotype" panose="02040502050505030304" pitchFamily="18" charset="0"/>
              <a:cs typeface="Times New Roman" pitchFamily="18" charset="0"/>
            </a:endParaRPr>
          </a:p>
          <a:p>
            <a:pPr>
              <a:buSzPct val="90000"/>
              <a:buFont typeface="Wingdings" panose="05000000000000000000" pitchFamily="2" charset="2"/>
              <a:buChar char="Ø"/>
            </a:pPr>
            <a:r>
              <a:rPr lang="en-US" dirty="0" smtClean="0"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</a:rPr>
              <a:t>Extensiile</a:t>
            </a:r>
            <a:r>
              <a:rPr lang="en-US" dirty="0" smtClean="0">
                <a:latin typeface="Palatino Linotype" panose="02040502050505030304" pitchFamily="18" charset="0"/>
              </a:rPr>
              <a:t> de </a:t>
            </a:r>
            <a:r>
              <a:rPr lang="en-US" dirty="0" err="1" smtClean="0">
                <a:latin typeface="Palatino Linotype" panose="02040502050505030304" pitchFamily="18" charset="0"/>
              </a:rPr>
              <a:t>securitate</a:t>
            </a:r>
            <a:r>
              <a:rPr lang="en-US" dirty="0" smtClean="0">
                <a:latin typeface="Palatino Linotype" panose="02040502050505030304" pitchFamily="18" charset="0"/>
              </a:rPr>
              <a:t> DNS </a:t>
            </a:r>
            <a:r>
              <a:rPr lang="en-US" dirty="0" err="1" smtClean="0">
                <a:latin typeface="Palatino Linotype" panose="02040502050505030304" pitchFamily="18" charset="0"/>
              </a:rPr>
              <a:t>furnizează</a:t>
            </a:r>
            <a:r>
              <a:rPr lang="en-US" dirty="0" smtClean="0">
                <a:latin typeface="Palatino Linotype" panose="02040502050505030304" pitchFamily="18" charset="0"/>
              </a:rPr>
              <a:t> date </a:t>
            </a:r>
            <a:r>
              <a:rPr lang="en-US" dirty="0" err="1" smtClean="0">
                <a:latin typeface="Palatino Linotype" panose="02040502050505030304" pitchFamily="18" charset="0"/>
              </a:rPr>
              <a:t>și</a:t>
            </a:r>
            <a:r>
              <a:rPr lang="en-US" dirty="0" smtClean="0">
                <a:latin typeface="Palatino Linotype" panose="02040502050505030304" pitchFamily="18" charset="0"/>
              </a:rPr>
              <a:t>  </a:t>
            </a:r>
          </a:p>
          <a:p>
            <a:pPr marL="0" indent="0">
              <a:buSzPct val="90000"/>
              <a:buNone/>
            </a:pPr>
            <a:r>
              <a:rPr lang="en-US" dirty="0" smtClean="0">
                <a:latin typeface="Palatino Linotype" panose="02040502050505030304" pitchFamily="18" charset="0"/>
              </a:rPr>
              <a:t>    </a:t>
            </a:r>
            <a:r>
              <a:rPr lang="en-US" dirty="0" err="1" smtClean="0">
                <a:latin typeface="Palatino Linotype" panose="02040502050505030304" pitchFamily="18" charset="0"/>
              </a:rPr>
              <a:t>autentificarea</a:t>
            </a:r>
            <a:r>
              <a:rPr lang="en-US" dirty="0" smtClean="0"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</a:rPr>
              <a:t>originii</a:t>
            </a:r>
            <a:r>
              <a:rPr lang="en-US" dirty="0" smtClean="0">
                <a:latin typeface="Palatino Linotype" panose="02040502050505030304" pitchFamily="18" charset="0"/>
              </a:rPr>
              <a:t>  </a:t>
            </a:r>
            <a:r>
              <a:rPr lang="en-US" dirty="0" err="1" smtClean="0">
                <a:latin typeface="Palatino Linotype" panose="02040502050505030304" pitchFamily="18" charset="0"/>
              </a:rPr>
              <a:t>datelor</a:t>
            </a:r>
            <a:r>
              <a:rPr lang="en-US" dirty="0" smtClean="0">
                <a:latin typeface="Palatino Linotype" panose="02040502050505030304" pitchFamily="18" charset="0"/>
              </a:rPr>
              <a:t> DNS.</a:t>
            </a:r>
            <a:endParaRPr lang="en-US" dirty="0" smtClean="0">
              <a:latin typeface="Palatino Linotype" panose="02040502050505030304" pitchFamily="18" charset="0"/>
              <a:cs typeface="Times New Roman" pitchFamily="18" charset="0"/>
            </a:endParaRPr>
          </a:p>
          <a:p>
            <a:pPr marL="0" indent="0">
              <a:buSzPct val="70000"/>
              <a:buNone/>
            </a:pPr>
            <a:endParaRPr lang="en-US" dirty="0">
              <a:latin typeface="Palatino Linotype" panose="02040502050505030304" pitchFamily="18" charset="0"/>
              <a:cs typeface="Times New Roman" pitchFamily="18" charset="0"/>
            </a:endParaRPr>
          </a:p>
          <a:p>
            <a:pPr marL="0" indent="0">
              <a:buSzPct val="70000"/>
              <a:buNone/>
            </a:pP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endParaRPr lang="ro-RO" b="1" dirty="0" smtClean="0">
              <a:latin typeface="Palatino Linotype" panose="02040502050505030304" pitchFamily="18" charset="0"/>
              <a:ea typeface="Cambria Math"/>
              <a:cs typeface="Times New Roman" pitchFamily="18" charset="0"/>
            </a:endParaRPr>
          </a:p>
          <a:p>
            <a:pPr marL="0" indent="0">
              <a:buNone/>
            </a:pPr>
            <a:endParaRPr lang="ro-RO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o-RO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o-RO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68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Cuprins: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389120"/>
          </a:xfrm>
        </p:spPr>
        <p:txBody>
          <a:bodyPr>
            <a:noAutofit/>
          </a:bodyPr>
          <a:lstStyle/>
          <a:p>
            <a:pPr marL="457200" indent="-457200">
              <a:buSzPct val="80000"/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Introducere</a:t>
            </a:r>
          </a:p>
          <a:p>
            <a:pPr marL="457200" indent="-457200">
              <a:buSzPct val="80000"/>
              <a:buFont typeface="+mj-lt"/>
              <a:buAutoNum type="arabicPeriod"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Serviciul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DNS</a:t>
            </a:r>
            <a:endParaRPr lang="ro-RO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  <a:p>
            <a:pPr marL="457200" indent="-457200">
              <a:buSzPct val="80000"/>
              <a:buFont typeface="+mj-lt"/>
              <a:buAutoNum type="arabicPeriod"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Ierarhizarea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Domain Name Server</a:t>
            </a:r>
            <a:endParaRPr lang="ro-RO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  <a:p>
            <a:pPr marL="457200" indent="-457200">
              <a:buSzPct val="80000"/>
              <a:buFont typeface="+mj-lt"/>
              <a:buAutoNum type="arabicPeriod"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Structura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experimentală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a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arhitecturii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DNS</a:t>
            </a:r>
            <a:endParaRPr lang="ro-RO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  <a:p>
            <a:pPr marL="457200" indent="-457200">
              <a:buSzPct val="80000"/>
              <a:buFont typeface="+mj-lt"/>
              <a:buAutoNum type="arabicPeriod"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Nume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server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rădăcină</a:t>
            </a:r>
            <a:endParaRPr lang="ro-RO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  <a:p>
            <a:pPr marL="457200" indent="-457200">
              <a:buSzPct val="80000"/>
              <a:buFont typeface="+mj-lt"/>
              <a:buAutoNum type="arabicPeriod"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Autentificarea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numelor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și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tipurilor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non-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existente</a:t>
            </a:r>
            <a:endParaRPr lang="ro-R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982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849" y="381000"/>
            <a:ext cx="7765322" cy="970450"/>
          </a:xfrm>
        </p:spPr>
        <p:txBody>
          <a:bodyPr>
            <a:normAutofit/>
          </a:bodyPr>
          <a:lstStyle/>
          <a:p>
            <a:pPr algn="ctr"/>
            <a:r>
              <a:rPr lang="ro-RO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Introducere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1351450"/>
            <a:ext cx="8229600" cy="5227320"/>
          </a:xfrm>
        </p:spPr>
        <p:txBody>
          <a:bodyPr>
            <a:noAutofit/>
          </a:bodyPr>
          <a:lstStyle/>
          <a:p>
            <a:pPr algn="just">
              <a:buSzPct val="70000"/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Conceptul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de name server a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apărut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la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mijlocul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anilor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1970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pentru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a li se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asigura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serie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atribute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resurselor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  <a:p>
            <a:pPr algn="just">
              <a:buSzPct val="70000"/>
              <a:buFont typeface="Wingdings" panose="05000000000000000000" pitchFamily="2" charset="2"/>
              <a:buChar char="Ø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Ideea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bază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presupune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faptul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că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este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mult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mai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ușor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memorat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numele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față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de o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adresă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numerică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  <a:p>
            <a:pPr algn="just">
              <a:buSzPct val="70000"/>
              <a:buFont typeface="Wingdings" panose="05000000000000000000" pitchFamily="2" charset="2"/>
              <a:buChar char="Ø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O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soluție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la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problema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disponibilității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unui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name server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este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aceea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de a introduce name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servere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primare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și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secundare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. Cu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alte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cuvinte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poate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găsi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adresa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resurselor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prin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interogarea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name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serverului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  <a:p>
            <a:pPr algn="just">
              <a:buSzPct val="70000"/>
              <a:buFont typeface="Wingdings" panose="05000000000000000000" pitchFamily="2" charset="2"/>
              <a:buChar char="Ø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Prin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utilizarea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DNS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rețeaua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devine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mult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mai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dinamică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.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endParaRPr lang="ro-RO" sz="2400" dirty="0" smtClean="0">
              <a:latin typeface="Palatino Linotype" panose="02040502050505030304" pitchFamily="18" charset="0"/>
              <a:cs typeface="Times New Roman" pitchFamily="18" charset="0"/>
            </a:endParaRPr>
          </a:p>
          <a:p>
            <a:endParaRPr lang="ro-RO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4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587" y="304800"/>
            <a:ext cx="8430690" cy="140053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Serviciu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DNS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763" y="2057400"/>
            <a:ext cx="8415337" cy="3948255"/>
          </a:xfrm>
        </p:spPr>
        <p:txBody>
          <a:bodyPr>
            <a:noAutofit/>
          </a:bodyPr>
          <a:lstStyle/>
          <a:p>
            <a:pPr>
              <a:buSzPct val="70000"/>
              <a:buFont typeface="Wingdings" panose="05000000000000000000" pitchFamily="2" charset="2"/>
              <a:buChar char="Ø"/>
            </a:pP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În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vederea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extinderii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rețelei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vor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crea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un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număr</a:t>
            </a:r>
            <a:r>
              <a:rPr lang="en-US" dirty="0" smtClean="0">
                <a:latin typeface="Palatino Linotype" panose="02040502050505030304" pitchFamily="18" charset="0"/>
                <a:cs typeface="Times New Roman" pitchFamily="18" charset="0"/>
              </a:rPr>
              <a:t> mare de </a:t>
            </a:r>
            <a:r>
              <a:rPr lang="en-US" dirty="0" err="1" smtClean="0">
                <a:latin typeface="Palatino Linotype" panose="02040502050505030304" pitchFamily="18" charset="0"/>
                <a:cs typeface="Times New Roman" pitchFamily="18" charset="0"/>
              </a:rPr>
              <a:t>nume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.</a:t>
            </a:r>
          </a:p>
          <a:p>
            <a:pPr marL="0" indent="0">
              <a:buSzPct val="70000"/>
              <a:buNone/>
            </a:pPr>
            <a:endParaRPr lang="ro-RO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  <a:p>
            <a:pPr>
              <a:buSzPct val="70000"/>
              <a:buFont typeface="Wingdings" panose="05000000000000000000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Aceste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nume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vor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fi create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în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serverele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existente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.</a:t>
            </a:r>
          </a:p>
          <a:p>
            <a:pPr marL="0" indent="0">
              <a:buSzPct val="70000"/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  <a:p>
            <a:pPr>
              <a:buSzPct val="70000"/>
              <a:buFont typeface="Wingdings" panose="05000000000000000000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vor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genera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trei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probleme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:</a:t>
            </a:r>
          </a:p>
          <a:p>
            <a:pPr>
              <a:buSzPct val="70000"/>
              <a:buFont typeface="Wingdings" panose="05000000000000000000" pitchFamily="2" charset="2"/>
              <a:buChar char="Ø"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  <a:p>
            <a:pPr marL="0" indent="0">
              <a:buSzPct val="70000"/>
              <a:buNone/>
            </a:pPr>
            <a:endParaRPr lang="en-US" dirty="0" smtClean="0">
              <a:latin typeface="Palatino Linotype" panose="0204050205050503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39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5943600"/>
          </a:xfrm>
        </p:spPr>
        <p:txBody>
          <a:bodyPr>
            <a:normAutofit fontScale="25000" lnSpcReduction="20000"/>
          </a:bodyPr>
          <a:lstStyle/>
          <a:p>
            <a:pPr>
              <a:buSzPct val="90000"/>
            </a:pPr>
            <a:endParaRPr lang="en-US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SzPct val="90000"/>
            </a:pPr>
            <a:r>
              <a:rPr lang="ro-RO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organizare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–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găsirea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oricărei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intrări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în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baza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de date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va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                   </a:t>
            </a:r>
          </a:p>
          <a:p>
            <a:pPr marL="0" indent="0">
              <a:buSzPct val="90000"/>
              <a:buNone/>
            </a:pP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                        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deveni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lentă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și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este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necesară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găsirea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unei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  </a:t>
            </a:r>
          </a:p>
          <a:p>
            <a:pPr marL="0" indent="0">
              <a:buSzPct val="90000"/>
              <a:buNone/>
            </a:pPr>
            <a:r>
              <a:rPr lang="en-US" sz="9600" dirty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                       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metode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pentru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a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indexa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și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organiza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numele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.</a:t>
            </a:r>
          </a:p>
          <a:p>
            <a:pPr marL="0" indent="0">
              <a:buSzPct val="90000"/>
              <a:buNone/>
            </a:pPr>
            <a:endParaRPr lang="en-US" sz="9600" dirty="0" smtClean="0">
              <a:latin typeface="Palatino Linotype" panose="02040502050505030304" pitchFamily="18" charset="0"/>
              <a:cs typeface="Times New Roman" pitchFamily="18" charset="0"/>
            </a:endParaRPr>
          </a:p>
          <a:p>
            <a:pPr marL="0" indent="0">
              <a:buSzPct val="90000"/>
              <a:buNone/>
            </a:pPr>
            <a:endParaRPr lang="en-US" sz="9600" dirty="0" smtClean="0">
              <a:latin typeface="Palatino Linotype" panose="02040502050505030304" pitchFamily="18" charset="0"/>
              <a:cs typeface="Times New Roman" pitchFamily="18" charset="0"/>
            </a:endParaRPr>
          </a:p>
          <a:p>
            <a:pPr>
              <a:buSzPct val="90000"/>
            </a:pPr>
            <a:r>
              <a:rPr lang="en-US" sz="9600" dirty="0" err="1">
                <a:latin typeface="Palatino Linotype" panose="02040502050505030304" pitchFamily="18" charset="0"/>
                <a:cs typeface="Times New Roman" pitchFamily="18" charset="0"/>
              </a:rPr>
              <a:t>s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calabilitatea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–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dacă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fiecare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gazdă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este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accesată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de name </a:t>
            </a:r>
          </a:p>
          <a:p>
            <a:pPr marL="0" indent="0">
              <a:buSzPct val="90000"/>
              <a:buNone/>
            </a:pP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                           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servere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,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solicitarea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devine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foarte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mare.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Va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</a:p>
          <a:p>
            <a:pPr marL="0" indent="0">
              <a:buSzPct val="90000"/>
              <a:buNone/>
            </a:pPr>
            <a:r>
              <a:rPr lang="en-US" sz="9600" dirty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                           fi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necesară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o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metodă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de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răspândire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a  </a:t>
            </a:r>
          </a:p>
          <a:p>
            <a:pPr marL="0" indent="0">
              <a:buSzPct val="90000"/>
              <a:buNone/>
            </a:pPr>
            <a:r>
              <a:rPr lang="en-US" sz="9600" dirty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                          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acestor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solicitări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.</a:t>
            </a:r>
          </a:p>
          <a:p>
            <a:pPr marL="0" indent="0">
              <a:buSzPct val="90000"/>
              <a:buNone/>
            </a:pPr>
            <a:endParaRPr lang="en-US" sz="9600" dirty="0" smtClean="0">
              <a:latin typeface="Palatino Linotype" panose="02040502050505030304" pitchFamily="18" charset="0"/>
              <a:cs typeface="Times New Roman" pitchFamily="18" charset="0"/>
            </a:endParaRPr>
          </a:p>
          <a:p>
            <a:pPr marL="0" indent="0">
              <a:buSzPct val="90000"/>
              <a:buNone/>
            </a:pPr>
            <a:endParaRPr lang="en-US" sz="9600" dirty="0" smtClean="0">
              <a:latin typeface="Palatino Linotype" panose="02040502050505030304" pitchFamily="18" charset="0"/>
              <a:cs typeface="Times New Roman" pitchFamily="18" charset="0"/>
            </a:endParaRPr>
          </a:p>
          <a:p>
            <a:pPr>
              <a:buSzPct val="90000"/>
            </a:pPr>
            <a:r>
              <a:rPr lang="en-US" sz="9600" dirty="0">
                <a:latin typeface="Palatino Linotype" panose="02040502050505030304" pitchFamily="18" charset="0"/>
                <a:cs typeface="Times New Roman" pitchFamily="18" charset="0"/>
              </a:rPr>
              <a:t>m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anagement –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atunci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când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în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baza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de date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sunt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 </a:t>
            </a:r>
          </a:p>
          <a:p>
            <a:pPr marL="0" indent="0">
              <a:buSzPct val="90000"/>
              <a:buNone/>
            </a:pP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                           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înregistrate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foarte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multe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name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servere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 </a:t>
            </a:r>
          </a:p>
          <a:p>
            <a:pPr marL="0" indent="0">
              <a:buSzPct val="90000"/>
              <a:buNone/>
            </a:pPr>
            <a:r>
              <a:rPr lang="en-US" sz="9600" dirty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                          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problema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administrării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devine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foarte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</a:p>
          <a:p>
            <a:pPr marL="0" indent="0">
              <a:buSzPct val="90000"/>
              <a:buNone/>
            </a:pPr>
            <a:r>
              <a:rPr lang="en-US" sz="9600" dirty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                         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dificilă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.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Va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fi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necesară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o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metodă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de  </a:t>
            </a:r>
          </a:p>
          <a:p>
            <a:pPr marL="0" indent="0">
              <a:buSzPct val="90000"/>
              <a:buNone/>
            </a:pPr>
            <a:r>
              <a:rPr lang="en-US" sz="9600" dirty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                           </a:t>
            </a:r>
            <a:r>
              <a:rPr lang="en-US" sz="9600" dirty="0" err="1" smtClean="0">
                <a:latin typeface="Palatino Linotype" panose="02040502050505030304" pitchFamily="18" charset="0"/>
                <a:cs typeface="Times New Roman" pitchFamily="18" charset="0"/>
              </a:rPr>
              <a:t>separare</a:t>
            </a:r>
            <a:r>
              <a:rPr lang="en-US" sz="9600" dirty="0" smtClean="0">
                <a:latin typeface="Palatino Linotype" panose="02040502050505030304" pitchFamily="18" charset="0"/>
                <a:cs typeface="Times New Roman" pitchFamily="18" charset="0"/>
              </a:rPr>
              <a:t>.  </a:t>
            </a:r>
            <a:endParaRPr lang="ro-RO" sz="9600" dirty="0" smtClean="0">
              <a:latin typeface="Palatino Linotype" panose="02040502050505030304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o-RO" sz="8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o-RO" sz="8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o-RO" sz="8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o-RO" sz="8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o-RO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endParaRPr lang="ro-RO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o-RO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o-RO" dirty="0">
                <a:latin typeface="Times New Roman" pitchFamily="18" charset="0"/>
                <a:cs typeface="Times New Roman" pitchFamily="18" charset="0"/>
              </a:rPr>
              <a:t> </a:t>
            </a:r>
            <a:endParaRPr lang="ro-RO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o-RO" sz="23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ro-RO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o-RO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ro-RO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53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6019800"/>
          </a:xfrm>
        </p:spPr>
        <p:txBody>
          <a:bodyPr>
            <a:normAutofit fontScale="25000" lnSpcReduction="20000"/>
          </a:bodyPr>
          <a:lstStyle/>
          <a:p>
            <a:pPr algn="just">
              <a:buSzPct val="70000"/>
              <a:buFont typeface="Wingdings" panose="05000000000000000000" pitchFamily="2" charset="2"/>
              <a:buChar char="Ø"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  <a:p>
            <a:pPr marL="0" indent="0" algn="ctr">
              <a:buSzPct val="70000"/>
              <a:buNone/>
            </a:pPr>
            <a:r>
              <a:rPr lang="en-US" sz="1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Ierarhizarea</a:t>
            </a:r>
            <a:r>
              <a:rPr lang="en-US" sz="1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Domain Name </a:t>
            </a:r>
            <a:r>
              <a:rPr lang="en-US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Server</a:t>
            </a:r>
            <a:endParaRPr lang="en-US" sz="1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  <a:p>
            <a:pPr algn="just">
              <a:buSzPct val="70000"/>
              <a:buFont typeface="Wingdings" panose="05000000000000000000" pitchFamily="2" charset="2"/>
              <a:buChar char="Ø"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  <a:p>
            <a:pPr algn="just">
              <a:buSzPct val="70000"/>
              <a:buFont typeface="Wingdings" panose="05000000000000000000" pitchFamily="2" charset="2"/>
              <a:buChar char="Ø"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  <a:p>
            <a:pPr algn="just">
              <a:buSzPct val="70000"/>
              <a:buFont typeface="Wingdings" panose="05000000000000000000" pitchFamily="2" charset="2"/>
              <a:buChar char="Ø"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  <a:p>
            <a:pPr algn="just">
              <a:buSzPct val="70000"/>
              <a:buFont typeface="Wingdings" panose="05000000000000000000" pitchFamily="2" charset="2"/>
              <a:buChar char="Ø"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  <a:p>
            <a:pPr algn="just">
              <a:buSzPct val="70000"/>
              <a:buFont typeface="Wingdings" panose="05000000000000000000" pitchFamily="2" charset="2"/>
              <a:buChar char="Ø"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  <a:p>
            <a:pPr algn="just">
              <a:buSzPct val="70000"/>
              <a:buFont typeface="Wingdings" panose="05000000000000000000" pitchFamily="2" charset="2"/>
              <a:buChar char="Ø"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  <a:p>
            <a:pPr algn="just">
              <a:buSzPct val="70000"/>
              <a:buFont typeface="Wingdings" panose="05000000000000000000" pitchFamily="2" charset="2"/>
              <a:buChar char="Ø"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  <a:p>
            <a:pPr algn="just">
              <a:buSzPct val="70000"/>
              <a:buFont typeface="Wingdings" panose="05000000000000000000" pitchFamily="2" charset="2"/>
              <a:buChar char="Ø"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  <a:p>
            <a:pPr algn="just">
              <a:buSzPct val="70000"/>
              <a:buFont typeface="Wingdings" panose="05000000000000000000" pitchFamily="2" charset="2"/>
              <a:buChar char="Ø"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  <a:p>
            <a:pPr algn="just">
              <a:buSzPct val="70000"/>
              <a:buFont typeface="Wingdings" panose="05000000000000000000" pitchFamily="2" charset="2"/>
              <a:buChar char="Ø"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  <a:p>
            <a:pPr algn="just">
              <a:buSzPct val="70000"/>
              <a:buFont typeface="Wingdings" panose="05000000000000000000" pitchFamily="2" charset="2"/>
              <a:buChar char="Ø"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  <a:p>
            <a:pPr marL="0" indent="0" algn="just">
              <a:buSzPct val="70000"/>
              <a:buNone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  <a:p>
            <a:pPr marL="0" indent="0" algn="just">
              <a:buSzPct val="70000"/>
              <a:buNone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  <a:p>
            <a:pPr marL="0" indent="0" algn="just">
              <a:buSzPct val="70000"/>
              <a:buNone/>
            </a:pPr>
            <a:endParaRPr lang="en-US" sz="6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  <a:p>
            <a:pPr marL="0" indent="0" algn="just">
              <a:buSzPct val="70000"/>
              <a:buNone/>
            </a:pPr>
            <a:endParaRPr lang="en-US" sz="6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  <a:p>
            <a:pPr marL="0" indent="0" algn="just">
              <a:buSzPct val="70000"/>
              <a:buNone/>
            </a:pPr>
            <a:endParaRPr lang="en-US" sz="6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  <a:p>
            <a:pPr algn="just">
              <a:buSzPct val="70000"/>
              <a:buFont typeface="Wingdings" panose="05000000000000000000" pitchFamily="2" charset="2"/>
              <a:buChar char="Ø"/>
            </a:pPr>
            <a:r>
              <a:rPr lang="en-US" sz="6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Pentru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a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îndeplini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aceste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trei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cerințe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este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necesară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cunoașterea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conceptului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SzPct val="70000"/>
              <a:buNone/>
            </a:pP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  de 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Domain Name 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Server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în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Internet</a:t>
            </a:r>
            <a:r>
              <a:rPr lang="ro-RO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:</a:t>
            </a:r>
            <a:endParaRPr lang="en-US" sz="7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  <a:p>
            <a:pPr algn="just">
              <a:buSzPct val="70000"/>
              <a:buFont typeface="Wingdings" panose="05000000000000000000" pitchFamily="2" charset="2"/>
              <a:buChar char="Ø"/>
            </a:pP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  <a:p>
            <a:pPr algn="just">
              <a:buSzPct val="70000"/>
              <a:buFont typeface="Wingdings" panose="05000000000000000000" pitchFamily="2" charset="2"/>
              <a:buChar char="Ø"/>
            </a:pP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Domeniul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Internet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pentru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numele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sistemului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,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presupune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implementarea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SzPct val="70000"/>
              <a:buNone/>
            </a:pP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conceptului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de 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nume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server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optimizat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pentru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condițiile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răspândite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în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SzPct val="70000"/>
              <a:buNone/>
            </a:pP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 Internet.</a:t>
            </a:r>
          </a:p>
          <a:p>
            <a:pPr algn="just">
              <a:buSzPct val="70000"/>
              <a:buFont typeface="Wingdings" panose="05000000000000000000" pitchFamily="2" charset="2"/>
              <a:buChar char="Ø"/>
            </a:pPr>
            <a:endParaRPr lang="en-US" sz="7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  <a:p>
            <a:pPr algn="just">
              <a:buSzPct val="70000"/>
              <a:buFont typeface="Wingdings" panose="05000000000000000000" pitchFamily="2" charset="2"/>
              <a:buChar char="Ø"/>
            </a:pP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Domain Name Server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utilizează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structuri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de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nume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ierarhizate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(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arborescente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).</a:t>
            </a:r>
            <a:endParaRPr lang="ro-RO" sz="7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o-RO" sz="7200" dirty="0">
              <a:latin typeface="Palatino Linotype" panose="02040502050505030304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o-RO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o-RO" sz="2000" dirty="0" smtClean="0"/>
              <a:t>  </a:t>
            </a:r>
            <a:r>
              <a:rPr lang="ro-RO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endParaRPr lang="ro-RO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ro-RO" sz="2000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" name="Picture 3" descr="https://www.safaribooksonline.com/library/view/pro-dns-and/9781590594940/figs/010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1600"/>
            <a:ext cx="7543800" cy="2438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501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8229600" cy="4846320"/>
          </a:xfrm>
        </p:spPr>
        <p:txBody>
          <a:bodyPr>
            <a:normAutofit/>
          </a:bodyPr>
          <a:lstStyle/>
          <a:p>
            <a:pPr>
              <a:buSzPct val="70000"/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Un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domeniu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nume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este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exemplu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un site web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și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este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combinație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între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un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nume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SDL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și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un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nume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TDL.</a:t>
            </a:r>
          </a:p>
          <a:p>
            <a:pPr marL="0" indent="0">
              <a:buSzPct val="70000"/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  <a:p>
            <a:pPr>
              <a:buSzPct val="70000"/>
              <a:buFont typeface="Wingdings" panose="05000000000000000000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TDL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este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domeniul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nivelului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cel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mai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sus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și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SDL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este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al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doilea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nivel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.</a:t>
            </a:r>
          </a:p>
          <a:p>
            <a:pPr>
              <a:buSzPct val="70000"/>
              <a:buFont typeface="Wingdings" panose="05000000000000000000" pitchFamily="2" charset="2"/>
              <a:buChar char="Ø"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  <a:p>
            <a:pPr>
              <a:buSzPct val="70000"/>
              <a:buFont typeface="Wingdings" panose="05000000000000000000" pitchFamily="2" charset="2"/>
              <a:buChar char="Ø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General Domain Name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Server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este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utilizat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pentru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a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descrie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entitate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  <a:p>
            <a:pPr>
              <a:buSzPct val="70000"/>
              <a:buFont typeface="Wingdings" panose="05000000000000000000" pitchFamily="2" charset="2"/>
              <a:buChar char="Ø"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91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296839" y="533400"/>
            <a:ext cx="8229600" cy="762000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o-R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  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Structura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experimentală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a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arhitecturii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DNS</a:t>
            </a:r>
            <a:endParaRPr lang="ro-RO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C:\Users\Serj\Desktop\clauss capuri\Capture 3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8534399" cy="533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929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304800"/>
            <a:ext cx="8229600" cy="6096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SzPct val="90000"/>
              <a:buFont typeface="Wingdings" panose="05000000000000000000" pitchFamily="2" charset="2"/>
              <a:buChar char="Ø"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  <a:p>
            <a:pPr>
              <a:buClrTx/>
              <a:buSzPct val="90000"/>
              <a:buFont typeface="Wingdings" panose="05000000000000000000" pitchFamily="2" charset="2"/>
              <a:buChar char="Ø"/>
            </a:pPr>
            <a:r>
              <a:rPr lang="ro-R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În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acest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caz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au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fost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adoptate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trei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nivele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în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arhitectura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 </a:t>
            </a:r>
          </a:p>
          <a:p>
            <a:pPr marL="0" indent="0">
              <a:buClrTx/>
              <a:buSzPct val="90000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    DNS.</a:t>
            </a:r>
          </a:p>
          <a:p>
            <a:pPr marL="0" indent="0">
              <a:buClrTx/>
              <a:buSzPct val="90000"/>
              <a:buNone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  <a:p>
            <a:pPr>
              <a:buClrTx/>
              <a:buSzPct val="90000"/>
              <a:buFont typeface="Wingdings" panose="05000000000000000000" pitchFamily="2" charset="2"/>
              <a:buChar char="Ø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Server Level 0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este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responsabil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pentru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tratarea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interogărilor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DNS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în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vederea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rezolvării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acestora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În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caz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real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acestea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trebuie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sa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fie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implementate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ca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niște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clustere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de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servere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.</a:t>
            </a:r>
          </a:p>
          <a:p>
            <a:pPr>
              <a:buClrTx/>
              <a:buSzPct val="90000"/>
              <a:buFont typeface="Wingdings" panose="05000000000000000000" pitchFamily="2" charset="2"/>
              <a:buChar char="Ø"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  <a:p>
            <a:pPr>
              <a:buClrTx/>
              <a:buSzPct val="90000"/>
              <a:buFont typeface="Wingdings" panose="05000000000000000000" pitchFamily="2" charset="2"/>
              <a:buChar char="Ø"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Arhitectura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conține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și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10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servere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autoritare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de tip 1, care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corespund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cu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majoritatea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subdomenilor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în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interiorul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domeniului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principal.</a:t>
            </a:r>
          </a:p>
          <a:p>
            <a:pPr>
              <a:buClrTx/>
              <a:buSzPct val="90000"/>
              <a:buFont typeface="Wingdings" panose="05000000000000000000" pitchFamily="2" charset="2"/>
              <a:buChar char="Ø"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26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1866</TotalTime>
  <Words>820</Words>
  <Application>Microsoft Office PowerPoint</Application>
  <PresentationFormat>On-screen Show (4:3)</PresentationFormat>
  <Paragraphs>175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Calibri</vt:lpstr>
      <vt:lpstr>Cambria Math</vt:lpstr>
      <vt:lpstr>Corbel</vt:lpstr>
      <vt:lpstr>Courier New</vt:lpstr>
      <vt:lpstr>Palatino Linotype</vt:lpstr>
      <vt:lpstr>Times New Roman</vt:lpstr>
      <vt:lpstr>Wingdings</vt:lpstr>
      <vt:lpstr>Wingdings 2</vt:lpstr>
      <vt:lpstr>Wingdings 3</vt:lpstr>
      <vt:lpstr>Depth</vt:lpstr>
      <vt:lpstr>Sistemul DNS – Arhitectură și Securitate</vt:lpstr>
      <vt:lpstr> Cuprins:</vt:lpstr>
      <vt:lpstr>Introducere:</vt:lpstr>
      <vt:lpstr>Serviciu DNS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Nume server rădăcină</vt:lpstr>
      <vt:lpstr>PowerPoint Presentation</vt:lpstr>
      <vt:lpstr>PowerPoint Presentation</vt:lpstr>
      <vt:lpstr>Autentificarea tipurilor și numelor non-existente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Rețea radio de senzori cu comandă distantă</dc:title>
  <dc:creator>Gigiu Claudiu</dc:creator>
  <cp:lastModifiedBy>Serj Deac</cp:lastModifiedBy>
  <cp:revision>151</cp:revision>
  <dcterms:created xsi:type="dcterms:W3CDTF">2006-08-16T00:00:00Z</dcterms:created>
  <dcterms:modified xsi:type="dcterms:W3CDTF">2016-09-03T19:19:11Z</dcterms:modified>
</cp:coreProperties>
</file>