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64" r:id="rId2"/>
  </p:sldMasterIdLst>
  <p:notesMasterIdLst>
    <p:notesMasterId r:id="rId13"/>
  </p:notesMasterIdLst>
  <p:handoutMasterIdLst>
    <p:handoutMasterId r:id="rId14"/>
  </p:handoutMasterIdLst>
  <p:sldIdLst>
    <p:sldId id="256" r:id="rId3"/>
    <p:sldId id="267" r:id="rId4"/>
    <p:sldId id="257" r:id="rId5"/>
    <p:sldId id="258" r:id="rId6"/>
    <p:sldId id="259" r:id="rId7"/>
    <p:sldId id="260" r:id="rId8"/>
    <p:sldId id="261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DA7A"/>
    <a:srgbClr val="FDF1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>
        <p:scale>
          <a:sx n="70" d="100"/>
          <a:sy n="70" d="100"/>
        </p:scale>
        <p:origin x="-480" y="564"/>
      </p:cViewPr>
      <p:guideLst>
        <p:guide orient="horz" pos="2160"/>
        <p:guide pos="2880"/>
      </p:guideLst>
    </p:cSldViewPr>
  </p:slideViewPr>
  <p:outlineViewPr>
    <p:cViewPr>
      <p:scale>
        <a:sx n="1" d="1"/>
        <a:sy n="1" d="1"/>
      </p:scale>
      <p:origin x="3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03170175-C3ED-4C72-B085-79CCCD670CC9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92977F1F-E40B-4E53-8E11-28ED506983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4485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2D9FB51A-E05F-4494-ADA5-A77EAE266FCF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anchor="ctr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noProof="1" smtClean="0"/>
              <a:t>Click to edit Master text styles</a:t>
            </a:r>
            <a:endParaRPr lang="en-US"/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13CD1B0D-083E-4DA2-81AD-16B7E97118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001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D9FB51A-E05F-4494-ADA5-A77EAE266FCF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1B0D-083E-4DA2-81AD-16B7E971189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D9FB51A-E05F-4494-ADA5-A77EAE266FCF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1B0D-083E-4DA2-81AD-16B7E971189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D9FB51A-E05F-4494-ADA5-A77EAE266FCF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1B0D-083E-4DA2-81AD-16B7E97118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D9FB51A-E05F-4494-ADA5-A77EAE266FCF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1B0D-083E-4DA2-81AD-16B7E971189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D9FB51A-E05F-4494-ADA5-A77EAE266FCF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1B0D-083E-4DA2-81AD-16B7E971189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D9FB51A-E05F-4494-ADA5-A77EAE266FCF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1B0D-083E-4DA2-81AD-16B7E971189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D9FB51A-E05F-4494-ADA5-A77EAE266FCF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1B0D-083E-4DA2-81AD-16B7E971189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D9FB51A-E05F-4494-ADA5-A77EAE266FCF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1B0D-083E-4DA2-81AD-16B7E971189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D9FB51A-E05F-4494-ADA5-A77EAE266FCF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1B0D-083E-4DA2-81AD-16B7E971189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D9FB51A-E05F-4494-ADA5-A77EAE266FCF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1B0D-083E-4DA2-81AD-16B7E971189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AB5E-65B2-470F-A90D-8944CCF2250D}" type="datetime2">
              <a:rPr lang="en-US" smtClean="0"/>
              <a:pPr/>
              <a:t>Monday, February 09, 2015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F7A2BDD-D331-44F0-96AA-4FB4ED4970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4066D-E18E-46CA-ADDB-DC7D9F287FCD}" type="datetime2">
              <a:rPr lang="en-US" smtClean="0"/>
              <a:pPr/>
              <a:t>Monday, February 09, 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F7A2BDD-D331-44F0-96AA-4FB4ED4970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E5AB2-AD30-4274-ADEE-77A916493B5C}" type="datetime2">
              <a:rPr lang="en-US" smtClean="0"/>
              <a:pPr/>
              <a:t>Monday, February 09, 2015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76396-5064-41C5-A285-015EE0047001}" type="datetime2">
              <a:rPr lang="en-US" smtClean="0"/>
              <a:pPr/>
              <a:t>Monday, February 09, 2015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noProof="1" smtClean="0"/>
              <a:t>Образец заголовка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noProof="1" smtClean="0"/>
              <a:t>Образец текста</a:t>
            </a:r>
          </a:p>
          <a:p>
            <a:pPr lvl="1"/>
            <a:r>
              <a:rPr lang="ru-RU" noProof="1" smtClean="0"/>
              <a:t>Второй уровень</a:t>
            </a:r>
          </a:p>
          <a:p>
            <a:pPr lvl="2"/>
            <a:r>
              <a:rPr lang="ru-RU" noProof="1" smtClean="0"/>
              <a:t>Третий уровень</a:t>
            </a:r>
          </a:p>
          <a:p>
            <a:pPr lvl="3"/>
            <a:r>
              <a:rPr lang="ru-RU" noProof="1" smtClean="0"/>
              <a:t>Четвертый уровень</a:t>
            </a:r>
          </a:p>
          <a:p>
            <a:pPr lvl="4"/>
            <a:r>
              <a:rPr lang="ru-RU" noProof="1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noProof="1" smtClean="0"/>
              <a:t>Образец текста</a:t>
            </a:r>
          </a:p>
          <a:p>
            <a:pPr lvl="1"/>
            <a:r>
              <a:rPr lang="ru-RU" noProof="1" smtClean="0"/>
              <a:t>Второй уровень</a:t>
            </a:r>
          </a:p>
          <a:p>
            <a:pPr lvl="2"/>
            <a:r>
              <a:rPr lang="ru-RU" noProof="1" smtClean="0"/>
              <a:t>Третий уровень</a:t>
            </a:r>
          </a:p>
          <a:p>
            <a:pPr lvl="3"/>
            <a:r>
              <a:rPr lang="ru-RU" noProof="1" smtClean="0"/>
              <a:t>Четвертый уровень</a:t>
            </a:r>
          </a:p>
          <a:p>
            <a:pPr lvl="4"/>
            <a:r>
              <a:rPr lang="ru-RU" noProof="1" smtClean="0"/>
              <a:t>Пятый уровень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034B0-3E89-40BA-B086-97296A422E36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C974-5669-4F4D-B5F7-AEFAF0EB8F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noProof="1" smtClean="0"/>
              <a:t>Образец заголовка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noProof="1" smtClean="0"/>
              <a:t>Образец текста</a:t>
            </a:r>
          </a:p>
          <a:p>
            <a:pPr lvl="1"/>
            <a:r>
              <a:rPr lang="ru-RU" noProof="1" smtClean="0"/>
              <a:t>Второй уровень</a:t>
            </a:r>
          </a:p>
          <a:p>
            <a:pPr lvl="2"/>
            <a:r>
              <a:rPr lang="ru-RU" noProof="1" smtClean="0"/>
              <a:t>Третий уровень</a:t>
            </a:r>
          </a:p>
          <a:p>
            <a:pPr lvl="3"/>
            <a:r>
              <a:rPr lang="ru-RU" noProof="1" smtClean="0"/>
              <a:t>Четвертый уровень</a:t>
            </a:r>
          </a:p>
          <a:p>
            <a:pPr lvl="4"/>
            <a:r>
              <a:rPr lang="ru-RU" noProof="1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034B0-3E89-40BA-B086-97296A422E36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C974-5669-4F4D-B5F7-AEFAF0EB8F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Заголовок и текст в две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noProof="1" smtClean="0"/>
              <a:t>Образец заголовка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noProof="1" smtClean="0"/>
              <a:t>Образец текста</a:t>
            </a:r>
          </a:p>
          <a:p>
            <a:pPr lvl="1"/>
            <a:r>
              <a:rPr lang="ru-RU" noProof="1" smtClean="0"/>
              <a:t>Второй уровень</a:t>
            </a:r>
          </a:p>
          <a:p>
            <a:pPr lvl="2"/>
            <a:r>
              <a:rPr lang="ru-RU" noProof="1" smtClean="0"/>
              <a:t>Третий уровень</a:t>
            </a:r>
          </a:p>
          <a:p>
            <a:pPr lvl="3"/>
            <a:r>
              <a:rPr lang="ru-RU" noProof="1" smtClean="0"/>
              <a:t>Четвертый уровень</a:t>
            </a:r>
          </a:p>
          <a:p>
            <a:pPr lvl="4"/>
            <a:r>
              <a:rPr lang="ru-RU" noProof="1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noProof="1" smtClean="0"/>
              <a:t>Образец текста</a:t>
            </a:r>
          </a:p>
          <a:p>
            <a:pPr lvl="1"/>
            <a:r>
              <a:rPr lang="ru-RU" noProof="1" smtClean="0"/>
              <a:t>Второй уровень</a:t>
            </a:r>
          </a:p>
          <a:p>
            <a:pPr lvl="2"/>
            <a:r>
              <a:rPr lang="ru-RU" noProof="1" smtClean="0"/>
              <a:t>Третий уровень</a:t>
            </a:r>
          </a:p>
          <a:p>
            <a:pPr lvl="3"/>
            <a:r>
              <a:rPr lang="ru-RU" noProof="1" smtClean="0"/>
              <a:t>Четвертый уровень</a:t>
            </a:r>
          </a:p>
          <a:p>
            <a:pPr lvl="4"/>
            <a:r>
              <a:rPr lang="ru-RU" noProof="1" smtClean="0"/>
              <a:t>Пятый уровень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034B0-3E89-40BA-B086-97296A422E36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C974-5669-4F4D-B5F7-AEFAF0EB8F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>
              <a:defRPr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l"/>
            <a:fld id="{4C8A7A92-D244-4C94-97DC-00C50A8E32A7}" type="datetime2">
              <a:rPr lang="en-US" smtClean="0"/>
              <a:pPr algn="l"/>
              <a:t>Monday, February 09, 2015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>
              <a:defRPr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r"/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>
              <a:defRPr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F7A2BDD-D331-44F0-96AA-4FB4ED497064}" type="slidenum">
              <a:rPr lang="en-US" smtClean="0">
                <a:solidFill>
                  <a:schemeClr val="accent1">
                    <a:shade val="7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</p:sldLayoutIdLst>
  <p:txStyles>
    <p:titleStyle>
      <a:lvl1pPr algn="l" rtl="0" eaLnBrk="1" latinLnBrk="0" hangingPunct="1">
        <a:spcBef>
          <a:spcPct val="0"/>
        </a:spcBef>
        <a:buNone/>
        <a:defRPr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323528" y="1484784"/>
            <a:ext cx="8458200" cy="1222375"/>
          </a:xfrm>
        </p:spPr>
        <p:txBody>
          <a:bodyPr/>
          <a:lstStyle/>
          <a:p>
            <a:pPr algn="ctr"/>
            <a:r>
              <a:rPr lang="en-US" cap="none" dirty="0" err="1" smtClean="0">
                <a:latin typeface="Times New Roman" pitchFamily="18" charset="0"/>
                <a:cs typeface="Times New Roman" pitchFamily="18" charset="0"/>
              </a:rPr>
              <a:t>Replicarea</a:t>
            </a:r>
            <a:r>
              <a:rPr lang="en-US" cap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cap="none" dirty="0" err="1" smtClean="0">
                <a:latin typeface="Times New Roman" pitchFamily="18" charset="0"/>
                <a:cs typeface="Times New Roman" pitchFamily="18" charset="0"/>
              </a:rPr>
              <a:t>bazelor</a:t>
            </a:r>
            <a:r>
              <a:rPr lang="en-US" cap="none" dirty="0" smtClean="0">
                <a:latin typeface="Times New Roman" pitchFamily="18" charset="0"/>
                <a:cs typeface="Times New Roman" pitchFamily="18" charset="0"/>
              </a:rPr>
              <a:t> de date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3"/>
          <p:cNvSpPr>
            <a:spLocks noGrp="1"/>
          </p:cNvSpPr>
          <p:nvPr>
            <p:ph type="subTitle" idx="1"/>
          </p:nvPr>
        </p:nvSpPr>
        <p:spPr>
          <a:xfrm>
            <a:off x="395536" y="4509120"/>
            <a:ext cx="8458200" cy="914400"/>
          </a:xfrm>
        </p:spPr>
        <p:txBody>
          <a:bodyPr>
            <a:normAutofit/>
          </a:bodyPr>
          <a:lstStyle/>
          <a:p>
            <a:r>
              <a:rPr lang="en-US" sz="2400" kern="1200" dirty="0" err="1" smtClean="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rPr>
              <a:t>Stoica</a:t>
            </a:r>
            <a:r>
              <a:rPr lang="en-US" sz="2400" kern="1200" dirty="0" smtClean="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 smtClean="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rPr>
              <a:t>Serghei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"/>
          <p:cNvSpPr>
            <a:spLocks noGrp="1"/>
          </p:cNvSpPr>
          <p:nvPr>
            <p:ph type="title"/>
          </p:nvPr>
        </p:nvSpPr>
        <p:spPr>
          <a:xfrm>
            <a:off x="228600" y="332656"/>
            <a:ext cx="8686800" cy="838200"/>
          </a:xfrm>
        </p:spPr>
        <p:txBody>
          <a:bodyPr>
            <a:normAutofit/>
          </a:bodyPr>
          <a:lstStyle/>
          <a:p>
            <a:pPr lvl="0" algn="ctr"/>
            <a:r>
              <a:rPr lang="ro-RO" b="1" cap="none" dirty="0" smtClean="0">
                <a:effectLst/>
              </a:rPr>
              <a:t>Concluzii</a:t>
            </a:r>
            <a:endParaRPr lang="ru-RU" sz="2800" dirty="0">
              <a:effectLst/>
            </a:endParaRPr>
          </a:p>
        </p:txBody>
      </p:sp>
      <p:sp>
        <p:nvSpPr>
          <p:cNvPr id="21" name="Rectangle 3"/>
          <p:cNvSpPr>
            <a:spLocks noGrp="1"/>
          </p:cNvSpPr>
          <p:nvPr>
            <p:ph type="body" idx="1"/>
          </p:nvPr>
        </p:nvSpPr>
        <p:spPr>
          <a:xfrm>
            <a:off x="304800" y="1052736"/>
            <a:ext cx="8686800" cy="5400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o-RO" dirty="0" smtClean="0"/>
              <a:t>Avantaje:</a:t>
            </a:r>
            <a:endParaRPr lang="ru-RU" dirty="0"/>
          </a:p>
          <a:p>
            <a:r>
              <a:rPr lang="ro-RO" dirty="0"/>
              <a:t>Crește valabilitatea datelor, viteza sistemului, </a:t>
            </a:r>
            <a:r>
              <a:rPr lang="ro-RO" dirty="0" err="1"/>
              <a:t>scalabilitatea</a:t>
            </a:r>
            <a:r>
              <a:rPr lang="ro-RO" dirty="0"/>
              <a:t> și toleranța la defecte.</a:t>
            </a:r>
            <a:endParaRPr lang="ru-RU" dirty="0"/>
          </a:p>
          <a:p>
            <a:pPr lvl="0"/>
            <a:r>
              <a:rPr lang="ro-RO" dirty="0"/>
              <a:t>poate crește considerabil performanțele </a:t>
            </a:r>
            <a:r>
              <a:rPr lang="ro-RO" dirty="0" smtClean="0"/>
              <a:t>sistemului</a:t>
            </a:r>
          </a:p>
          <a:p>
            <a:pPr lvl="0"/>
            <a:endParaRPr lang="ro-RO" dirty="0"/>
          </a:p>
          <a:p>
            <a:pPr marL="0" lvl="0" indent="0">
              <a:buNone/>
            </a:pPr>
            <a:r>
              <a:rPr lang="ro-RO" dirty="0" smtClean="0"/>
              <a:t>Dezavantaje:</a:t>
            </a:r>
          </a:p>
          <a:p>
            <a:r>
              <a:rPr lang="ro-RO" dirty="0"/>
              <a:t>mult echipament </a:t>
            </a:r>
            <a:r>
              <a:rPr lang="ro-RO" dirty="0" smtClean="0"/>
              <a:t>hardware,spațiu </a:t>
            </a:r>
            <a:r>
              <a:rPr lang="ro-RO" dirty="0"/>
              <a:t>de stocare sau chiar un nod întreg </a:t>
            </a:r>
            <a:endParaRPr lang="ro-RO" dirty="0" smtClean="0"/>
          </a:p>
          <a:p>
            <a:r>
              <a:rPr lang="ro-RO" dirty="0"/>
              <a:t>conform teoremei CAP, pierdem din </a:t>
            </a:r>
            <a:r>
              <a:rPr lang="ro-RO" dirty="0" err="1"/>
              <a:t>cosistența</a:t>
            </a:r>
            <a:r>
              <a:rPr lang="ro-RO" dirty="0"/>
              <a:t> datelor</a:t>
            </a:r>
            <a:endParaRPr lang="ro-RO" dirty="0" smtClean="0"/>
          </a:p>
          <a:p>
            <a:endParaRPr lang="ro-RO" dirty="0" smtClean="0"/>
          </a:p>
        </p:txBody>
      </p:sp>
    </p:spTree>
    <p:extLst>
      <p:ext uri="{BB962C8B-B14F-4D97-AF65-F5344CB8AC3E}">
        <p14:creationId xmlns:p14="http://schemas.microsoft.com/office/powerpoint/2010/main" val="26419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304800" y="286544"/>
            <a:ext cx="8686800" cy="838200"/>
          </a:xfrm>
        </p:spPr>
        <p:txBody>
          <a:bodyPr/>
          <a:lstStyle/>
          <a:p>
            <a:pPr lvl="0" algn="ctr"/>
            <a:r>
              <a:rPr lang="ro-RO" b="1" cap="none" dirty="0" smtClean="0">
                <a:effectLst/>
              </a:rPr>
              <a:t>Baze Date</a:t>
            </a:r>
            <a:endParaRPr lang="ru-RU" cap="none" dirty="0"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1557947"/>
            <a:ext cx="8496944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ro-RO" sz="2800" i="1" dirty="0" smtClean="0"/>
              <a:t>Baza de date– </a:t>
            </a:r>
            <a:r>
              <a:rPr lang="en-US" sz="2800" dirty="0" err="1" smtClean="0"/>
              <a:t>cole</a:t>
            </a:r>
            <a:r>
              <a:rPr lang="ro-RO" sz="2800" dirty="0" smtClean="0"/>
              <a:t>ț</a:t>
            </a:r>
            <a:r>
              <a:rPr lang="en-US" sz="2800" dirty="0" err="1" smtClean="0"/>
              <a:t>ie</a:t>
            </a:r>
            <a:r>
              <a:rPr lang="en-US" sz="2800" dirty="0" smtClean="0"/>
              <a:t> </a:t>
            </a:r>
            <a:r>
              <a:rPr lang="en-US" sz="2800" dirty="0"/>
              <a:t>de date </a:t>
            </a:r>
            <a:r>
              <a:rPr lang="en-US" sz="2800" dirty="0" err="1"/>
              <a:t>organizate</a:t>
            </a:r>
            <a:r>
              <a:rPr lang="en-US" sz="2800" dirty="0"/>
              <a:t> </a:t>
            </a:r>
            <a:r>
              <a:rPr lang="en-US" sz="2800" dirty="0" err="1"/>
              <a:t>pentru</a:t>
            </a:r>
            <a:r>
              <a:rPr lang="en-US" sz="2800" dirty="0"/>
              <a:t> a </a:t>
            </a:r>
            <a:r>
              <a:rPr lang="en-US" sz="2800" dirty="0" err="1"/>
              <a:t>facilita</a:t>
            </a:r>
            <a:r>
              <a:rPr lang="en-US" sz="2800" dirty="0"/>
              <a:t> </a:t>
            </a:r>
            <a:r>
              <a:rPr lang="en-US" sz="2800" dirty="0" err="1"/>
              <a:t>cutarea</a:t>
            </a:r>
            <a:r>
              <a:rPr lang="en-US" sz="2800" dirty="0"/>
              <a:t> </a:t>
            </a:r>
            <a:r>
              <a:rPr lang="ro-RO" sz="2800" dirty="0" smtClean="0"/>
              <a:t>ș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reg</a:t>
            </a:r>
            <a:r>
              <a:rPr lang="ro-RO" sz="2800" dirty="0" err="1" smtClean="0"/>
              <a:t>ăs</a:t>
            </a:r>
            <a:r>
              <a:rPr lang="en-US" sz="2800" dirty="0" err="1" smtClean="0"/>
              <a:t>irea</a:t>
            </a:r>
            <a:r>
              <a:rPr lang="en-US" sz="2800" dirty="0" smtClean="0"/>
              <a:t> rapid</a:t>
            </a:r>
            <a:r>
              <a:rPr lang="ro-RO" sz="2800" dirty="0" smtClean="0"/>
              <a:t>ă</a:t>
            </a:r>
            <a:r>
              <a:rPr lang="en-US" sz="2800" dirty="0" smtClean="0"/>
              <a:t> </a:t>
            </a:r>
            <a:r>
              <a:rPr lang="en-US" sz="2800" dirty="0" err="1"/>
              <a:t>prin</a:t>
            </a:r>
            <a:r>
              <a:rPr lang="en-US" sz="2800" dirty="0"/>
              <a:t> </a:t>
            </a:r>
            <a:r>
              <a:rPr lang="en-US" sz="2800" dirty="0" err="1"/>
              <a:t>intermediul</a:t>
            </a:r>
            <a:r>
              <a:rPr lang="en-US" sz="2800" dirty="0"/>
              <a:t> </a:t>
            </a:r>
            <a:r>
              <a:rPr lang="en-US" sz="2800" dirty="0" err="1" smtClean="0"/>
              <a:t>calculatorului</a:t>
            </a:r>
            <a:r>
              <a:rPr lang="ro-RO" sz="2800" dirty="0"/>
              <a:t>.</a:t>
            </a:r>
            <a:endParaRPr lang="ro-RO" sz="2800" dirty="0" smtClean="0"/>
          </a:p>
          <a:p>
            <a:pPr lvl="0"/>
            <a:endParaRPr lang="ru-RU" sz="28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ro-RO" sz="2800" i="1" dirty="0" smtClean="0"/>
              <a:t>SGBD–</a:t>
            </a:r>
            <a:r>
              <a:rPr lang="ro-RO" sz="2800" dirty="0" smtClean="0"/>
              <a:t> software complex care îndeplinește numeroase </a:t>
            </a:r>
            <a:r>
              <a:rPr lang="ro-RO" sz="2800" dirty="0" smtClean="0"/>
              <a:t>funcționalități</a:t>
            </a:r>
            <a:r>
              <a:rPr lang="en-US" sz="2800" dirty="0" smtClean="0"/>
              <a:t>/opera</a:t>
            </a:r>
            <a:r>
              <a:rPr lang="ro-RO" sz="2800" dirty="0" smtClean="0"/>
              <a:t>ții </a:t>
            </a:r>
            <a:r>
              <a:rPr lang="ro-RO" sz="2800" dirty="0" smtClean="0"/>
              <a:t>asupra datelor (organizare, interogare, scriere, agregări, rapoarte, </a:t>
            </a:r>
            <a:r>
              <a:rPr lang="ro-RO" sz="2800" dirty="0" err="1" smtClean="0"/>
              <a:t>backup</a:t>
            </a:r>
            <a:r>
              <a:rPr lang="ro-RO" sz="2800" dirty="0" smtClean="0"/>
              <a:t>… ).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ru-RU" sz="28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ro-RO" sz="2800" i="1" dirty="0" smtClean="0"/>
              <a:t>ACID și teorema CAP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277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86800" cy="838200"/>
          </a:xfrm>
        </p:spPr>
        <p:txBody>
          <a:bodyPr/>
          <a:lstStyle/>
          <a:p>
            <a:r>
              <a:rPr lang="en-US" cap="none" dirty="0" err="1" smtClean="0"/>
              <a:t>Replicare</a:t>
            </a:r>
            <a:r>
              <a:rPr lang="en-US" cap="none" dirty="0" smtClean="0"/>
              <a:t>, Caching, Backup</a:t>
            </a:r>
            <a:endParaRPr lang="en-US" cap="none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547260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Replicarea</a:t>
            </a:r>
            <a:r>
              <a:rPr lang="en-US" dirty="0" smtClean="0">
                <a:solidFill>
                  <a:schemeClr val="tx1"/>
                </a:solidFill>
              </a:rPr>
              <a:t> - </a:t>
            </a:r>
            <a:r>
              <a:rPr lang="ro-RO" sz="2400" dirty="0">
                <a:solidFill>
                  <a:schemeClr val="tx1"/>
                </a:solidFill>
              </a:rPr>
              <a:t>Presupune sincronizarea datelor prin copierea lor </a:t>
            </a:r>
            <a:r>
              <a:rPr lang="ro-RO" sz="2400" dirty="0" smtClean="0">
                <a:solidFill>
                  <a:schemeClr val="tx1"/>
                </a:solidFill>
              </a:rPr>
              <a:t>	între </a:t>
            </a:r>
            <a:r>
              <a:rPr lang="ro-RO" sz="2400" dirty="0">
                <a:solidFill>
                  <a:schemeClr val="tx1"/>
                </a:solidFill>
              </a:rPr>
              <a:t>diferite noduri. Tote datele sunt considerate ca fiind </a:t>
            </a:r>
            <a:r>
              <a:rPr lang="ro-RO" sz="2400" dirty="0" smtClean="0">
                <a:solidFill>
                  <a:schemeClr val="tx1"/>
                </a:solidFill>
              </a:rPr>
              <a:t>	aceleași</a:t>
            </a:r>
            <a:r>
              <a:rPr lang="ro-RO" sz="2400" dirty="0">
                <a:solidFill>
                  <a:schemeClr val="tx1"/>
                </a:solidFill>
              </a:rPr>
              <a:t>, orice schimbare </a:t>
            </a:r>
            <a:r>
              <a:rPr lang="ro-RO" sz="2400" dirty="0" err="1">
                <a:solidFill>
                  <a:schemeClr val="tx1"/>
                </a:solidFill>
              </a:rPr>
              <a:t>întro</a:t>
            </a:r>
            <a:r>
              <a:rPr lang="ro-RO" sz="2400" dirty="0">
                <a:solidFill>
                  <a:schemeClr val="tx1"/>
                </a:solidFill>
              </a:rPr>
              <a:t> replică </a:t>
            </a:r>
            <a:r>
              <a:rPr lang="ro-RO" sz="2400" dirty="0" err="1">
                <a:solidFill>
                  <a:schemeClr val="tx1"/>
                </a:solidFill>
              </a:rPr>
              <a:t>propagînduse</a:t>
            </a:r>
            <a:r>
              <a:rPr lang="ro-RO" sz="2400" dirty="0">
                <a:solidFill>
                  <a:schemeClr val="tx1"/>
                </a:solidFill>
              </a:rPr>
              <a:t> și în </a:t>
            </a:r>
            <a:r>
              <a:rPr lang="ro-RO" sz="2400" dirty="0" smtClean="0">
                <a:solidFill>
                  <a:schemeClr val="tx1"/>
                </a:solidFill>
              </a:rPr>
              <a:t>	celelalte.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Backup - </a:t>
            </a:r>
            <a:r>
              <a:rPr lang="ro-RO" sz="2400" dirty="0">
                <a:solidFill>
                  <a:schemeClr val="tx1"/>
                </a:solidFill>
              </a:rPr>
              <a:t>Presupune copierea datelor, este legată de un </a:t>
            </a:r>
            <a:r>
              <a:rPr lang="ro-RO" sz="2400" dirty="0" smtClean="0">
                <a:solidFill>
                  <a:schemeClr val="tx1"/>
                </a:solidFill>
              </a:rPr>
              <a:t>	moment </a:t>
            </a:r>
            <a:r>
              <a:rPr lang="ro-RO" sz="2400" dirty="0">
                <a:solidFill>
                  <a:schemeClr val="tx1"/>
                </a:solidFill>
              </a:rPr>
              <a:t>de timp</a:t>
            </a:r>
            <a:r>
              <a:rPr lang="ro-RO" sz="2400" dirty="0" smtClean="0">
                <a:solidFill>
                  <a:schemeClr val="tx1"/>
                </a:solidFill>
              </a:rPr>
              <a:t>.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Datele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sunt</a:t>
            </a:r>
            <a:r>
              <a:rPr lang="en-US" sz="2400" dirty="0" smtClean="0">
                <a:solidFill>
                  <a:schemeClr val="tx1"/>
                </a:solidFill>
              </a:rPr>
              <a:t> “</a:t>
            </a:r>
            <a:r>
              <a:rPr lang="ro-RO" sz="2400" dirty="0" smtClean="0">
                <a:solidFill>
                  <a:schemeClr val="tx1"/>
                </a:solidFill>
              </a:rPr>
              <a:t>înghețate</a:t>
            </a:r>
            <a:r>
              <a:rPr lang="en-US" sz="2400" dirty="0" smtClean="0">
                <a:solidFill>
                  <a:schemeClr val="tx1"/>
                </a:solidFill>
              </a:rPr>
              <a:t>”</a:t>
            </a:r>
            <a:r>
              <a:rPr lang="ro-RO" sz="2400" dirty="0" smtClean="0">
                <a:solidFill>
                  <a:schemeClr val="tx1"/>
                </a:solidFill>
              </a:rPr>
              <a:t> </a:t>
            </a:r>
            <a:r>
              <a:rPr lang="ro-RO" sz="2400" dirty="0" err="1" smtClean="0">
                <a:solidFill>
                  <a:schemeClr val="tx1"/>
                </a:solidFill>
              </a:rPr>
              <a:t>întrun</a:t>
            </a:r>
            <a:r>
              <a:rPr lang="ro-RO" sz="2400" dirty="0" smtClean="0">
                <a:solidFill>
                  <a:schemeClr val="tx1"/>
                </a:solidFill>
              </a:rPr>
              <a:t> moment 	de timp fiind o copie de rezervă în cazul în care sunt 	pierdute datele primare.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Caching</a:t>
            </a:r>
            <a:r>
              <a:rPr lang="ro-RO" dirty="0" smtClean="0">
                <a:solidFill>
                  <a:schemeClr val="tx1"/>
                </a:solidFill>
              </a:rPr>
              <a:t> - </a:t>
            </a:r>
            <a:r>
              <a:rPr lang="ro-RO" sz="2400" dirty="0" smtClean="0">
                <a:solidFill>
                  <a:schemeClr val="tx1"/>
                </a:solidFill>
              </a:rPr>
              <a:t>Presupune copierea parțială a datelor </a:t>
            </a:r>
            <a:r>
              <a:rPr lang="ro-RO" sz="2400" dirty="0" err="1" smtClean="0">
                <a:solidFill>
                  <a:schemeClr val="tx1"/>
                </a:solidFill>
              </a:rPr>
              <a:t>dintro</a:t>
            </a:r>
            <a:r>
              <a:rPr lang="ro-RO" sz="2400" dirty="0" smtClean="0">
                <a:solidFill>
                  <a:schemeClr val="tx1"/>
                </a:solidFill>
              </a:rPr>
              <a:t> 	memorie mai lentă în care datele sunt stocate permanent 	</a:t>
            </a:r>
            <a:r>
              <a:rPr lang="ro-RO" sz="2400" dirty="0" err="1" smtClean="0">
                <a:solidFill>
                  <a:schemeClr val="tx1"/>
                </a:solidFill>
              </a:rPr>
              <a:t>întro</a:t>
            </a:r>
            <a:r>
              <a:rPr lang="ro-RO" sz="2400" dirty="0" smtClean="0">
                <a:solidFill>
                  <a:schemeClr val="tx1"/>
                </a:solidFill>
              </a:rPr>
              <a:t> memorie mai rapidă în care datele sunt stocate 	temporar. Are ca scop Îmbunătățirea performanței</a:t>
            </a:r>
            <a:r>
              <a:rPr lang="ro-RO" sz="2400" dirty="0" smtClean="0"/>
              <a:t>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sz="3600" kern="1200" cap="none" baseline="0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Replicare </a:t>
            </a:r>
            <a:r>
              <a:rPr lang="ro-RO" sz="3600" kern="1200" cap="none" baseline="0" dirty="0" err="1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Vs</a:t>
            </a:r>
            <a:r>
              <a:rPr lang="ro-RO" sz="3600" kern="1200" cap="none" baseline="0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</a:t>
            </a:r>
            <a:r>
              <a:rPr lang="ro-RO" sz="3600" kern="1200" cap="none" baseline="0" dirty="0" err="1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Backup</a:t>
            </a:r>
            <a:endParaRPr lang="en-US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5481892"/>
              </p:ext>
            </p:extLst>
          </p:nvPr>
        </p:nvGraphicFramePr>
        <p:xfrm>
          <a:off x="539553" y="1397000"/>
          <a:ext cx="8064894" cy="5010912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088231"/>
                <a:gridCol w="2880320"/>
                <a:gridCol w="3096343"/>
              </a:tblGrid>
              <a:tr h="42407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400" dirty="0" smtClean="0"/>
                        <a:t>Replicare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400" dirty="0" err="1" smtClean="0"/>
                        <a:t>Backup</a:t>
                      </a:r>
                      <a:endParaRPr lang="ru-RU" sz="2400" dirty="0"/>
                    </a:p>
                  </a:txBody>
                  <a:tcPr/>
                </a:tc>
              </a:tr>
              <a:tr h="1142752">
                <a:tc>
                  <a:txBody>
                    <a:bodyPr/>
                    <a:lstStyle/>
                    <a:p>
                      <a:pPr algn="ctr"/>
                      <a:r>
                        <a:rPr lang="ro-RO" sz="2400" kern="1200" dirty="0" smtClean="0">
                          <a:solidFill>
                            <a:schemeClr val="tx1"/>
                          </a:solidFill>
                          <a:effectLst/>
                          <a:latin typeface="Aharoni" pitchFamily="2" charset="-79"/>
                          <a:ea typeface="+mn-ea"/>
                          <a:cs typeface="Aharoni" pitchFamily="2" charset="-79"/>
                        </a:rPr>
                        <a:t>Cerințe la nivel de resurse</a:t>
                      </a:r>
                      <a:endParaRPr lang="ru-RU" sz="2400" dirty="0"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600" kern="1200" dirty="0" smtClean="0">
                          <a:solidFill>
                            <a:schemeClr val="tx1"/>
                          </a:solidFill>
                          <a:effectLst/>
                          <a:latin typeface="Aharoni" pitchFamily="2" charset="-79"/>
                          <a:ea typeface="+mn-ea"/>
                          <a:cs typeface="Aharoni" pitchFamily="2" charset="-79"/>
                        </a:rPr>
                        <a:t>Tehnologia de replicare necesită </a:t>
                      </a:r>
                      <a:r>
                        <a:rPr lang="ro-RO" sz="1600" kern="1200" dirty="0" err="1" smtClean="0">
                          <a:solidFill>
                            <a:schemeClr val="tx1"/>
                          </a:solidFill>
                          <a:effectLst/>
                          <a:latin typeface="Aharoni" pitchFamily="2" charset="-79"/>
                          <a:ea typeface="+mn-ea"/>
                          <a:cs typeface="Aharoni" pitchFamily="2" charset="-79"/>
                        </a:rPr>
                        <a:t>cîte</a:t>
                      </a:r>
                      <a:r>
                        <a:rPr lang="ro-RO" sz="1600" kern="1200" dirty="0" smtClean="0">
                          <a:solidFill>
                            <a:schemeClr val="tx1"/>
                          </a:solidFill>
                          <a:effectLst/>
                          <a:latin typeface="Aharoni" pitchFamily="2" charset="-79"/>
                          <a:ea typeface="+mn-ea"/>
                          <a:cs typeface="Aharoni" pitchFamily="2" charset="-79"/>
                        </a:rPr>
                        <a:t> o structură similară pentru fiecare replică, adică </a:t>
                      </a:r>
                      <a:r>
                        <a:rPr lang="ro-RO" sz="1600" kern="1200" dirty="0" err="1" smtClean="0">
                          <a:solidFill>
                            <a:schemeClr val="tx1"/>
                          </a:solidFill>
                          <a:effectLst/>
                          <a:latin typeface="Aharoni" pitchFamily="2" charset="-79"/>
                          <a:ea typeface="+mn-ea"/>
                          <a:cs typeface="Aharoni" pitchFamily="2" charset="-79"/>
                        </a:rPr>
                        <a:t>cîte</a:t>
                      </a:r>
                      <a:r>
                        <a:rPr lang="ro-RO" sz="1600" kern="1200" dirty="0" smtClean="0">
                          <a:solidFill>
                            <a:schemeClr val="tx1"/>
                          </a:solidFill>
                          <a:effectLst/>
                          <a:latin typeface="Aharoni" pitchFamily="2" charset="-79"/>
                          <a:ea typeface="+mn-ea"/>
                          <a:cs typeface="Aharoni" pitchFamily="2" charset="-79"/>
                        </a:rPr>
                        <a:t> un nod.</a:t>
                      </a:r>
                      <a:endParaRPr lang="ru-RU" sz="1600" dirty="0"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600" dirty="0" err="1">
                          <a:effectLst/>
                          <a:latin typeface="Aharoni" pitchFamily="2" charset="-79"/>
                          <a:ea typeface="Times New Roman"/>
                          <a:cs typeface="Aharoni" pitchFamily="2" charset="-79"/>
                        </a:rPr>
                        <a:t>Backup-ul</a:t>
                      </a:r>
                      <a:r>
                        <a:rPr lang="ro-RO" sz="1600" dirty="0">
                          <a:effectLst/>
                          <a:latin typeface="Aharoni" pitchFamily="2" charset="-79"/>
                          <a:ea typeface="Times New Roman"/>
                          <a:cs typeface="Aharoni" pitchFamily="2" charset="-79"/>
                        </a:rPr>
                        <a:t> necesită doar spațiu suplimentar pentru stocarea copiei datelor, copia datelor nefiind operațională.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Aharoni" pitchFamily="2" charset="-79"/>
                      </a:endParaRPr>
                    </a:p>
                  </a:txBody>
                  <a:tcPr marL="68580" marR="68580" marT="0" marB="0"/>
                </a:tc>
              </a:tr>
              <a:tr h="1202506">
                <a:tc>
                  <a:txBody>
                    <a:bodyPr/>
                    <a:lstStyle/>
                    <a:p>
                      <a:pPr algn="ctr"/>
                      <a:endParaRPr lang="ro-RO" sz="2400" kern="1200" dirty="0" smtClean="0">
                        <a:solidFill>
                          <a:schemeClr val="tx1"/>
                        </a:solidFill>
                        <a:effectLst/>
                        <a:latin typeface="Aharoni" pitchFamily="2" charset="-79"/>
                        <a:ea typeface="+mn-ea"/>
                        <a:cs typeface="Aharoni" pitchFamily="2" charset="-79"/>
                      </a:endParaRPr>
                    </a:p>
                    <a:p>
                      <a:pPr algn="ctr"/>
                      <a:r>
                        <a:rPr lang="ro-RO" sz="2400" kern="1200" dirty="0" smtClean="0">
                          <a:solidFill>
                            <a:schemeClr val="tx1"/>
                          </a:solidFill>
                          <a:effectLst/>
                          <a:latin typeface="Aharoni" pitchFamily="2" charset="-79"/>
                          <a:ea typeface="+mn-ea"/>
                          <a:cs typeface="Aharoni" pitchFamily="2" charset="-79"/>
                        </a:rPr>
                        <a:t>Scopul</a:t>
                      </a:r>
                      <a:endParaRPr lang="ru-RU" sz="2400" dirty="0"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600" dirty="0">
                          <a:effectLst/>
                          <a:latin typeface="Aharoni" pitchFamily="2" charset="-79"/>
                          <a:ea typeface="Times New Roman"/>
                          <a:cs typeface="Aharoni" pitchFamily="2" charset="-79"/>
                        </a:rPr>
                        <a:t>Tehnologia de replicare are ca scop creșterea fiabilității sistemului, disponibilității datelor și </a:t>
                      </a:r>
                      <a:r>
                        <a:rPr lang="ro-RO" sz="1600" dirty="0" err="1">
                          <a:effectLst/>
                          <a:latin typeface="Aharoni" pitchFamily="2" charset="-79"/>
                          <a:ea typeface="Times New Roman"/>
                          <a:cs typeface="Aharoni" pitchFamily="2" charset="-79"/>
                        </a:rPr>
                        <a:t>perfomanței</a:t>
                      </a:r>
                      <a:r>
                        <a:rPr lang="ro-RO" sz="1600" dirty="0">
                          <a:effectLst/>
                          <a:latin typeface="Aharoni" pitchFamily="2" charset="-79"/>
                          <a:ea typeface="Times New Roman"/>
                          <a:cs typeface="Aharoni" pitchFamily="2" charset="-79"/>
                        </a:rPr>
                        <a:t> sistemului.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Aharoni" pitchFamily="2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600" dirty="0" err="1">
                          <a:effectLst/>
                          <a:latin typeface="Aharoni" pitchFamily="2" charset="-79"/>
                          <a:ea typeface="Times New Roman"/>
                          <a:cs typeface="Aharoni" pitchFamily="2" charset="-79"/>
                        </a:rPr>
                        <a:t>Backup-ul</a:t>
                      </a:r>
                      <a:r>
                        <a:rPr lang="ro-RO" sz="1600" dirty="0">
                          <a:effectLst/>
                          <a:latin typeface="Aharoni" pitchFamily="2" charset="-79"/>
                          <a:ea typeface="Times New Roman"/>
                          <a:cs typeface="Aharoni" pitchFamily="2" charset="-79"/>
                        </a:rPr>
                        <a:t> are ca scop readucerea sistemului la o stare anterioară în cazul în care se </a:t>
                      </a:r>
                      <a:r>
                        <a:rPr lang="ro-RO" sz="1600" dirty="0" err="1">
                          <a:effectLst/>
                          <a:latin typeface="Aharoni" pitchFamily="2" charset="-79"/>
                          <a:ea typeface="Times New Roman"/>
                          <a:cs typeface="Aharoni" pitchFamily="2" charset="-79"/>
                        </a:rPr>
                        <a:t>întîmplă</a:t>
                      </a:r>
                      <a:r>
                        <a:rPr lang="ro-RO" sz="1600" dirty="0">
                          <a:effectLst/>
                          <a:latin typeface="Aharoni" pitchFamily="2" charset="-79"/>
                          <a:ea typeface="Times New Roman"/>
                          <a:cs typeface="Aharoni" pitchFamily="2" charset="-79"/>
                        </a:rPr>
                        <a:t> avarii în urma </a:t>
                      </a:r>
                      <a:r>
                        <a:rPr lang="ro-RO" sz="1600" dirty="0" err="1">
                          <a:effectLst/>
                          <a:latin typeface="Aharoni" pitchFamily="2" charset="-79"/>
                          <a:ea typeface="Times New Roman"/>
                          <a:cs typeface="Aharoni" pitchFamily="2" charset="-79"/>
                        </a:rPr>
                        <a:t>carora</a:t>
                      </a:r>
                      <a:r>
                        <a:rPr lang="ro-RO" sz="1600" dirty="0">
                          <a:effectLst/>
                          <a:latin typeface="Aharoni" pitchFamily="2" charset="-79"/>
                          <a:ea typeface="Times New Roman"/>
                          <a:cs typeface="Aharoni" pitchFamily="2" charset="-79"/>
                        </a:rPr>
                        <a:t> datele sunt pierdute.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Aharoni" pitchFamily="2" charset="-79"/>
                      </a:endParaRPr>
                    </a:p>
                  </a:txBody>
                  <a:tcPr marL="68580" marR="68580" marT="0" marB="0"/>
                </a:tc>
              </a:tr>
              <a:tr h="1443008">
                <a:tc>
                  <a:txBody>
                    <a:bodyPr/>
                    <a:lstStyle/>
                    <a:p>
                      <a:pPr algn="ctr"/>
                      <a:endParaRPr lang="ro-RO" sz="2400" kern="1200" dirty="0" smtClean="0">
                        <a:solidFill>
                          <a:schemeClr val="tx1"/>
                        </a:solidFill>
                        <a:effectLst/>
                        <a:latin typeface="Aharoni" pitchFamily="2" charset="-79"/>
                        <a:ea typeface="+mn-ea"/>
                        <a:cs typeface="Aharoni" pitchFamily="2" charset="-79"/>
                      </a:endParaRPr>
                    </a:p>
                    <a:p>
                      <a:pPr algn="ctr"/>
                      <a:r>
                        <a:rPr lang="ro-RO" sz="2400" kern="1200" dirty="0" smtClean="0">
                          <a:solidFill>
                            <a:schemeClr val="tx1"/>
                          </a:solidFill>
                          <a:effectLst/>
                          <a:latin typeface="Aharoni" pitchFamily="2" charset="-79"/>
                          <a:ea typeface="+mn-ea"/>
                          <a:cs typeface="Aharoni" pitchFamily="2" charset="-79"/>
                        </a:rPr>
                        <a:t>Implicații economice</a:t>
                      </a:r>
                      <a:endParaRPr lang="ru-RU" sz="2400" dirty="0"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600" dirty="0">
                          <a:effectLst/>
                          <a:latin typeface="Aharoni" pitchFamily="2" charset="-79"/>
                          <a:ea typeface="Times New Roman"/>
                          <a:cs typeface="Aharoni" pitchFamily="2" charset="-79"/>
                        </a:rPr>
                        <a:t>Este orientat pe aplicații de </a:t>
                      </a:r>
                      <a:r>
                        <a:rPr lang="ro-RO" sz="1600" dirty="0" err="1">
                          <a:effectLst/>
                          <a:latin typeface="Aharoni" pitchFamily="2" charset="-79"/>
                          <a:ea typeface="Times New Roman"/>
                          <a:cs typeface="Aharoni" pitchFamily="2" charset="-79"/>
                        </a:rPr>
                        <a:t>bussines</a:t>
                      </a:r>
                      <a:r>
                        <a:rPr lang="ro-RO" sz="1600" dirty="0">
                          <a:effectLst/>
                          <a:latin typeface="Aharoni" pitchFamily="2" charset="-79"/>
                          <a:ea typeface="Times New Roman"/>
                          <a:cs typeface="Aharoni" pitchFamily="2" charset="-79"/>
                        </a:rPr>
                        <a:t> și trebui să asigure continuitatea funcționării aplicației în cazul în care „cad” noduri individuale. Este mult mai </a:t>
                      </a:r>
                      <a:r>
                        <a:rPr lang="ro-RO" sz="1600" dirty="0" err="1">
                          <a:effectLst/>
                          <a:latin typeface="Aharoni" pitchFamily="2" charset="-79"/>
                          <a:ea typeface="Times New Roman"/>
                          <a:cs typeface="Aharoni" pitchFamily="2" charset="-79"/>
                        </a:rPr>
                        <a:t>scup</a:t>
                      </a:r>
                      <a:r>
                        <a:rPr lang="ro-RO" sz="1600" dirty="0">
                          <a:effectLst/>
                          <a:latin typeface="Aharoni" pitchFamily="2" charset="-79"/>
                          <a:ea typeface="Times New Roman"/>
                          <a:cs typeface="Aharoni" pitchFamily="2" charset="-79"/>
                        </a:rPr>
                        <a:t> </a:t>
                      </a:r>
                      <a:r>
                        <a:rPr lang="ro-RO" sz="1600" dirty="0" err="1">
                          <a:effectLst/>
                          <a:latin typeface="Aharoni" pitchFamily="2" charset="-79"/>
                          <a:ea typeface="Times New Roman"/>
                          <a:cs typeface="Aharoni" pitchFamily="2" charset="-79"/>
                        </a:rPr>
                        <a:t>decît</a:t>
                      </a:r>
                      <a:r>
                        <a:rPr lang="ro-RO" sz="1600" dirty="0">
                          <a:effectLst/>
                          <a:latin typeface="Aharoni" pitchFamily="2" charset="-79"/>
                          <a:ea typeface="Times New Roman"/>
                          <a:cs typeface="Aharoni" pitchFamily="2" charset="-79"/>
                        </a:rPr>
                        <a:t> </a:t>
                      </a:r>
                      <a:r>
                        <a:rPr lang="ro-RO" sz="1600" dirty="0" err="1">
                          <a:effectLst/>
                          <a:latin typeface="Aharoni" pitchFamily="2" charset="-79"/>
                          <a:ea typeface="Times New Roman"/>
                          <a:cs typeface="Aharoni" pitchFamily="2" charset="-79"/>
                        </a:rPr>
                        <a:t>backup-ul</a:t>
                      </a:r>
                      <a:r>
                        <a:rPr lang="ro-RO" sz="1600" dirty="0">
                          <a:effectLst/>
                          <a:latin typeface="Aharoni" pitchFamily="2" charset="-79"/>
                          <a:ea typeface="Times New Roman"/>
                          <a:cs typeface="Aharoni" pitchFamily="2" charset="-79"/>
                        </a:rPr>
                        <a:t>.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Aharoni" pitchFamily="2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600" dirty="0">
                          <a:effectLst/>
                          <a:latin typeface="Aharoni" pitchFamily="2" charset="-79"/>
                          <a:ea typeface="Times New Roman"/>
                          <a:cs typeface="Aharoni" pitchFamily="2" charset="-79"/>
                        </a:rPr>
                        <a:t>Este o modalitate relativ ieftină de a evita pierderile de date. Nu asigură continuitatea funcționării sistemului.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Aharoni" pitchFamily="2" charset="-79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b="1" cap="none" dirty="0" err="1" smtClean="0">
                <a:effectLst/>
              </a:rPr>
              <a:t>Mecanizme</a:t>
            </a:r>
            <a:r>
              <a:rPr lang="ru-RU" b="1" cap="none" dirty="0" smtClean="0">
                <a:effectLst/>
              </a:rPr>
              <a:t> </a:t>
            </a:r>
            <a:r>
              <a:rPr lang="ru-RU" b="1" cap="none" dirty="0" err="1" smtClean="0">
                <a:effectLst/>
              </a:rPr>
              <a:t>De</a:t>
            </a:r>
            <a:r>
              <a:rPr lang="ru-RU" b="1" cap="none" dirty="0" smtClean="0">
                <a:effectLst/>
              </a:rPr>
              <a:t> </a:t>
            </a:r>
            <a:r>
              <a:rPr lang="ru-RU" b="1" cap="none" dirty="0" err="1" smtClean="0">
                <a:effectLst/>
              </a:rPr>
              <a:t>Replicare</a:t>
            </a:r>
            <a:r>
              <a:rPr lang="ru-RU" b="1" cap="none" dirty="0" smtClean="0">
                <a:effectLst/>
              </a:rPr>
              <a:t> </a:t>
            </a:r>
            <a:r>
              <a:rPr lang="ru-RU" b="1" cap="none" dirty="0" err="1" smtClean="0">
                <a:effectLst/>
              </a:rPr>
              <a:t>Si</a:t>
            </a:r>
            <a:r>
              <a:rPr lang="ru-RU" b="1" cap="none" dirty="0" smtClean="0">
                <a:effectLst/>
              </a:rPr>
              <a:t> </a:t>
            </a:r>
            <a:r>
              <a:rPr lang="ru-RU" b="1" cap="none" dirty="0" err="1" smtClean="0">
                <a:effectLst/>
              </a:rPr>
              <a:t>Sincronizare</a:t>
            </a:r>
            <a:endParaRPr lang="ru-RU" cap="none" dirty="0"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1556792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o-RO" sz="3200" dirty="0"/>
              <a:t>Replicarea imediată</a:t>
            </a:r>
            <a:endParaRPr lang="ru-RU" sz="3200" dirty="0"/>
          </a:p>
        </p:txBody>
      </p:sp>
      <p:pic>
        <p:nvPicPr>
          <p:cNvPr id="7" name="Рисунок 6" descr="C:\Users\Sergiu\Desktop\Безымянный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7544" y="2157056"/>
            <a:ext cx="6552728" cy="3072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23528" y="1556792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o-RO" sz="3200" dirty="0"/>
              <a:t>Replicarea </a:t>
            </a:r>
            <a:r>
              <a:rPr lang="ro-RO" sz="3200" dirty="0" smtClean="0"/>
              <a:t>imediată </a:t>
            </a:r>
            <a:r>
              <a:rPr lang="ro-RO" sz="3200" dirty="0"/>
              <a:t>[ VI ]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323528" y="5445224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o-RO" sz="3200" dirty="0"/>
              <a:t>Replicarea </a:t>
            </a:r>
            <a:r>
              <a:rPr lang="ro-RO" sz="3200" dirty="0" smtClean="0"/>
              <a:t>leneșă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304800" y="286544"/>
            <a:ext cx="8686800" cy="838200"/>
          </a:xfrm>
        </p:spPr>
        <p:txBody>
          <a:bodyPr/>
          <a:lstStyle/>
          <a:p>
            <a:pPr lvl="0" algn="ctr"/>
            <a:r>
              <a:rPr lang="ru-RU" b="1" cap="none" dirty="0" err="1" smtClean="0">
                <a:effectLst/>
              </a:rPr>
              <a:t>Tipuri</a:t>
            </a:r>
            <a:r>
              <a:rPr lang="ru-RU" b="1" cap="none" dirty="0" smtClean="0">
                <a:effectLst/>
              </a:rPr>
              <a:t> </a:t>
            </a:r>
            <a:r>
              <a:rPr lang="ru-RU" b="1" cap="none" dirty="0" err="1" smtClean="0">
                <a:effectLst/>
              </a:rPr>
              <a:t>De</a:t>
            </a:r>
            <a:r>
              <a:rPr lang="ru-RU" b="1" cap="none" dirty="0" smtClean="0">
                <a:effectLst/>
              </a:rPr>
              <a:t> </a:t>
            </a:r>
            <a:r>
              <a:rPr lang="ru-RU" b="1" cap="none" dirty="0" err="1" smtClean="0">
                <a:effectLst/>
              </a:rPr>
              <a:t>Replicare</a:t>
            </a:r>
            <a:endParaRPr lang="ru-RU" cap="none" dirty="0"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1631116"/>
            <a:ext cx="8496944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ro-RO" sz="2800" i="1" dirty="0"/>
              <a:t>Replicarea </a:t>
            </a:r>
            <a:r>
              <a:rPr lang="ro-RO" sz="2800" i="1" dirty="0" err="1"/>
              <a:t>snapshot</a:t>
            </a:r>
            <a:r>
              <a:rPr lang="ro-RO" sz="2800" i="1" dirty="0"/>
              <a:t> – </a:t>
            </a:r>
            <a:r>
              <a:rPr lang="ro-RO" sz="2800" dirty="0"/>
              <a:t>Se copie datele integral de pe un server pe altul, sau </a:t>
            </a:r>
            <a:r>
              <a:rPr lang="ro-RO" sz="2800" dirty="0" err="1"/>
              <a:t>dintro</a:t>
            </a:r>
            <a:r>
              <a:rPr lang="ro-RO" sz="2800" dirty="0"/>
              <a:t> baza de date în alta</a:t>
            </a:r>
            <a:r>
              <a:rPr lang="ro-RO" sz="2800" dirty="0" smtClean="0"/>
              <a:t>.</a:t>
            </a:r>
          </a:p>
          <a:p>
            <a:pPr lvl="0"/>
            <a:endParaRPr lang="ru-RU" sz="28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ro-RO" sz="2800" i="1" dirty="0"/>
              <a:t>Replicarea prin îmbinarea </a:t>
            </a:r>
            <a:r>
              <a:rPr lang="ro-RO" sz="2800" i="1" dirty="0" smtClean="0"/>
              <a:t>datelor(</a:t>
            </a:r>
            <a:r>
              <a:rPr lang="ro-RO" sz="2800" dirty="0"/>
              <a:t>merge </a:t>
            </a:r>
            <a:r>
              <a:rPr lang="ro-RO" sz="2800" dirty="0" err="1"/>
              <a:t>replication</a:t>
            </a:r>
            <a:r>
              <a:rPr lang="ro-RO" sz="2800" i="1" dirty="0" smtClean="0"/>
              <a:t>) </a:t>
            </a:r>
            <a:r>
              <a:rPr lang="ro-RO" sz="2800" i="1" dirty="0"/>
              <a:t>–</a:t>
            </a:r>
            <a:r>
              <a:rPr lang="ro-RO" sz="2800" dirty="0"/>
              <a:t> datele din mai multe </a:t>
            </a:r>
            <a:r>
              <a:rPr lang="ro-RO" sz="2800" dirty="0" smtClean="0"/>
              <a:t>baze </a:t>
            </a:r>
            <a:r>
              <a:rPr lang="ro-RO" sz="2800" dirty="0"/>
              <a:t>de date</a:t>
            </a:r>
            <a:r>
              <a:rPr lang="ro-RO" sz="2800" dirty="0" smtClean="0"/>
              <a:t> sau mai multe fișiere jurnal sunt </a:t>
            </a:r>
            <a:r>
              <a:rPr lang="ro-RO" sz="2800" dirty="0" err="1"/>
              <a:t>imbinate</a:t>
            </a:r>
            <a:r>
              <a:rPr lang="ro-RO" sz="2800" dirty="0"/>
              <a:t> și </a:t>
            </a:r>
            <a:r>
              <a:rPr lang="ro-RO" sz="2800" dirty="0" err="1"/>
              <a:t>compiate</a:t>
            </a:r>
            <a:r>
              <a:rPr lang="ro-RO" sz="2800" dirty="0"/>
              <a:t> </a:t>
            </a:r>
            <a:r>
              <a:rPr lang="ro-RO" sz="2800" dirty="0" err="1"/>
              <a:t>întro</a:t>
            </a:r>
            <a:r>
              <a:rPr lang="ro-RO" sz="2800" dirty="0"/>
              <a:t> bază de date</a:t>
            </a:r>
            <a:r>
              <a:rPr lang="ro-RO" sz="2800" dirty="0" smtClean="0"/>
              <a:t>.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ru-RU" sz="28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ro-RO" sz="2800" i="1" dirty="0"/>
              <a:t>Replicarea tranzacțională –</a:t>
            </a:r>
            <a:r>
              <a:rPr lang="ro-RO" sz="2800" dirty="0"/>
              <a:t> este creată o replică inițială de tip </a:t>
            </a:r>
            <a:r>
              <a:rPr lang="ro-RO" sz="2800" dirty="0" err="1"/>
              <a:t>snapshot</a:t>
            </a:r>
            <a:r>
              <a:rPr lang="ro-RO" sz="2800" dirty="0"/>
              <a:t> după care se primesc </a:t>
            </a:r>
            <a:r>
              <a:rPr lang="ro-RO" sz="2800" dirty="0" err="1"/>
              <a:t>update-uri</a:t>
            </a:r>
            <a:r>
              <a:rPr lang="ro-RO" sz="2800" dirty="0"/>
              <a:t> periodice în funcție de </a:t>
            </a:r>
            <a:r>
              <a:rPr lang="ro-RO" sz="2800" dirty="0" err="1"/>
              <a:t>schimbarile</a:t>
            </a:r>
            <a:r>
              <a:rPr lang="ro-RO" sz="2800" dirty="0"/>
              <a:t> survenite.</a:t>
            </a:r>
            <a:endParaRPr lang="ru-RU" sz="28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304800" y="332656"/>
            <a:ext cx="8686800" cy="838200"/>
          </a:xfrm>
        </p:spPr>
        <p:txBody>
          <a:bodyPr/>
          <a:lstStyle/>
          <a:p>
            <a:pPr algn="ctr"/>
            <a:r>
              <a:rPr lang="ro-RO" cap="none" dirty="0" smtClean="0"/>
              <a:t>Replicarea </a:t>
            </a:r>
            <a:r>
              <a:rPr lang="ro-RO" cap="none" dirty="0" err="1" smtClean="0"/>
              <a:t>Snapshot</a:t>
            </a:r>
            <a:endParaRPr lang="en-US" cap="none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dirty="0"/>
              <a:t>Cazuri în care poate fi </a:t>
            </a:r>
            <a:r>
              <a:rPr lang="ro-RO" dirty="0" smtClean="0"/>
              <a:t>folosită</a:t>
            </a:r>
          </a:p>
          <a:p>
            <a:pPr marL="0" indent="0">
              <a:buNone/>
            </a:pPr>
            <a:endParaRPr lang="ru-RU" dirty="0"/>
          </a:p>
          <a:p>
            <a:pPr lvl="0"/>
            <a:r>
              <a:rPr lang="ro-RO" dirty="0"/>
              <a:t>Datele sunt relativ statice</a:t>
            </a:r>
            <a:endParaRPr lang="ru-RU" dirty="0"/>
          </a:p>
          <a:p>
            <a:pPr lvl="0"/>
            <a:r>
              <a:rPr lang="ro-RO" dirty="0"/>
              <a:t>Este acceptabil să avem date nesincronizate</a:t>
            </a:r>
            <a:endParaRPr lang="ru-RU" dirty="0"/>
          </a:p>
          <a:p>
            <a:pPr lvl="0"/>
            <a:r>
              <a:rPr lang="ro-RO" dirty="0" err="1"/>
              <a:t>Cînd</a:t>
            </a:r>
            <a:r>
              <a:rPr lang="ro-RO" dirty="0"/>
              <a:t> volumul de date care se modifică e mare dar se </a:t>
            </a:r>
            <a:r>
              <a:rPr lang="ro-RO" dirty="0" err="1"/>
              <a:t>întîmplă</a:t>
            </a:r>
            <a:r>
              <a:rPr lang="ro-RO" dirty="0"/>
              <a:t> rar</a:t>
            </a:r>
            <a:endParaRPr lang="ru-RU" dirty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"/>
          <p:cNvSpPr>
            <a:spLocks noGrp="1"/>
          </p:cNvSpPr>
          <p:nvPr>
            <p:ph type="title"/>
          </p:nvPr>
        </p:nvSpPr>
        <p:spPr>
          <a:xfrm>
            <a:off x="228600" y="332656"/>
            <a:ext cx="8686800" cy="838200"/>
          </a:xfrm>
        </p:spPr>
        <p:txBody>
          <a:bodyPr/>
          <a:lstStyle/>
          <a:p>
            <a:pPr algn="ctr"/>
            <a:r>
              <a:rPr lang="ro-RO" cap="none" dirty="0" smtClean="0">
                <a:effectLst/>
              </a:rPr>
              <a:t>Merge </a:t>
            </a:r>
            <a:r>
              <a:rPr lang="ro-RO" cap="none" dirty="0" err="1" smtClean="0">
                <a:effectLst/>
              </a:rPr>
              <a:t>Replication</a:t>
            </a:r>
            <a:endParaRPr lang="en-US" cap="none" dirty="0"/>
          </a:p>
        </p:txBody>
      </p:sp>
      <p:sp>
        <p:nvSpPr>
          <p:cNvPr id="21" name="Rectangle 3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899174"/>
          </a:xfrm>
        </p:spPr>
        <p:txBody>
          <a:bodyPr/>
          <a:lstStyle/>
          <a:p>
            <a:pPr marL="0" indent="0">
              <a:buNone/>
            </a:pPr>
            <a:r>
              <a:rPr lang="ro-RO" dirty="0"/>
              <a:t>Replicarea prin îmbinarea </a:t>
            </a:r>
            <a:r>
              <a:rPr lang="ro-RO" dirty="0" smtClean="0"/>
              <a:t>datelor</a:t>
            </a:r>
          </a:p>
          <a:p>
            <a:pPr marL="0" indent="0">
              <a:buNone/>
            </a:pPr>
            <a:endParaRPr lang="ro-RO" dirty="0" smtClean="0"/>
          </a:p>
          <a:p>
            <a:pPr lvl="0"/>
            <a:r>
              <a:rPr lang="ro-RO" dirty="0" err="1" smtClean="0"/>
              <a:t>Aceleși</a:t>
            </a:r>
            <a:r>
              <a:rPr lang="ro-RO" dirty="0" smtClean="0"/>
              <a:t> </a:t>
            </a:r>
            <a:r>
              <a:rPr lang="ro-RO" dirty="0"/>
              <a:t>date se schimbă pe noduri diferite și necesită să fie aleasă o singură versiune.</a:t>
            </a:r>
            <a:endParaRPr lang="ru-RU" dirty="0"/>
          </a:p>
          <a:p>
            <a:pPr lvl="0"/>
            <a:r>
              <a:rPr lang="ro-RO" dirty="0"/>
              <a:t>Există perioade în care nodurile sunt off-line</a:t>
            </a:r>
            <a:endParaRPr lang="ru-RU" dirty="0"/>
          </a:p>
          <a:p>
            <a:pPr lvl="0"/>
            <a:r>
              <a:rPr lang="ro-RO" dirty="0"/>
              <a:t>Apar un </a:t>
            </a:r>
            <a:r>
              <a:rPr lang="ro-RO" dirty="0" err="1"/>
              <a:t>numar</a:t>
            </a:r>
            <a:r>
              <a:rPr lang="ro-RO" dirty="0"/>
              <a:t> acceptabil de conflicte și în cazul în care apar ne permitem să fie violate conceptele ACID.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"/>
          <p:cNvSpPr>
            <a:spLocks noGrp="1"/>
          </p:cNvSpPr>
          <p:nvPr>
            <p:ph type="title"/>
          </p:nvPr>
        </p:nvSpPr>
        <p:spPr>
          <a:xfrm>
            <a:off x="228600" y="332656"/>
            <a:ext cx="8686800" cy="838200"/>
          </a:xfrm>
        </p:spPr>
        <p:txBody>
          <a:bodyPr>
            <a:normAutofit/>
          </a:bodyPr>
          <a:lstStyle/>
          <a:p>
            <a:pPr lvl="1" algn="ctr"/>
            <a:r>
              <a:rPr lang="ro-RO" sz="3600" dirty="0" smtClean="0">
                <a:latin typeface="+mj-lt"/>
              </a:rPr>
              <a:t>Replicarea Tranzacțională</a:t>
            </a:r>
            <a:endParaRPr lang="ru-RU" sz="3600" dirty="0">
              <a:latin typeface="+mj-lt"/>
            </a:endParaRPr>
          </a:p>
        </p:txBody>
      </p:sp>
      <p:sp>
        <p:nvSpPr>
          <p:cNvPr id="21" name="Rectangle 3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899174"/>
          </a:xfrm>
        </p:spPr>
        <p:txBody>
          <a:bodyPr/>
          <a:lstStyle/>
          <a:p>
            <a:pPr marL="0" indent="0">
              <a:buNone/>
            </a:pPr>
            <a:r>
              <a:rPr lang="ro-RO" dirty="0"/>
              <a:t>Replicarea tranzacțională este utilă </a:t>
            </a:r>
            <a:r>
              <a:rPr lang="ro-RO" dirty="0" err="1"/>
              <a:t>cînd</a:t>
            </a:r>
            <a:r>
              <a:rPr lang="ro-RO" dirty="0"/>
              <a:t>:</a:t>
            </a:r>
            <a:endParaRPr lang="ru-RU" dirty="0"/>
          </a:p>
          <a:p>
            <a:pPr lvl="0"/>
            <a:endParaRPr lang="ro-RO" dirty="0" smtClean="0"/>
          </a:p>
          <a:p>
            <a:pPr lvl="0"/>
            <a:r>
              <a:rPr lang="ro-RO" dirty="0" smtClean="0"/>
              <a:t>Infrastructura </a:t>
            </a:r>
            <a:r>
              <a:rPr lang="ro-RO" dirty="0"/>
              <a:t>ne permite, adică avem o conectare stabilă a nodurilor</a:t>
            </a:r>
            <a:endParaRPr lang="ru-RU" dirty="0"/>
          </a:p>
          <a:p>
            <a:pPr lvl="0"/>
            <a:r>
              <a:rPr lang="ro-RO" dirty="0"/>
              <a:t>Dorim ca </a:t>
            </a:r>
            <a:r>
              <a:rPr lang="ro-RO" dirty="0" err="1"/>
              <a:t>schimbarile</a:t>
            </a:r>
            <a:r>
              <a:rPr lang="ro-RO" dirty="0"/>
              <a:t> să se propage </a:t>
            </a:r>
            <a:r>
              <a:rPr lang="ro-RO" dirty="0" err="1"/>
              <a:t>catre</a:t>
            </a:r>
            <a:r>
              <a:rPr lang="ro-RO" dirty="0"/>
              <a:t> nodurile destinație imediat ce apar, adică să asigurăm o consistență sporită</a:t>
            </a:r>
            <a:endParaRPr lang="ru-RU" dirty="0"/>
          </a:p>
          <a:p>
            <a:pPr lvl="0"/>
            <a:r>
              <a:rPr lang="ro-RO" dirty="0"/>
              <a:t>Toate copierile de date au caracteristici ACID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968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jectOverviewPresentatio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F3D43B"/>
      </a:hlink>
      <a:folHlink>
        <a:srgbClr val="969696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perspectiveFront" fov="60000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JhengHei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PMingLiu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inorFont>
    </a:fontScheme>
    <a:fmtScheme name="Office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40000">
              <a:schemeClr val="phClr">
                <a:shade val="70000"/>
                <a:satMod val="145000"/>
              </a:schemeClr>
            </a:gs>
            <a:gs pos="100000">
              <a:schemeClr val="phClr">
                <a:tint val="85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JhengHei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PMingLiu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inorFont>
    </a:fontScheme>
    <a:fmtScheme name="Office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40000">
              <a:schemeClr val="phClr">
                <a:shade val="70000"/>
                <a:satMod val="145000"/>
              </a:schemeClr>
            </a:gs>
            <a:gs pos="100000">
              <a:schemeClr val="phClr">
                <a:tint val="85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F5EF949-C7F2-468C-8C07-FCD819F733B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ProjectOverviewPresentation</Template>
  <TotalTime>0</TotalTime>
  <Words>485</Words>
  <Application>Microsoft Office PowerPoint</Application>
  <PresentationFormat>Экран (4:3)</PresentationFormat>
  <Paragraphs>82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ProjectOverviewPresentation</vt:lpstr>
      <vt:lpstr>Replicarea bazelor de date</vt:lpstr>
      <vt:lpstr>Baze Date</vt:lpstr>
      <vt:lpstr>Replicare, Caching, Backup</vt:lpstr>
      <vt:lpstr>Replicare Vs Backup</vt:lpstr>
      <vt:lpstr>Mecanizme De Replicare Si Sincronizare</vt:lpstr>
      <vt:lpstr>Tipuri De Replicare</vt:lpstr>
      <vt:lpstr>Replicarea Snapshot</vt:lpstr>
      <vt:lpstr>Merge Replication</vt:lpstr>
      <vt:lpstr>Replicarea Tranzacțională</vt:lpstr>
      <vt:lpstr>Concluzii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2015-02-03T07:56:14Z</dcterms:created>
  <dcterms:modified xsi:type="dcterms:W3CDTF">2015-02-08T22:08:24Z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TC100851999990</vt:lpwstr>
  </property>
</Properties>
</file>