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5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474" y="-6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2/5/2015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IBM AIX</a:t>
            </a:r>
            <a:endParaRPr lang="ro-RO" dirty="0"/>
          </a:p>
        </p:txBody>
      </p:sp>
      <p:sp>
        <p:nvSpPr>
          <p:cNvPr id="3" name="Subtitle 2"/>
          <p:cNvSpPr>
            <a:spLocks noGrp="1"/>
          </p:cNvSpPr>
          <p:nvPr>
            <p:ph type="subTitle" idx="1"/>
          </p:nvPr>
        </p:nvSpPr>
        <p:spPr/>
        <p:txBody>
          <a:bodyPr>
            <a:normAutofit/>
          </a:bodyPr>
          <a:lstStyle/>
          <a:p>
            <a:r>
              <a:rPr lang="en-US" b="1" dirty="0" smtClean="0"/>
              <a:t>M</a:t>
            </a:r>
            <a:r>
              <a:rPr lang="ro-RO" b="1" dirty="0" err="1" smtClean="0"/>
              <a:t>ănăilă</a:t>
            </a:r>
            <a:r>
              <a:rPr lang="ro-RO" b="1" dirty="0" smtClean="0"/>
              <a:t> George Master I - IISC</a:t>
            </a:r>
            <a:endParaRPr lang="ro-RO" b="1" dirty="0"/>
          </a:p>
        </p:txBody>
      </p:sp>
    </p:spTree>
    <p:extLst>
      <p:ext uri="{BB962C8B-B14F-4D97-AF65-F5344CB8AC3E}">
        <p14:creationId xmlns:p14="http://schemas.microsoft.com/office/powerpoint/2010/main" val="24688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Sistemul </a:t>
            </a:r>
            <a:r>
              <a:rPr lang="ro-RO" dirty="0"/>
              <a:t>de fișiere </a:t>
            </a:r>
            <a:r>
              <a:rPr lang="ro-RO" dirty="0" smtClean="0"/>
              <a:t>JFS / JFS2</a:t>
            </a:r>
            <a:endParaRPr lang="ro-RO" dirty="0"/>
          </a:p>
        </p:txBody>
      </p:sp>
      <p:sp>
        <p:nvSpPr>
          <p:cNvPr id="3" name="Content Placeholder 2"/>
          <p:cNvSpPr>
            <a:spLocks noGrp="1"/>
          </p:cNvSpPr>
          <p:nvPr>
            <p:ph idx="1"/>
          </p:nvPr>
        </p:nvSpPr>
        <p:spPr/>
        <p:txBody>
          <a:bodyPr/>
          <a:lstStyle/>
          <a:p>
            <a:r>
              <a:rPr lang="ro-RO" dirty="0" smtClean="0"/>
              <a:t> </a:t>
            </a:r>
            <a:r>
              <a:rPr lang="ro-RO" dirty="0"/>
              <a:t>În sistemul de operare AIX, există două generații de sisteme de fișiere care sunt denumite JFS (JFS1) și respectiv JFS2</a:t>
            </a:r>
            <a:endParaRPr lang="ro-RO" dirty="0" smtClean="0"/>
          </a:p>
          <a:p>
            <a:r>
              <a:rPr lang="ro-RO" dirty="0" smtClean="0"/>
              <a:t>IBM </a:t>
            </a:r>
            <a:r>
              <a:rPr lang="ro-RO" dirty="0"/>
              <a:t>a introdus JFS odată cu versiunea 3.1 AIX. Acest sistem de fișiere, denumit acum JFS1 pe AIX, a fost sistemul de fișiere premiat pentru sistemul de operare AIX în ultimii 10 ani. Din punct de vedere istoric, sistemul de fișiere JFS1 este strâns legat de managerul de memorie din AIX.</a:t>
            </a:r>
          </a:p>
        </p:txBody>
      </p:sp>
    </p:spTree>
    <p:extLst>
      <p:ext uri="{BB962C8B-B14F-4D97-AF65-F5344CB8AC3E}">
        <p14:creationId xmlns:p14="http://schemas.microsoft.com/office/powerpoint/2010/main" val="304052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JFS2 și CIO (</a:t>
            </a:r>
            <a:r>
              <a:rPr lang="ro-RO" dirty="0" err="1" smtClean="0"/>
              <a:t>Concurrent</a:t>
            </a:r>
            <a:r>
              <a:rPr lang="ro-RO" dirty="0" smtClean="0"/>
              <a:t> I/O)</a:t>
            </a:r>
            <a:endParaRPr lang="ro-RO" dirty="0"/>
          </a:p>
        </p:txBody>
      </p:sp>
      <p:sp>
        <p:nvSpPr>
          <p:cNvPr id="3" name="Content Placeholder 2"/>
          <p:cNvSpPr>
            <a:spLocks noGrp="1"/>
          </p:cNvSpPr>
          <p:nvPr>
            <p:ph idx="1"/>
          </p:nvPr>
        </p:nvSpPr>
        <p:spPr/>
        <p:txBody>
          <a:bodyPr>
            <a:normAutofit fontScale="92500" lnSpcReduction="10000"/>
          </a:bodyPr>
          <a:lstStyle/>
          <a:p>
            <a:r>
              <a:rPr lang="ro-RO" dirty="0" smtClean="0"/>
              <a:t>Acest sistem </a:t>
            </a:r>
            <a:r>
              <a:rPr lang="ro-RO" dirty="0"/>
              <a:t>de fișiere a fost introdus în JFS2 denumit CIO (</a:t>
            </a:r>
            <a:r>
              <a:rPr lang="ro-RO" dirty="0" err="1"/>
              <a:t>Concurrent</a:t>
            </a:r>
            <a:r>
              <a:rPr lang="ro-RO" dirty="0"/>
              <a:t> I/O) </a:t>
            </a:r>
            <a:r>
              <a:rPr lang="ro-RO" dirty="0" smtClean="0"/>
              <a:t>odată cu versiunea </a:t>
            </a:r>
            <a:r>
              <a:rPr lang="ro-RO" dirty="0"/>
              <a:t>AIX 5L</a:t>
            </a:r>
            <a:r>
              <a:rPr lang="ro-RO" dirty="0" smtClean="0"/>
              <a:t>.</a:t>
            </a:r>
          </a:p>
          <a:p>
            <a:r>
              <a:rPr lang="ro-RO" dirty="0" smtClean="0"/>
              <a:t>Performanță ridicată pentru gestiunea bazelor de date</a:t>
            </a:r>
            <a:r>
              <a:rPr lang="ro-RO" dirty="0" smtClean="0"/>
              <a:t>.</a:t>
            </a:r>
            <a:endParaRPr lang="en-US" dirty="0" smtClean="0"/>
          </a:p>
          <a:p>
            <a:pPr marL="0" indent="0">
              <a:buNone/>
            </a:pPr>
            <a:r>
              <a:rPr lang="ro-RO" dirty="0" smtClean="0"/>
              <a:t>Caracteristici</a:t>
            </a:r>
            <a:r>
              <a:rPr lang="en-US" dirty="0" smtClean="0"/>
              <a:t>:</a:t>
            </a:r>
            <a:endParaRPr lang="ro-RO" dirty="0" smtClean="0"/>
          </a:p>
          <a:p>
            <a:pPr lvl="0"/>
            <a:r>
              <a:rPr lang="ro-RO" dirty="0"/>
              <a:t>Buffer-ul de fișier</a:t>
            </a:r>
            <a:endParaRPr lang="en-US" dirty="0"/>
          </a:p>
          <a:p>
            <a:pPr lvl="0"/>
            <a:r>
              <a:rPr lang="ro-RO" dirty="0"/>
              <a:t>Capacitatea de blocare per-fișier pentru scriere (per-lock write or inode lock)</a:t>
            </a:r>
            <a:endParaRPr lang="en-US" dirty="0"/>
          </a:p>
          <a:p>
            <a:r>
              <a:rPr lang="ro-RO" dirty="0"/>
              <a:t>The Sync </a:t>
            </a:r>
            <a:r>
              <a:rPr lang="ro-RO" dirty="0" smtClean="0"/>
              <a:t>deamon (sincronizatorul)</a:t>
            </a:r>
            <a:endParaRPr lang="ro-RO" dirty="0"/>
          </a:p>
        </p:txBody>
      </p:sp>
    </p:spTree>
    <p:extLst>
      <p:ext uri="{BB962C8B-B14F-4D97-AF65-F5344CB8AC3E}">
        <p14:creationId xmlns:p14="http://schemas.microsoft.com/office/powerpoint/2010/main" val="3525887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051033"/>
          </a:xfrm>
        </p:spPr>
        <p:txBody>
          <a:bodyPr/>
          <a:lstStyle/>
          <a:p>
            <a:r>
              <a:rPr lang="ro-RO" dirty="0"/>
              <a:t>Buffer-ul de fișier (File Buffer Cache)</a:t>
            </a:r>
            <a:endParaRPr lang="ro-RO" dirty="0"/>
          </a:p>
        </p:txBody>
      </p:sp>
      <p:sp>
        <p:nvSpPr>
          <p:cNvPr id="3" name="Content Placeholder 2"/>
          <p:cNvSpPr>
            <a:spLocks noGrp="1"/>
          </p:cNvSpPr>
          <p:nvPr>
            <p:ph idx="1"/>
          </p:nvPr>
        </p:nvSpPr>
        <p:spPr>
          <a:xfrm>
            <a:off x="1468545" y="869731"/>
            <a:ext cx="10018713" cy="2849618"/>
          </a:xfrm>
        </p:spPr>
        <p:txBody>
          <a:bodyPr>
            <a:normAutofit fontScale="92500" lnSpcReduction="10000"/>
          </a:bodyPr>
          <a:lstStyle/>
          <a:p>
            <a:r>
              <a:rPr lang="ro-RO" dirty="0"/>
              <a:t>Sistemul de operare poate citi și scrie date direct pe disc pentru fiecare cerere, dar timpul de răspuns poate varia în funcție de timpul de acces al </a:t>
            </a:r>
            <a:r>
              <a:rPr lang="ro-RO" dirty="0" smtClean="0"/>
              <a:t>discului</a:t>
            </a:r>
          </a:p>
          <a:p>
            <a:r>
              <a:rPr lang="ro-RO" dirty="0"/>
              <a:t>sistemul de operare dorește să minimizeze frecvența accesării discului prin copierea datelor în memoria tampon</a:t>
            </a:r>
            <a:r>
              <a:rPr lang="ro-RO" dirty="0" smtClean="0"/>
              <a:t>.</a:t>
            </a:r>
          </a:p>
          <a:p>
            <a:pPr marL="0" indent="0">
              <a:buNone/>
            </a:pPr>
            <a:r>
              <a:rPr lang="ro-RO" sz="2600" dirty="0" smtClean="0"/>
              <a:t>Apar 2 situații:</a:t>
            </a:r>
          </a:p>
          <a:p>
            <a:pPr marL="457200" indent="-457200">
              <a:buFont typeface="+mj-lt"/>
              <a:buAutoNum type="arabicPeriod"/>
            </a:pPr>
            <a:r>
              <a:rPr lang="ro-RO" dirty="0" smtClean="0"/>
              <a:t>Buffer cache hit</a:t>
            </a:r>
          </a:p>
          <a:p>
            <a:pPr marL="457200" indent="-457200">
              <a:buFont typeface="+mj-lt"/>
              <a:buAutoNum type="arabicPeriod"/>
            </a:pPr>
            <a:r>
              <a:rPr lang="ro-RO" dirty="0" smtClean="0"/>
              <a:t>Buffer cache miss</a:t>
            </a:r>
            <a:endParaRPr lang="ro-RO" dirty="0"/>
          </a:p>
        </p:txBody>
      </p:sp>
      <p:pic>
        <p:nvPicPr>
          <p:cNvPr id="1026" name="Picture 2" descr="C:\Users\gmanaila\Desktop\tema de curs SOA\bibliografie\poze\3.buffer_mi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8766" y="3711464"/>
            <a:ext cx="5110868" cy="28285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gmanaila\Desktop\tema de curs SOA\bibliografie\poze\1.buffer_cach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45" y="3711466"/>
            <a:ext cx="4558857" cy="2828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964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481" y="0"/>
            <a:ext cx="10018713" cy="1346578"/>
          </a:xfrm>
        </p:spPr>
        <p:txBody>
          <a:bodyPr/>
          <a:lstStyle/>
          <a:p>
            <a:r>
              <a:rPr lang="ro-RO" dirty="0" smtClean="0"/>
              <a:t>Buffer-</a:t>
            </a:r>
            <a:r>
              <a:rPr lang="ro-RO" dirty="0" err="1" smtClean="0"/>
              <a:t>ul</a:t>
            </a:r>
            <a:r>
              <a:rPr lang="ro-RO" dirty="0" smtClean="0"/>
              <a:t> </a:t>
            </a:r>
            <a:r>
              <a:rPr lang="ro-RO" dirty="0"/>
              <a:t>de fișier (File Buffer Cache)</a:t>
            </a:r>
          </a:p>
        </p:txBody>
      </p:sp>
      <p:sp>
        <p:nvSpPr>
          <p:cNvPr id="3" name="Content Placeholder 2"/>
          <p:cNvSpPr>
            <a:spLocks noGrp="1"/>
          </p:cNvSpPr>
          <p:nvPr>
            <p:ph idx="1"/>
          </p:nvPr>
        </p:nvSpPr>
        <p:spPr>
          <a:xfrm>
            <a:off x="1484311" y="1150884"/>
            <a:ext cx="6288090" cy="5186854"/>
          </a:xfrm>
        </p:spPr>
        <p:txBody>
          <a:bodyPr>
            <a:normAutofit fontScale="92500" lnSpcReduction="10000"/>
          </a:bodyPr>
          <a:lstStyle/>
          <a:p>
            <a:pPr marL="0" lvl="0" indent="0">
              <a:buNone/>
            </a:pPr>
            <a:r>
              <a:rPr lang="ro-RO" dirty="0" smtClean="0"/>
              <a:t>Secvența </a:t>
            </a:r>
            <a:r>
              <a:rPr lang="ro-RO" dirty="0" smtClean="0"/>
              <a:t>de acțiuni pentru scrierea unei date din </a:t>
            </a:r>
            <a:r>
              <a:rPr lang="ro-RO" dirty="0" smtClean="0"/>
              <a:t>memorie este asemănatoare cu secvența de citire , bufferul de fișier se folosește într-un mod avantajos pentru aplicație:</a:t>
            </a:r>
          </a:p>
          <a:p>
            <a:pPr marL="0" lvl="0" indent="0">
              <a:buNone/>
            </a:pPr>
            <a:r>
              <a:rPr lang="ro-RO" dirty="0" smtClean="0"/>
              <a:t>Etape:</a:t>
            </a:r>
            <a:endParaRPr lang="ro-RO" dirty="0"/>
          </a:p>
          <a:p>
            <a:pPr marL="457200" lvl="0" indent="-457200">
              <a:buFont typeface="+mj-lt"/>
              <a:buAutoNum type="arabicPeriod"/>
            </a:pPr>
            <a:r>
              <a:rPr lang="ro-RO" dirty="0"/>
              <a:t>Cererea de scrierea a aplicației</a:t>
            </a:r>
            <a:endParaRPr lang="en-US" dirty="0"/>
          </a:p>
          <a:p>
            <a:pPr marL="457200" lvl="0" indent="-457200">
              <a:buFont typeface="+mj-lt"/>
              <a:buAutoNum type="arabicPeriod"/>
            </a:pPr>
            <a:r>
              <a:rPr lang="ro-RO" dirty="0"/>
              <a:t>Kernel-ul copie datele din buffer-</a:t>
            </a:r>
            <a:r>
              <a:rPr lang="ro-RO" dirty="0" err="1"/>
              <a:t>ul</a:t>
            </a:r>
            <a:r>
              <a:rPr lang="ro-RO" dirty="0"/>
              <a:t> aplicației în buffer-</a:t>
            </a:r>
            <a:r>
              <a:rPr lang="ro-RO" dirty="0" err="1"/>
              <a:t>ul</a:t>
            </a:r>
            <a:r>
              <a:rPr lang="ro-RO" dirty="0"/>
              <a:t> fișierului</a:t>
            </a:r>
            <a:endParaRPr lang="en-US" dirty="0"/>
          </a:p>
          <a:p>
            <a:pPr marL="457200" lvl="0" indent="-457200">
              <a:buFont typeface="+mj-lt"/>
              <a:buAutoNum type="arabicPeriod"/>
            </a:pPr>
            <a:r>
              <a:rPr lang="ro-RO" dirty="0"/>
              <a:t>Aplicația își continuă execuția, fără a fi nevoie să aștepte discul să scrie</a:t>
            </a:r>
            <a:endParaRPr lang="en-US" dirty="0"/>
          </a:p>
          <a:p>
            <a:pPr marL="457200" lvl="0" indent="-457200">
              <a:buFont typeface="+mj-lt"/>
              <a:buAutoNum type="arabicPeriod"/>
            </a:pPr>
            <a:r>
              <a:rPr lang="ro-RO" dirty="0"/>
              <a:t>Inundarea periodică a buffer-ului de fișiere cu paginile </a:t>
            </a:r>
            <a:r>
              <a:rPr lang="ro-RO" dirty="0" smtClean="0"/>
              <a:t>inițializate de syncd</a:t>
            </a:r>
            <a:endParaRPr lang="en-US" dirty="0"/>
          </a:p>
          <a:p>
            <a:pPr marL="457200" lvl="0" indent="-457200">
              <a:buFont typeface="+mj-lt"/>
              <a:buAutoNum type="arabicPeriod"/>
            </a:pPr>
            <a:r>
              <a:rPr lang="ro-RO" dirty="0"/>
              <a:t>Scrierea pe disc a paginilor </a:t>
            </a:r>
            <a:endParaRPr lang="en-US" dirty="0"/>
          </a:p>
        </p:txBody>
      </p:sp>
      <p:pic>
        <p:nvPicPr>
          <p:cNvPr id="2050" name="Picture 2" descr="C:\Users\gmanaila\Desktop\tema de curs SOA\bibliografie\poze\2. disc_buf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235" y="2270234"/>
            <a:ext cx="4587765" cy="2681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171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559" y="173420"/>
            <a:ext cx="10018713" cy="1161392"/>
          </a:xfrm>
        </p:spPr>
        <p:txBody>
          <a:bodyPr/>
          <a:lstStyle/>
          <a:p>
            <a:r>
              <a:rPr lang="ro-RO" dirty="0"/>
              <a:t>Direct I/O</a:t>
            </a:r>
            <a:endParaRPr lang="ro-RO" dirty="0"/>
          </a:p>
        </p:txBody>
      </p:sp>
      <p:sp>
        <p:nvSpPr>
          <p:cNvPr id="3" name="Content Placeholder 2"/>
          <p:cNvSpPr>
            <a:spLocks noGrp="1"/>
          </p:cNvSpPr>
          <p:nvPr>
            <p:ph idx="1"/>
          </p:nvPr>
        </p:nvSpPr>
        <p:spPr>
          <a:xfrm>
            <a:off x="1373952" y="1216408"/>
            <a:ext cx="10018713" cy="2614613"/>
          </a:xfrm>
        </p:spPr>
        <p:txBody>
          <a:bodyPr/>
          <a:lstStyle/>
          <a:p>
            <a:r>
              <a:rPr lang="ro-RO" dirty="0" smtClean="0"/>
              <a:t>Anumite tipuri de aplicații nu obțin nici un beneficiu de la buffer-ul de fișier</a:t>
            </a:r>
            <a:r>
              <a:rPr lang="es-ES" dirty="0" smtClean="0"/>
              <a:t>.</a:t>
            </a:r>
            <a:endParaRPr lang="ro-RO" dirty="0" smtClean="0"/>
          </a:p>
          <a:p>
            <a:r>
              <a:rPr lang="ro-RO" dirty="0"/>
              <a:t>Unele sarcini tehnice de lucru, de exemplu, ne-reutilizarea datelor din cauza naturii secvențiale a acestora face ca rata de cache/miss sa fie </a:t>
            </a:r>
            <a:r>
              <a:rPr lang="ro-RO" dirty="0" smtClean="0"/>
              <a:t>scăzută.</a:t>
            </a:r>
          </a:p>
          <a:p>
            <a:r>
              <a:rPr lang="ro-RO" dirty="0" smtClean="0"/>
              <a:t>Utilizarea </a:t>
            </a:r>
            <a:r>
              <a:rPr lang="ro-RO" dirty="0"/>
              <a:t>unei memorii buffer pentru fișiere </a:t>
            </a:r>
            <a:r>
              <a:rPr lang="ro-RO" dirty="0" smtClean="0"/>
              <a:t>implică </a:t>
            </a:r>
            <a:r>
              <a:rPr lang="ro-RO" dirty="0"/>
              <a:t>mutarea datelor de pe disc în cache-ul de fișier și de acolo la buffer-ul aplicației</a:t>
            </a:r>
            <a:r>
              <a:rPr lang="ro-RO" dirty="0" smtClean="0"/>
              <a:t>.</a:t>
            </a:r>
          </a:p>
        </p:txBody>
      </p:sp>
      <p:pic>
        <p:nvPicPr>
          <p:cNvPr id="3074" name="Picture 2" descr="C:\Users\gmanaila\Desktop\tema de curs SOA\bibliografie\poze\4. buffer_directI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638" y="3918666"/>
            <a:ext cx="4198553" cy="256868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manaila\Desktop\tema de curs SOA\bibliografie\poze\5.buffer_directIO_wr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957" y="3851878"/>
            <a:ext cx="4249865" cy="2635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214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ro-RO" dirty="0"/>
              <a:t>Multiprocesarea simetrică (SMP</a:t>
            </a:r>
            <a:r>
              <a:rPr lang="ro-RO" dirty="0" smtClean="0"/>
              <a:t>)</a:t>
            </a:r>
            <a:endParaRPr lang="ro-RO" dirty="0"/>
          </a:p>
        </p:txBody>
      </p:sp>
      <p:sp>
        <p:nvSpPr>
          <p:cNvPr id="3" name="Content Placeholder 2"/>
          <p:cNvSpPr>
            <a:spLocks noGrp="1"/>
          </p:cNvSpPr>
          <p:nvPr>
            <p:ph idx="1"/>
          </p:nvPr>
        </p:nvSpPr>
        <p:spPr/>
        <p:txBody>
          <a:bodyPr>
            <a:normAutofit fontScale="92500"/>
          </a:bodyPr>
          <a:lstStyle/>
          <a:p>
            <a:r>
              <a:rPr lang="ro-RO" dirty="0" smtClean="0"/>
              <a:t>Multiprocesarea simetrică a fost introdusă odată cuv ersiunea 4 a sistemului de operare AIX.</a:t>
            </a:r>
          </a:p>
          <a:p>
            <a:r>
              <a:rPr lang="ro-RO" dirty="0"/>
              <a:t>Implementările Unix clasice funcționau după prioritatea proceselor, astfel că ori de câte ori se genera o întrerupere în sistem cu o prioritate mai mare de proces, aceasta rula imediat chiar dacă alt proces era executat în timpul </a:t>
            </a:r>
            <a:r>
              <a:rPr lang="ro-RO" dirty="0" smtClean="0"/>
              <a:t>acesta</a:t>
            </a:r>
          </a:p>
          <a:p>
            <a:r>
              <a:rPr lang="ro-RO" dirty="0"/>
              <a:t>Pentru a putea realiza o procesare paralelă mai eficientă trebuia să se țină cont de gestiunea eficientă a resurselor și de aceea au fost implementați algoritmi speciali.</a:t>
            </a:r>
            <a:endParaRPr lang="ro-RO" dirty="0"/>
          </a:p>
        </p:txBody>
      </p:sp>
    </p:spTree>
    <p:extLst>
      <p:ext uri="{BB962C8B-B14F-4D97-AF65-F5344CB8AC3E}">
        <p14:creationId xmlns:p14="http://schemas.microsoft.com/office/powerpoint/2010/main" val="3884886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Preemțiunea sau privilegierea</a:t>
            </a:r>
            <a:endParaRPr lang="ro-RO" dirty="0"/>
          </a:p>
        </p:txBody>
      </p:sp>
      <p:sp>
        <p:nvSpPr>
          <p:cNvPr id="3" name="Content Placeholder 2"/>
          <p:cNvSpPr>
            <a:spLocks noGrp="1"/>
          </p:cNvSpPr>
          <p:nvPr>
            <p:ph idx="1"/>
          </p:nvPr>
        </p:nvSpPr>
        <p:spPr/>
        <p:txBody>
          <a:bodyPr/>
          <a:lstStyle/>
          <a:p>
            <a:r>
              <a:rPr lang="ro-RO" dirty="0"/>
              <a:t>Kernel-ul AIX funcționează după principiul preemțiunii, astfel că </a:t>
            </a:r>
            <a:r>
              <a:rPr lang="ro-RO" dirty="0" smtClean="0"/>
              <a:t>un procesul </a:t>
            </a:r>
            <a:r>
              <a:rPr lang="ro-RO" dirty="0"/>
              <a:t>care rulează în modul kernel poate fi suspendat în favoarea </a:t>
            </a:r>
            <a:r>
              <a:rPr lang="ro-RO" dirty="0" smtClean="0"/>
              <a:t>unui alt proces </a:t>
            </a:r>
            <a:r>
              <a:rPr lang="ro-RO" dirty="0"/>
              <a:t>cu prioritate </a:t>
            </a:r>
            <a:r>
              <a:rPr lang="ro-RO" dirty="0" smtClean="0"/>
              <a:t>ridicată.</a:t>
            </a:r>
          </a:p>
          <a:p>
            <a:r>
              <a:rPr lang="ro-RO" dirty="0"/>
              <a:t>Dar această abilitate necesită programelor din kernel să manipuleze cu atenție posibilitatea de a fi suspendate de către alte procese</a:t>
            </a:r>
            <a:endParaRPr lang="en-US" dirty="0"/>
          </a:p>
        </p:txBody>
      </p:sp>
    </p:spTree>
    <p:extLst>
      <p:ext uri="{BB962C8B-B14F-4D97-AF65-F5344CB8AC3E}">
        <p14:creationId xmlns:p14="http://schemas.microsoft.com/office/powerpoint/2010/main" val="86648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93682"/>
            <a:ext cx="10018713" cy="1240220"/>
          </a:xfrm>
        </p:spPr>
        <p:txBody>
          <a:bodyPr/>
          <a:lstStyle/>
          <a:p>
            <a:r>
              <a:rPr lang="it-IT" dirty="0" smtClean="0"/>
              <a:t>Proprietatea </a:t>
            </a:r>
            <a:r>
              <a:rPr lang="it-IT" dirty="0"/>
              <a:t>de Paginabilitate( Pageability)</a:t>
            </a:r>
            <a:endParaRPr lang="en-US" dirty="0"/>
          </a:p>
        </p:txBody>
      </p:sp>
      <p:sp>
        <p:nvSpPr>
          <p:cNvPr id="3" name="Content Placeholder 2"/>
          <p:cNvSpPr>
            <a:spLocks noGrp="1"/>
          </p:cNvSpPr>
          <p:nvPr>
            <p:ph idx="1"/>
          </p:nvPr>
        </p:nvSpPr>
        <p:spPr>
          <a:xfrm>
            <a:off x="1484310" y="2317531"/>
            <a:ext cx="10018713" cy="3473669"/>
          </a:xfrm>
        </p:spPr>
        <p:txBody>
          <a:bodyPr>
            <a:normAutofit fontScale="92500" lnSpcReduction="20000"/>
          </a:bodyPr>
          <a:lstStyle/>
          <a:p>
            <a:r>
              <a:rPr lang="ro-RO" dirty="0"/>
              <a:t>Manager-ul memoriei virtuale întreține tabele de paginare de unul singur și se poate fi de vină recursiv în manipularea erorilor de </a:t>
            </a:r>
            <a:r>
              <a:rPr lang="ro-RO" dirty="0" smtClean="0"/>
              <a:t>paginare</a:t>
            </a:r>
          </a:p>
          <a:p>
            <a:r>
              <a:rPr lang="ro-RO" dirty="0" smtClean="0"/>
              <a:t>Apar beneficii: </a:t>
            </a:r>
            <a:r>
              <a:rPr lang="ro-RO" dirty="0"/>
              <a:t>mai puțină memorie fizică este rezervată pentru </a:t>
            </a:r>
            <a:r>
              <a:rPr lang="ro-RO" dirty="0" smtClean="0"/>
              <a:t>kernel și se </a:t>
            </a:r>
            <a:r>
              <a:rPr lang="ro-RO" dirty="0"/>
              <a:t>pot aloca structuri mai </a:t>
            </a:r>
            <a:r>
              <a:rPr lang="ro-RO" dirty="0" smtClean="0"/>
              <a:t>mari de </a:t>
            </a:r>
            <a:r>
              <a:rPr lang="ro-RO" dirty="0"/>
              <a:t>date virtuale pentru extindere la mașinile de dimensiuni foarte mari</a:t>
            </a:r>
            <a:r>
              <a:rPr lang="ro-RO" dirty="0" smtClean="0"/>
              <a:t>.</a:t>
            </a:r>
          </a:p>
          <a:p>
            <a:r>
              <a:rPr lang="ro-RO" dirty="0"/>
              <a:t>Când apare o cerere bruscă pentru o resursă, sunt alocate și folosite mai multe pagini din tabelul corespunzător. Când nu mai sunt necesare, sunt dealocate</a:t>
            </a:r>
            <a:r>
              <a:rPr lang="ro-RO" dirty="0" smtClean="0"/>
              <a:t>.</a:t>
            </a:r>
          </a:p>
          <a:p>
            <a:r>
              <a:rPr lang="ro-RO" dirty="0"/>
              <a:t>Deși erorile de paginare în nucleu sunt rare, sistemul trebuie să permită atent folosirea lor cât și asocierile acestora cu contextul produs, în orice moment. Acest lucru este doar un alt caz de preemțiune involuntară de nucleu. </a:t>
            </a:r>
            <a:endParaRPr lang="ro-RO" dirty="0" smtClean="0"/>
          </a:p>
          <a:p>
            <a:endParaRPr lang="en-US" dirty="0"/>
          </a:p>
        </p:txBody>
      </p:sp>
    </p:spTree>
    <p:extLst>
      <p:ext uri="{BB962C8B-B14F-4D97-AF65-F5344CB8AC3E}">
        <p14:creationId xmlns:p14="http://schemas.microsoft.com/office/powerpoint/2010/main" val="67208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88731"/>
            <a:ext cx="10018713" cy="1555530"/>
          </a:xfrm>
        </p:spPr>
        <p:txBody>
          <a:bodyPr/>
          <a:lstStyle/>
          <a:p>
            <a:r>
              <a:rPr lang="it-IT" dirty="0" smtClean="0"/>
              <a:t>Blocare </a:t>
            </a:r>
            <a:r>
              <a:rPr lang="it-IT" dirty="0"/>
              <a:t>de nucleu (Kernel lock)</a:t>
            </a:r>
            <a:endParaRPr lang="en-US" dirty="0"/>
          </a:p>
        </p:txBody>
      </p:sp>
      <p:sp>
        <p:nvSpPr>
          <p:cNvPr id="3" name="Content Placeholder 2"/>
          <p:cNvSpPr>
            <a:spLocks noGrp="1"/>
          </p:cNvSpPr>
          <p:nvPr>
            <p:ph idx="1"/>
          </p:nvPr>
        </p:nvSpPr>
        <p:spPr>
          <a:xfrm>
            <a:off x="1484310" y="2096814"/>
            <a:ext cx="10018713" cy="3846785"/>
          </a:xfrm>
        </p:spPr>
        <p:txBody>
          <a:bodyPr>
            <a:normAutofit fontScale="92500" lnSpcReduction="20000"/>
          </a:bodyPr>
          <a:lstStyle/>
          <a:p>
            <a:r>
              <a:rPr lang="ro-RO" dirty="0"/>
              <a:t>Întrucât sistemul de operare AIX V3 a fost implementat ca fiind un sistem uni-procesor, multe probleme de serializare ai fi putut fi rezolvate prin folosirea adecvată a </a:t>
            </a:r>
            <a:r>
              <a:rPr lang="ro-RO" dirty="0" smtClean="0"/>
              <a:t>zăvoarelor (lock)</a:t>
            </a:r>
          </a:p>
          <a:p>
            <a:r>
              <a:rPr lang="ro-RO" dirty="0"/>
              <a:t>Blocarea de </a:t>
            </a:r>
            <a:r>
              <a:rPr lang="ro-RO" dirty="0" smtClean="0"/>
              <a:t>nucleu (kernel lock) </a:t>
            </a:r>
            <a:r>
              <a:rPr lang="ro-RO" dirty="0"/>
              <a:t>nu împiedică privilegierea proceselor deținute, dar previne accesul la resursele utilizate de procesul </a:t>
            </a:r>
            <a:r>
              <a:rPr lang="ro-RO" dirty="0" smtClean="0"/>
              <a:t>deținut</a:t>
            </a:r>
          </a:p>
          <a:p>
            <a:r>
              <a:rPr lang="ro-RO" dirty="0"/>
              <a:t>Acest lucru poate crește temporar prioritatea propriilor procese, deoarece managerul de blocare realizează o anumită schemă de promovare a priorităților. </a:t>
            </a:r>
            <a:endParaRPr lang="ro-RO" dirty="0" smtClean="0"/>
          </a:p>
          <a:p>
            <a:r>
              <a:rPr lang="ro-RO" dirty="0"/>
              <a:t>Schemele de blocare și privilegiere ale sistemului de operare AIX versiunea 3 au reprezentat un punct de plecare bun pentru a înțelege situațiile critice care trebuiau să fie abordate într-un design SMP. Din cauza atenției la paralelism impuse de kernel și de mecanismele sale de blocare, tranziția la SMP a fost mai ușoară decât pentru alte sisteme Unix.</a:t>
            </a:r>
            <a:endParaRPr lang="en-US" dirty="0"/>
          </a:p>
        </p:txBody>
      </p:sp>
    </p:spTree>
    <p:extLst>
      <p:ext uri="{BB962C8B-B14F-4D97-AF65-F5344CB8AC3E}">
        <p14:creationId xmlns:p14="http://schemas.microsoft.com/office/powerpoint/2010/main" val="3749552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Vă Mulțumesc!</a:t>
            </a:r>
            <a:endParaRPr lang="ro-RO" dirty="0"/>
          </a:p>
        </p:txBody>
      </p:sp>
      <p:sp>
        <p:nvSpPr>
          <p:cNvPr id="3" name="Content Placeholder 2"/>
          <p:cNvSpPr>
            <a:spLocks noGrp="1"/>
          </p:cNvSpPr>
          <p:nvPr>
            <p:ph idx="1"/>
          </p:nvPr>
        </p:nvSpPr>
        <p:spPr/>
        <p:txBody>
          <a:bodyPr/>
          <a:lstStyle/>
          <a:p>
            <a:endParaRPr lang="ro-RO"/>
          </a:p>
        </p:txBody>
      </p:sp>
    </p:spTree>
    <p:extLst>
      <p:ext uri="{BB962C8B-B14F-4D97-AF65-F5344CB8AC3E}">
        <p14:creationId xmlns:p14="http://schemas.microsoft.com/office/powerpoint/2010/main" val="87351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Ce este AIX?</a:t>
            </a:r>
            <a:endParaRPr lang="ro-RO" dirty="0"/>
          </a:p>
        </p:txBody>
      </p:sp>
      <p:sp>
        <p:nvSpPr>
          <p:cNvPr id="3" name="Content Placeholder 2"/>
          <p:cNvSpPr>
            <a:spLocks noGrp="1"/>
          </p:cNvSpPr>
          <p:nvPr>
            <p:ph idx="1"/>
          </p:nvPr>
        </p:nvSpPr>
        <p:spPr/>
        <p:txBody>
          <a:bodyPr>
            <a:normAutofit lnSpcReduction="10000"/>
          </a:bodyPr>
          <a:lstStyle/>
          <a:p>
            <a:r>
              <a:rPr lang="ro-RO" dirty="0"/>
              <a:t>AIX (</a:t>
            </a:r>
            <a:r>
              <a:rPr lang="ro-RO" dirty="0" err="1"/>
              <a:t>Advanced</a:t>
            </a:r>
            <a:r>
              <a:rPr lang="ro-RO" dirty="0"/>
              <a:t> Interactive </a:t>
            </a:r>
            <a:r>
              <a:rPr lang="ro-RO" dirty="0" err="1"/>
              <a:t>eXecutive</a:t>
            </a:r>
            <a:r>
              <a:rPr lang="ro-RO" dirty="0"/>
              <a:t>) reprezintă o serie de sisteme de operare proprietare Unix, dezvoltate și comercializate de IBM pentru mai multe dintre platformele sale de calculatoare. </a:t>
            </a:r>
            <a:endParaRPr lang="ro-RO" dirty="0" smtClean="0"/>
          </a:p>
          <a:p>
            <a:r>
              <a:rPr lang="ro-RO" dirty="0"/>
              <a:t>Versiunea originală a fost creată special pentru platforma IBM 6150 cu set redus de instrucțiuni RISC, dar acum AIX suportă o serie largă de platforme hardware cum ar fi seria RS/6000 de la IBM precum și ultimele sisteme POWER și </a:t>
            </a:r>
            <a:r>
              <a:rPr lang="ro-RO" dirty="0" err="1"/>
              <a:t>PowerPC</a:t>
            </a:r>
            <a:r>
              <a:rPr lang="ro-RO" dirty="0"/>
              <a:t>, IBM </a:t>
            </a:r>
            <a:r>
              <a:rPr lang="ro-RO" dirty="0" err="1"/>
              <a:t>System</a:t>
            </a:r>
            <a:r>
              <a:rPr lang="ro-RO" dirty="0"/>
              <a:t>/370 </a:t>
            </a:r>
            <a:r>
              <a:rPr lang="ro-RO" dirty="0" err="1"/>
              <a:t>mainframe</a:t>
            </a:r>
            <a:r>
              <a:rPr lang="ro-RO" dirty="0"/>
              <a:t>, chiar și Serverul de rețea de la Apple</a:t>
            </a:r>
            <a:r>
              <a:rPr lang="ro-RO" dirty="0" smtClean="0"/>
              <a:t>.</a:t>
            </a:r>
            <a:endParaRPr lang="ro-RO" dirty="0"/>
          </a:p>
        </p:txBody>
      </p:sp>
    </p:spTree>
    <p:extLst>
      <p:ext uri="{BB962C8B-B14F-4D97-AF65-F5344CB8AC3E}">
        <p14:creationId xmlns:p14="http://schemas.microsoft.com/office/powerpoint/2010/main" val="436461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Principale caracteristici:</a:t>
            </a:r>
            <a:endParaRPr lang="ro-RO" dirty="0"/>
          </a:p>
        </p:txBody>
      </p:sp>
      <p:sp>
        <p:nvSpPr>
          <p:cNvPr id="3" name="Content Placeholder 2"/>
          <p:cNvSpPr>
            <a:spLocks noGrp="1"/>
          </p:cNvSpPr>
          <p:nvPr>
            <p:ph idx="1"/>
          </p:nvPr>
        </p:nvSpPr>
        <p:spPr>
          <a:xfrm>
            <a:off x="1484310" y="2438399"/>
            <a:ext cx="10018713" cy="3807854"/>
          </a:xfrm>
        </p:spPr>
        <p:txBody>
          <a:bodyPr>
            <a:normAutofit fontScale="55000" lnSpcReduction="20000"/>
          </a:bodyPr>
          <a:lstStyle/>
          <a:p>
            <a:r>
              <a:rPr lang="ro-RO" b="1" dirty="0"/>
              <a:t>Producător: </a:t>
            </a:r>
            <a:r>
              <a:rPr lang="ro-RO" dirty="0"/>
              <a:t>				IBM</a:t>
            </a:r>
          </a:p>
          <a:p>
            <a:r>
              <a:rPr lang="ro-RO" b="1" dirty="0"/>
              <a:t>Dezvoltat în: 	</a:t>
            </a:r>
            <a:r>
              <a:rPr lang="ro-RO" dirty="0"/>
              <a:t>			C </a:t>
            </a:r>
          </a:p>
          <a:p>
            <a:r>
              <a:rPr lang="ro-RO" b="1" dirty="0"/>
              <a:t>Familia SO: </a:t>
            </a:r>
            <a:r>
              <a:rPr lang="ro-RO" dirty="0"/>
              <a:t>				Unix</a:t>
            </a:r>
          </a:p>
          <a:p>
            <a:r>
              <a:rPr lang="ro-RO" b="1" dirty="0"/>
              <a:t>Stare de funcționare: 	</a:t>
            </a:r>
            <a:r>
              <a:rPr lang="ro-RO" dirty="0"/>
              <a:t>	</a:t>
            </a:r>
            <a:r>
              <a:rPr lang="ro-RO" dirty="0" smtClean="0"/>
              <a:t>	Curentă</a:t>
            </a:r>
            <a:endParaRPr lang="ro-RO" dirty="0"/>
          </a:p>
          <a:p>
            <a:r>
              <a:rPr lang="ro-RO" b="1" dirty="0"/>
              <a:t>Tipul sursei: </a:t>
            </a:r>
            <a:r>
              <a:rPr lang="ro-RO" dirty="0"/>
              <a:t>				Sistem închis (</a:t>
            </a:r>
            <a:r>
              <a:rPr lang="ro-RO" dirty="0" err="1"/>
              <a:t>closed</a:t>
            </a:r>
            <a:r>
              <a:rPr lang="ro-RO" dirty="0"/>
              <a:t> </a:t>
            </a:r>
            <a:r>
              <a:rPr lang="ro-RO" dirty="0" err="1"/>
              <a:t>source</a:t>
            </a:r>
            <a:r>
              <a:rPr lang="ro-RO" dirty="0"/>
              <a:t>)</a:t>
            </a:r>
          </a:p>
          <a:p>
            <a:r>
              <a:rPr lang="ro-RO" b="1" dirty="0"/>
              <a:t>Primul </a:t>
            </a:r>
            <a:r>
              <a:rPr lang="ro-RO" b="1" dirty="0" err="1"/>
              <a:t>release</a:t>
            </a:r>
            <a:r>
              <a:rPr lang="ro-RO" b="1" dirty="0"/>
              <a:t>: 	</a:t>
            </a:r>
            <a:r>
              <a:rPr lang="ro-RO" dirty="0"/>
              <a:t>		</a:t>
            </a:r>
            <a:r>
              <a:rPr lang="ro-RO" dirty="0" smtClean="0"/>
              <a:t>1986</a:t>
            </a:r>
            <a:endParaRPr lang="ro-RO" dirty="0"/>
          </a:p>
          <a:p>
            <a:r>
              <a:rPr lang="ro-RO" b="1" dirty="0"/>
              <a:t>Ultimul </a:t>
            </a:r>
            <a:r>
              <a:rPr lang="ro-RO" b="1" dirty="0" err="1"/>
              <a:t>release</a:t>
            </a:r>
            <a:r>
              <a:rPr lang="ro-RO" b="1" dirty="0"/>
              <a:t>: </a:t>
            </a:r>
            <a:r>
              <a:rPr lang="ro-RO" dirty="0"/>
              <a:t>			7.1 TL3 / 19 Noiembrie, 2013</a:t>
            </a:r>
          </a:p>
          <a:p>
            <a:r>
              <a:rPr lang="ro-RO" b="1" dirty="0"/>
              <a:t>Ținta de marketing:	</a:t>
            </a:r>
            <a:r>
              <a:rPr lang="ro-RO" dirty="0"/>
              <a:t>	 	Workstation, Server</a:t>
            </a:r>
          </a:p>
          <a:p>
            <a:r>
              <a:rPr lang="ro-RO" b="1" dirty="0"/>
              <a:t>Limba:</a:t>
            </a:r>
            <a:r>
              <a:rPr lang="ro-RO" dirty="0"/>
              <a:t>			 	</a:t>
            </a:r>
            <a:r>
              <a:rPr lang="ro-RO" dirty="0" smtClean="0"/>
              <a:t>	Engleză</a:t>
            </a:r>
            <a:endParaRPr lang="ro-RO" dirty="0"/>
          </a:p>
          <a:p>
            <a:r>
              <a:rPr lang="ro-RO" b="1" dirty="0"/>
              <a:t>Platforme:   </a:t>
            </a:r>
            <a:r>
              <a:rPr lang="ro-RO" dirty="0"/>
              <a:t>				ROMP, IBM POWER, </a:t>
            </a:r>
            <a:r>
              <a:rPr lang="ro-RO" dirty="0" err="1"/>
              <a:t>PowerPC</a:t>
            </a:r>
            <a:r>
              <a:rPr lang="ro-RO" dirty="0"/>
              <a:t>, IBM PS/2, </a:t>
            </a:r>
            <a:r>
              <a:rPr lang="ro-RO" dirty="0" err="1"/>
              <a:t>System</a:t>
            </a:r>
            <a:r>
              <a:rPr lang="ro-RO" dirty="0"/>
              <a:t>/370, ESA/390</a:t>
            </a:r>
          </a:p>
          <a:p>
            <a:r>
              <a:rPr lang="ro-RO" b="1" dirty="0"/>
              <a:t>Tipul Kernel-ului:</a:t>
            </a:r>
            <a:r>
              <a:rPr lang="ro-RO" dirty="0"/>
              <a:t>		 	</a:t>
            </a:r>
            <a:r>
              <a:rPr lang="ro-RO" dirty="0" err="1"/>
              <a:t>Monolithic</a:t>
            </a:r>
            <a:r>
              <a:rPr lang="ro-RO" dirty="0"/>
              <a:t> cu module încărcate dinamic</a:t>
            </a:r>
          </a:p>
          <a:p>
            <a:r>
              <a:rPr lang="ro-RO" b="1" dirty="0"/>
              <a:t>Interfața cu utilizatorul implicită: </a:t>
            </a:r>
            <a:r>
              <a:rPr lang="ro-RO" dirty="0" smtClean="0"/>
              <a:t>	Common </a:t>
            </a:r>
            <a:r>
              <a:rPr lang="ro-RO" dirty="0"/>
              <a:t>Desktop </a:t>
            </a:r>
            <a:r>
              <a:rPr lang="ro-RO" dirty="0" err="1"/>
              <a:t>Emviroment</a:t>
            </a:r>
            <a:r>
              <a:rPr lang="ro-RO" dirty="0"/>
              <a:t> (Plasma </a:t>
            </a:r>
            <a:r>
              <a:rPr lang="ro-RO" dirty="0" err="1"/>
              <a:t>Workspaces</a:t>
            </a:r>
            <a:r>
              <a:rPr lang="ro-RO" dirty="0"/>
              <a:t> și GNOME </a:t>
            </a:r>
            <a:r>
              <a:rPr lang="ro-RO" dirty="0" err="1"/>
              <a:t>operational</a:t>
            </a:r>
            <a:r>
              <a:rPr lang="ro-RO" dirty="0"/>
              <a:t>)</a:t>
            </a:r>
          </a:p>
          <a:p>
            <a:r>
              <a:rPr lang="ro-RO" b="1" dirty="0"/>
              <a:t>Website oficial: 	</a:t>
            </a:r>
            <a:r>
              <a:rPr lang="ro-RO" dirty="0"/>
              <a:t>		</a:t>
            </a:r>
            <a:r>
              <a:rPr lang="ro-RO" dirty="0" smtClean="0"/>
              <a:t>www.ibm.com/aix</a:t>
            </a:r>
            <a:endParaRPr lang="ro-RO" dirty="0"/>
          </a:p>
          <a:p>
            <a:endParaRPr lang="ro-RO"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495840" y="2078932"/>
            <a:ext cx="1038225" cy="1000125"/>
          </a:xfrm>
          <a:prstGeom prst="rect">
            <a:avLst/>
          </a:prstGeom>
        </p:spPr>
      </p:pic>
    </p:spTree>
    <p:extLst>
      <p:ext uri="{BB962C8B-B14F-4D97-AF65-F5344CB8AC3E}">
        <p14:creationId xmlns:p14="http://schemas.microsoft.com/office/powerpoint/2010/main" val="79928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IBM AIX și Unix</a:t>
            </a:r>
            <a:endParaRPr lang="ro-RO" dirty="0"/>
          </a:p>
        </p:txBody>
      </p:sp>
      <p:sp>
        <p:nvSpPr>
          <p:cNvPr id="3" name="Content Placeholder 2"/>
          <p:cNvSpPr>
            <a:spLocks noGrp="1"/>
          </p:cNvSpPr>
          <p:nvPr>
            <p:ph idx="1"/>
          </p:nvPr>
        </p:nvSpPr>
        <p:spPr>
          <a:xfrm>
            <a:off x="1484311" y="2438399"/>
            <a:ext cx="10018713" cy="3124201"/>
          </a:xfrm>
        </p:spPr>
        <p:txBody>
          <a:bodyPr>
            <a:normAutofit fontScale="92500" lnSpcReduction="10000"/>
          </a:bodyPr>
          <a:lstStyle/>
          <a:p>
            <a:r>
              <a:rPr lang="ro-RO" dirty="0"/>
              <a:t>AIX se bazează pe UNIX </a:t>
            </a:r>
            <a:r>
              <a:rPr lang="ro-RO" dirty="0" err="1"/>
              <a:t>System</a:t>
            </a:r>
            <a:r>
              <a:rPr lang="ro-RO" dirty="0"/>
              <a:t> </a:t>
            </a:r>
            <a:r>
              <a:rPr lang="ro-RO" dirty="0" smtClean="0"/>
              <a:t>V</a:t>
            </a:r>
          </a:p>
          <a:p>
            <a:r>
              <a:rPr lang="ro-RO" dirty="0" smtClean="0"/>
              <a:t>Familia </a:t>
            </a:r>
            <a:r>
              <a:rPr lang="ro-RO" dirty="0"/>
              <a:t>de sisteme de operare AIX a debutat în 1986, a devenit sistemul de operare standard pentru seria RS/6000 la lansarea sa din 1990, acesta fiind încă dezvoltat activ de  IBM. </a:t>
            </a:r>
            <a:endParaRPr lang="ro-RO" dirty="0" smtClean="0"/>
          </a:p>
          <a:p>
            <a:r>
              <a:rPr lang="ro-RO" dirty="0" smtClean="0"/>
              <a:t>AIX </a:t>
            </a:r>
            <a:r>
              <a:rPr lang="ro-RO" dirty="0"/>
              <a:t>a fost primul sistem de operare care a utilizat sistemul de jurnalizare a fișierelor, iar IBM a îmbunătățit continu software-</a:t>
            </a:r>
            <a:r>
              <a:rPr lang="ro-RO" dirty="0" err="1"/>
              <a:t>ul</a:t>
            </a:r>
            <a:r>
              <a:rPr lang="ro-RO" dirty="0"/>
              <a:t> cu caracteristici cum ar fi virtualizare de procesor, disc și rețea, alocarea dinamică a resurselor hardware (inclusiv unitățile de procesor fracționare), precum și ingineria fiabilității portată din designul </a:t>
            </a:r>
            <a:r>
              <a:rPr lang="ro-RO" dirty="0" err="1"/>
              <a:t>mainframe</a:t>
            </a:r>
            <a:r>
              <a:rPr lang="ro-RO" dirty="0"/>
              <a:t>-urilor.</a:t>
            </a:r>
          </a:p>
        </p:txBody>
      </p:sp>
    </p:spTree>
    <p:extLst>
      <p:ext uri="{BB962C8B-B14F-4D97-AF65-F5344CB8AC3E}">
        <p14:creationId xmlns:p14="http://schemas.microsoft.com/office/powerpoint/2010/main" val="3392944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Concepte ale sistemelor Unix</a:t>
            </a:r>
            <a:endParaRPr lang="ro-RO" dirty="0"/>
          </a:p>
        </p:txBody>
      </p:sp>
      <p:sp>
        <p:nvSpPr>
          <p:cNvPr id="3" name="Content Placeholder 2"/>
          <p:cNvSpPr>
            <a:spLocks noGrp="1"/>
          </p:cNvSpPr>
          <p:nvPr>
            <p:ph idx="1"/>
          </p:nvPr>
        </p:nvSpPr>
        <p:spPr>
          <a:xfrm>
            <a:off x="1484310" y="2086377"/>
            <a:ext cx="10018713" cy="3704823"/>
          </a:xfrm>
        </p:spPr>
        <p:txBody>
          <a:bodyPr>
            <a:normAutofit fontScale="92500" lnSpcReduction="10000"/>
          </a:bodyPr>
          <a:lstStyle/>
          <a:p>
            <a:pPr marL="0" indent="0">
              <a:buNone/>
            </a:pPr>
            <a:r>
              <a:rPr lang="ro-RO" dirty="0"/>
              <a:t>Sistemele Unix sunt bazate pe trei concepte</a:t>
            </a:r>
            <a:r>
              <a:rPr lang="ro-RO" dirty="0" smtClean="0"/>
              <a:t>:</a:t>
            </a:r>
            <a:endParaRPr lang="en-US" i="1" dirty="0" smtClean="0"/>
          </a:p>
          <a:p>
            <a:pPr lvl="0"/>
            <a:r>
              <a:rPr lang="ro-RO" i="1" dirty="0" smtClean="0"/>
              <a:t>Fișierul</a:t>
            </a:r>
            <a:r>
              <a:rPr lang="ro-RO" dirty="0"/>
              <a:t>. Totul este un fișier, acestea sunt fără tip și corespund unei anumite resurse, fie un dispozitiv fizic, o resursa, un mesaj între procese, sau informație stocată pe un dispozitiv fizic sau pe o rețea. Sistemul cunoaște toate informațiile necesare prelucrării (drepturi pe fișier, proprietar, grup de acces)</a:t>
            </a:r>
            <a:endParaRPr lang="en-US" dirty="0"/>
          </a:p>
          <a:p>
            <a:pPr lvl="0"/>
            <a:r>
              <a:rPr lang="ro-RO" i="1" dirty="0"/>
              <a:t>Procesul</a:t>
            </a:r>
            <a:r>
              <a:rPr lang="ro-RO" dirty="0"/>
              <a:t>. Procesele (instanțe ale unui program) pot rula în paralel, având un mediu propriu de execuție, cât și împărțindu-și accesul la o resursă comună (</a:t>
            </a:r>
            <a:r>
              <a:rPr lang="ro-RO" dirty="0" err="1"/>
              <a:t>thread</a:t>
            </a:r>
            <a:r>
              <a:rPr lang="ro-RO" dirty="0"/>
              <a:t>). Sistemele UNIX sunt capabile de a se folosi de memorie virtuală.</a:t>
            </a:r>
            <a:endParaRPr lang="en-US" dirty="0"/>
          </a:p>
          <a:p>
            <a:r>
              <a:rPr lang="ro-RO" i="1" dirty="0"/>
              <a:t>Drepturi de acces.</a:t>
            </a:r>
            <a:r>
              <a:rPr lang="ro-RO" dirty="0"/>
              <a:t> Fiecare utilizator sau proces poate fi limitat în resursele pe care le poate accesa și la modul în care resursele sunt accesate.[</a:t>
            </a:r>
          </a:p>
        </p:txBody>
      </p:sp>
    </p:spTree>
    <p:extLst>
      <p:ext uri="{BB962C8B-B14F-4D97-AF65-F5344CB8AC3E}">
        <p14:creationId xmlns:p14="http://schemas.microsoft.com/office/powerpoint/2010/main" val="2478229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1" y="0"/>
            <a:ext cx="10018713" cy="1428749"/>
          </a:xfrm>
        </p:spPr>
        <p:txBody>
          <a:bodyPr/>
          <a:lstStyle/>
          <a:p>
            <a:r>
              <a:rPr lang="ro-RO" dirty="0" smtClean="0"/>
              <a:t>AIX </a:t>
            </a:r>
            <a:r>
              <a:rPr lang="ro-RO" dirty="0"/>
              <a:t>și Evoluția versiunilor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0198583"/>
              </p:ext>
            </p:extLst>
          </p:nvPr>
        </p:nvGraphicFramePr>
        <p:xfrm>
          <a:off x="3061659" y="1131444"/>
          <a:ext cx="6653841" cy="5568220"/>
        </p:xfrm>
        <a:graphic>
          <a:graphicData uri="http://schemas.openxmlformats.org/drawingml/2006/table">
            <a:tbl>
              <a:tblPr firstRow="1" firstCol="1" bandRow="1"/>
              <a:tblGrid>
                <a:gridCol w="1064615"/>
                <a:gridCol w="5589226"/>
              </a:tblGrid>
              <a:tr h="162831">
                <a:tc>
                  <a:txBody>
                    <a:bodyPr/>
                    <a:lstStyle/>
                    <a:p>
                      <a:pPr marL="0" marR="0" algn="ctr">
                        <a:lnSpc>
                          <a:spcPct val="107000"/>
                        </a:lnSpc>
                        <a:spcBef>
                          <a:spcPts val="0"/>
                        </a:spcBef>
                        <a:spcAft>
                          <a:spcPts val="0"/>
                        </a:spcAft>
                      </a:pPr>
                      <a:r>
                        <a:rPr lang="ro-RO" sz="105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Data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ro-RO" sz="105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Versiunea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1993 Septembrie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3.2.5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1994 Julie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1994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4.1.1, prima utilizare a desktop-ului CDE ca AIX fereastră desktop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1995, Junie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4.1.3, conține părți ale CDE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6639">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1995,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4.1.4, dim. max. a fișierelor de până la 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 fișiere de sistem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6639">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4.1.5, dim. max. a fișierelor de până la 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 fișiere de sistem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6639">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1996,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4.2, suportă CDE 1.0, dim. max. a fișierelor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 fișiere de sistem de până la 128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4.2.5, BSI E3/F-C2 Certificare de securitate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1997,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4.3, BSI E3/F-C2 Certificare de securitate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6639">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1998, Aprilie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4.3.1, Certificare B1/EST-X Versiunea 2.0.1, dim. max. a fișierelor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16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 fișiere de sistem de până la 1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TByte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1998,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4.3.2, dim. max. a fișierelor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32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6639">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1999, Septembrie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4.3.3, dim. max. a fișierelor de până la 64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și 96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 fișiere de sistem de până la 1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TByte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5L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2001 Mai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5L 5.1, până la 32 procesoare și  512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2002 Octombrie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5L 5.2, până la 32 procesoare și 1024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2004 August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5L 5.3, până la 64 procesoare și 2048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GByte</a:t>
                      </a: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2007 Julie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6 </a:t>
                      </a:r>
                      <a:r>
                        <a:rPr lang="ro-RO" sz="105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OpenBeta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2007 Noiembrie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831">
                <a:tc>
                  <a:txBody>
                    <a:bodyPr/>
                    <a:lstStyle/>
                    <a:p>
                      <a:pPr marL="0" marR="0">
                        <a:lnSpc>
                          <a:spcPct val="107000"/>
                        </a:lnSpc>
                        <a:spcBef>
                          <a:spcPts val="0"/>
                        </a:spcBef>
                        <a:spcAft>
                          <a:spcPts val="0"/>
                        </a:spcAft>
                      </a:pPr>
                      <a:r>
                        <a:rPr lang="ro-RO" sz="105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2010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ro-RO" sz="105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AIX 7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22" marR="5022" marT="5022" marB="50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67827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Versiuni</a:t>
            </a:r>
            <a:endParaRPr lang="ro-RO" dirty="0"/>
          </a:p>
        </p:txBody>
      </p:sp>
      <p:sp>
        <p:nvSpPr>
          <p:cNvPr id="3" name="Content Placeholder 2"/>
          <p:cNvSpPr>
            <a:spLocks noGrp="1"/>
          </p:cNvSpPr>
          <p:nvPr>
            <p:ph idx="1"/>
          </p:nvPr>
        </p:nvSpPr>
        <p:spPr>
          <a:xfrm>
            <a:off x="1484310" y="2438399"/>
            <a:ext cx="10018713" cy="3124201"/>
          </a:xfrm>
        </p:spPr>
        <p:txBody>
          <a:bodyPr/>
          <a:lstStyle/>
          <a:p>
            <a:r>
              <a:rPr lang="ro-RO" dirty="0"/>
              <a:t>AIX versiunea 1 a fost prezentată în 1986 și era bazată pe Sistemul Unix </a:t>
            </a:r>
            <a:r>
              <a:rPr lang="ro-RO" dirty="0" err="1"/>
              <a:t>Realease</a:t>
            </a:r>
            <a:r>
              <a:rPr lang="ro-RO" dirty="0"/>
              <a:t> 1 și 2. </a:t>
            </a:r>
            <a:endParaRPr lang="en-US" dirty="0" smtClean="0"/>
          </a:p>
          <a:p>
            <a:r>
              <a:rPr lang="ro-RO" dirty="0" smtClean="0"/>
              <a:t>Printre </a:t>
            </a:r>
            <a:r>
              <a:rPr lang="ro-RO" dirty="0"/>
              <a:t>alte versiuni ,IBM a produs mai târziu versiunea 3 cunoscută drept AIX/6000 bazată pe Unix </a:t>
            </a:r>
            <a:r>
              <a:rPr lang="ro-RO" dirty="0" err="1"/>
              <a:t>Realease</a:t>
            </a:r>
            <a:r>
              <a:rPr lang="ro-RO" dirty="0"/>
              <a:t> 3</a:t>
            </a:r>
            <a:r>
              <a:rPr lang="ro-RO" dirty="0" smtClean="0"/>
              <a:t>.</a:t>
            </a:r>
            <a:endParaRPr lang="en-US" dirty="0" smtClean="0"/>
          </a:p>
          <a:p>
            <a:r>
              <a:rPr lang="ro-RO" dirty="0" smtClean="0"/>
              <a:t> </a:t>
            </a:r>
            <a:r>
              <a:rPr lang="ro-RO" dirty="0"/>
              <a:t>Versiunea 4 AIX a fost prezentată în 1994 și avea adăugată tehnologia de multiprocesare simetrică odată cu introducerea primului server RS/6000 </a:t>
            </a:r>
          </a:p>
        </p:txBody>
      </p:sp>
    </p:spTree>
    <p:extLst>
      <p:ext uri="{BB962C8B-B14F-4D97-AF65-F5344CB8AC3E}">
        <p14:creationId xmlns:p14="http://schemas.microsoft.com/office/powerpoint/2010/main" val="3131663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AIX v4.3</a:t>
            </a:r>
            <a:endParaRPr lang="ro-RO" dirty="0"/>
          </a:p>
        </p:txBody>
      </p:sp>
      <p:sp>
        <p:nvSpPr>
          <p:cNvPr id="3" name="Content Placeholder 2"/>
          <p:cNvSpPr>
            <a:spLocks noGrp="1"/>
          </p:cNvSpPr>
          <p:nvPr>
            <p:ph idx="1"/>
          </p:nvPr>
        </p:nvSpPr>
        <p:spPr/>
        <p:txBody>
          <a:bodyPr/>
          <a:lstStyle/>
          <a:p>
            <a:r>
              <a:rPr lang="ro-RO" dirty="0"/>
              <a:t>AIX 4.3 poate rula pe procesoarele pe 64 de biți atât  programe pe 32 de biți cât și programe pe 64 de biți</a:t>
            </a:r>
            <a:r>
              <a:rPr lang="en-US" dirty="0"/>
              <a:t> </a:t>
            </a:r>
            <a:endParaRPr lang="ro-RO" dirty="0"/>
          </a:p>
          <a:p>
            <a:r>
              <a:rPr lang="ro-RO" dirty="0"/>
              <a:t>Pot fi combinate până la 128 de discuri nedetașabile (HDD) într-un singur volum logic.</a:t>
            </a:r>
            <a:endParaRPr lang="en-US" dirty="0"/>
          </a:p>
          <a:p>
            <a:pPr lvl="0"/>
            <a:r>
              <a:rPr lang="ro-RO" dirty="0"/>
              <a:t>Suportă până la 12 Procesoare pentru fiecare sistem</a:t>
            </a:r>
            <a:endParaRPr lang="en-US" dirty="0"/>
          </a:p>
          <a:p>
            <a:pPr marL="0" indent="0">
              <a:buNone/>
            </a:pPr>
            <a:endParaRPr lang="ro-RO" dirty="0"/>
          </a:p>
        </p:txBody>
      </p:sp>
    </p:spTree>
    <p:extLst>
      <p:ext uri="{BB962C8B-B14F-4D97-AF65-F5344CB8AC3E}">
        <p14:creationId xmlns:p14="http://schemas.microsoft.com/office/powerpoint/2010/main" val="2514277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AIX v5L</a:t>
            </a:r>
            <a:endParaRPr lang="ro-RO" dirty="0"/>
          </a:p>
        </p:txBody>
      </p:sp>
      <p:sp>
        <p:nvSpPr>
          <p:cNvPr id="3" name="Content Placeholder 2"/>
          <p:cNvSpPr>
            <a:spLocks noGrp="1"/>
          </p:cNvSpPr>
          <p:nvPr>
            <p:ph idx="1"/>
          </p:nvPr>
        </p:nvSpPr>
        <p:spPr>
          <a:xfrm>
            <a:off x="1484310" y="2000250"/>
            <a:ext cx="10018713" cy="4324349"/>
          </a:xfrm>
        </p:spPr>
        <p:txBody>
          <a:bodyPr>
            <a:normAutofit fontScale="92500" lnSpcReduction="20000"/>
          </a:bodyPr>
          <a:lstStyle/>
          <a:p>
            <a:r>
              <a:rPr lang="en-US" dirty="0" smtClean="0"/>
              <a:t>Ac</a:t>
            </a:r>
            <a:r>
              <a:rPr lang="ro-RO" dirty="0" smtClean="0"/>
              <a:t>astă versiune este dezvoltată </a:t>
            </a:r>
            <a:r>
              <a:rPr lang="ro-RO" dirty="0"/>
              <a:t>de IBM pentru a satisface cerințele ridicate ale </a:t>
            </a:r>
            <a:r>
              <a:rPr lang="ro-RO" dirty="0" smtClean="0"/>
              <a:t>companiilor</a:t>
            </a:r>
          </a:p>
          <a:p>
            <a:r>
              <a:rPr lang="ro-RO" dirty="0" smtClean="0"/>
              <a:t>Are </a:t>
            </a:r>
            <a:r>
              <a:rPr lang="ro-RO" dirty="0"/>
              <a:t>capacitatea de a segmenta programele în memorie în 8 x 256 </a:t>
            </a:r>
            <a:r>
              <a:rPr lang="ro-RO" dirty="0" err="1"/>
              <a:t>MByte</a:t>
            </a:r>
            <a:r>
              <a:rPr lang="ro-RO" dirty="0"/>
              <a:t> </a:t>
            </a:r>
            <a:r>
              <a:rPr lang="ro-RO" dirty="0" smtClean="0"/>
              <a:t>părți</a:t>
            </a:r>
            <a:r>
              <a:rPr lang="ro-RO" dirty="0"/>
              <a:t>, iar cu AIX 5L 5.1 până la 10 x 256 </a:t>
            </a:r>
            <a:r>
              <a:rPr lang="ro-RO" dirty="0" err="1"/>
              <a:t>MByte</a:t>
            </a:r>
            <a:r>
              <a:rPr lang="ro-RO" dirty="0"/>
              <a:t> părți și cu AIX 5.2, 5.3 până la 13 x 256 </a:t>
            </a:r>
            <a:r>
              <a:rPr lang="ro-RO" dirty="0" err="1"/>
              <a:t>MByte</a:t>
            </a:r>
            <a:r>
              <a:rPr lang="ro-RO" dirty="0"/>
              <a:t> părți. </a:t>
            </a:r>
            <a:endParaRPr lang="ro-RO" dirty="0" smtClean="0"/>
          </a:p>
          <a:p>
            <a:r>
              <a:rPr lang="it-IT" dirty="0"/>
              <a:t>“Dinamic Partitionierung” (LPAR) permite inițializarea a până la 16 servere </a:t>
            </a:r>
            <a:r>
              <a:rPr lang="it-IT" dirty="0" smtClean="0"/>
              <a:t>virtuale</a:t>
            </a:r>
            <a:r>
              <a:rPr lang="ro-RO" dirty="0" smtClean="0"/>
              <a:t>, unde resursele pot fi alocate/eliberate în mod dinamic fără a fi necesară oprirea/repornirea serverului.</a:t>
            </a:r>
          </a:p>
          <a:p>
            <a:r>
              <a:rPr lang="en-US" dirty="0"/>
              <a:t>HEAGO (high availability geographic cluster) </a:t>
            </a:r>
            <a:r>
              <a:rPr lang="en-US" dirty="0" err="1"/>
              <a:t>și</a:t>
            </a:r>
            <a:r>
              <a:rPr lang="en-US" dirty="0"/>
              <a:t> </a:t>
            </a:r>
            <a:r>
              <a:rPr lang="en-US" dirty="0" err="1"/>
              <a:t>GeoRM</a:t>
            </a:r>
            <a:r>
              <a:rPr lang="en-US" dirty="0"/>
              <a:t> (Geographic remote Mirror</a:t>
            </a:r>
            <a:r>
              <a:rPr lang="en-US" dirty="0" smtClean="0"/>
              <a:t>)</a:t>
            </a:r>
            <a:r>
              <a:rPr lang="ro-RO" dirty="0" smtClean="0"/>
              <a:t> sunt 2 tehnologii care asigură securitatea datelor prin realizarea de copii de rezervă prin  oglindirea datelor (</a:t>
            </a:r>
            <a:r>
              <a:rPr lang="ro-RO" dirty="0" err="1" smtClean="0"/>
              <a:t>Mirorring</a:t>
            </a:r>
            <a:r>
              <a:rPr lang="ro-RO" dirty="0" smtClean="0"/>
              <a:t>)</a:t>
            </a:r>
          </a:p>
          <a:p>
            <a:r>
              <a:rPr lang="ro-RO" dirty="0"/>
              <a:t>CSM(cluster </a:t>
            </a:r>
            <a:r>
              <a:rPr lang="ro-RO" dirty="0" err="1"/>
              <a:t>system</a:t>
            </a:r>
            <a:r>
              <a:rPr lang="ro-RO" dirty="0"/>
              <a:t> management) de la IBM, permite controlul unui cluster de 1600 de stații </a:t>
            </a:r>
            <a:r>
              <a:rPr lang="ro-RO" dirty="0" smtClean="0"/>
              <a:t>sau 1350 </a:t>
            </a:r>
            <a:r>
              <a:rPr lang="ro-RO" dirty="0"/>
              <a:t>de stații pentru serverele distribuite. </a:t>
            </a:r>
          </a:p>
        </p:txBody>
      </p:sp>
    </p:spTree>
    <p:extLst>
      <p:ext uri="{BB962C8B-B14F-4D97-AF65-F5344CB8AC3E}">
        <p14:creationId xmlns:p14="http://schemas.microsoft.com/office/powerpoint/2010/main" val="1819342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196</TotalTime>
  <Words>1686</Words>
  <Application>Microsoft Office PowerPoint</Application>
  <PresentationFormat>Custom</PresentationFormat>
  <Paragraphs>141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Parallax</vt:lpstr>
      <vt:lpstr>IBM AIX</vt:lpstr>
      <vt:lpstr>Ce este AIX?</vt:lpstr>
      <vt:lpstr>Principale caracteristici:</vt:lpstr>
      <vt:lpstr>IBM AIX și Unix</vt:lpstr>
      <vt:lpstr>Concepte ale sistemelor Unix</vt:lpstr>
      <vt:lpstr>AIX și Evoluția versiunilor</vt:lpstr>
      <vt:lpstr>Versiuni</vt:lpstr>
      <vt:lpstr>AIX v4.3</vt:lpstr>
      <vt:lpstr>AIX v5L</vt:lpstr>
      <vt:lpstr>Sistemul de fișiere JFS / JFS2</vt:lpstr>
      <vt:lpstr>JFS2 și CIO (Concurrent I/O)</vt:lpstr>
      <vt:lpstr>Buffer-ul de fișier (File Buffer Cache)</vt:lpstr>
      <vt:lpstr>Buffer-ul de fișier (File Buffer Cache)</vt:lpstr>
      <vt:lpstr>Direct I/O</vt:lpstr>
      <vt:lpstr>Multiprocesarea simetrică (SMP)</vt:lpstr>
      <vt:lpstr>Preemțiunea sau privilegierea</vt:lpstr>
      <vt:lpstr>Proprietatea de Paginabilitate( Pageability)</vt:lpstr>
      <vt:lpstr>Blocare de nucleu (Kernel lock)</vt:lpstr>
      <vt:lpstr>Vă Mulțumesc!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AIX</dc:title>
  <dc:creator>Manaila George</dc:creator>
  <cp:lastModifiedBy>George Manaila</cp:lastModifiedBy>
  <cp:revision>80</cp:revision>
  <dcterms:created xsi:type="dcterms:W3CDTF">2015-02-04T19:59:31Z</dcterms:created>
  <dcterms:modified xsi:type="dcterms:W3CDTF">2015-02-05T08:45:56Z</dcterms:modified>
</cp:coreProperties>
</file>