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9909B20-B2D4-460E-A1E3-C7F4ADFA9068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8D73060-231C-404B-B932-1EC863CD0CA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9B20-B2D4-460E-A1E3-C7F4ADFA9068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73060-231C-404B-B932-1EC863CD0C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9B20-B2D4-460E-A1E3-C7F4ADFA9068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73060-231C-404B-B932-1EC863CD0C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9909B20-B2D4-460E-A1E3-C7F4ADFA9068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8D73060-231C-404B-B932-1EC863CD0C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9909B20-B2D4-460E-A1E3-C7F4ADFA9068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8D73060-231C-404B-B932-1EC863CD0CA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9B20-B2D4-460E-A1E3-C7F4ADFA9068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73060-231C-404B-B932-1EC863CD0C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9B20-B2D4-460E-A1E3-C7F4ADFA9068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73060-231C-404B-B932-1EC863CD0C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9909B20-B2D4-460E-A1E3-C7F4ADFA9068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8D73060-231C-404B-B932-1EC863CD0C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9B20-B2D4-460E-A1E3-C7F4ADFA9068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73060-231C-404B-B932-1EC863CD0C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9909B20-B2D4-460E-A1E3-C7F4ADFA9068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8D73060-231C-404B-B932-1EC863CD0CA7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9909B20-B2D4-460E-A1E3-C7F4ADFA9068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8D73060-231C-404B-B932-1EC863CD0CA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9909B20-B2D4-460E-A1E3-C7F4ADFA9068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8D73060-231C-404B-B932-1EC863CD0C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Tema</a:t>
            </a:r>
            <a:r>
              <a:rPr lang="en-US" dirty="0" smtClean="0"/>
              <a:t> de </a:t>
            </a:r>
            <a:r>
              <a:rPr lang="en-US" dirty="0" err="1" smtClean="0"/>
              <a:t>casă</a:t>
            </a:r>
            <a:r>
              <a:rPr lang="en-US" dirty="0" smtClean="0"/>
              <a:t> – </a:t>
            </a:r>
            <a:r>
              <a:rPr lang="en-US" dirty="0" err="1" smtClean="0"/>
              <a:t>Soa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Serverul</a:t>
            </a:r>
            <a:r>
              <a:rPr lang="en-US" dirty="0" smtClean="0"/>
              <a:t> DNS - Linux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Aflorei</a:t>
            </a:r>
            <a:r>
              <a:rPr lang="en-US" dirty="0" smtClean="0"/>
              <a:t> Victor</a:t>
            </a:r>
          </a:p>
          <a:p>
            <a:r>
              <a:rPr lang="en-US" dirty="0" smtClean="0"/>
              <a:t>Prof. </a:t>
            </a:r>
            <a:r>
              <a:rPr lang="en-US" dirty="0" err="1" smtClean="0"/>
              <a:t>Coordonator</a:t>
            </a:r>
            <a:r>
              <a:rPr lang="en-US" dirty="0" smtClean="0"/>
              <a:t>: </a:t>
            </a:r>
            <a:r>
              <a:rPr lang="en-US" dirty="0" err="1" smtClean="0"/>
              <a:t>Conf.dr.ing</a:t>
            </a:r>
            <a:r>
              <a:rPr lang="en-US" dirty="0" smtClean="0"/>
              <a:t> </a:t>
            </a:r>
            <a:r>
              <a:rPr lang="en-US" dirty="0" err="1" smtClean="0"/>
              <a:t>Ștefan</a:t>
            </a:r>
            <a:r>
              <a:rPr lang="en-US" dirty="0" smtClean="0"/>
              <a:t> </a:t>
            </a:r>
            <a:r>
              <a:rPr lang="en-US" dirty="0" err="1" smtClean="0"/>
              <a:t>Stăncescu</a:t>
            </a:r>
            <a:endParaRPr lang="en-US" dirty="0" smtClean="0"/>
          </a:p>
          <a:p>
            <a:r>
              <a:rPr lang="en-US" dirty="0" smtClean="0"/>
              <a:t>Master IISC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Interogarea DNS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 descr="C:\Users\Victor\Desktop\555555.JP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65370" y="1143001"/>
            <a:ext cx="525126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87362"/>
          </a:xfrm>
        </p:spPr>
        <p:txBody>
          <a:bodyPr>
            <a:normAutofit/>
          </a:bodyPr>
          <a:lstStyle/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Formatul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unui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mesaj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DNS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7467600" cy="5483352"/>
          </a:xfrm>
        </p:spPr>
        <p:txBody>
          <a:bodyPr>
            <a:normAutofit/>
          </a:bodyPr>
          <a:lstStyle/>
          <a:p>
            <a:pPr algn="just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1. header -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informația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de control a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protocolului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DNS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 question -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câmp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care se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specifică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interogarea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numele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și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tipul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de RR ale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înregistrării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căutate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/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3. answer -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lista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răspunsuri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interogarea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efectuată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 authority -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aici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sunt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specificate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serverele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autoritative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pentru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domeniul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din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întrebare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câmpul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poate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lipsi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 additional -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aici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se face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clarificarea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unor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RR-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uri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apărute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mai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sus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(de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exemplu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dacă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zona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de authority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este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prezentă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resursă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NS care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pointează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către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etichetă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X,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câmpul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adițional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exista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un RR de tip A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corespunzător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resursei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X care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clarifica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adresa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acesteia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și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acest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câmp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poate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lipsi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din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răspuns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sz="16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>
            <a:normAutofit/>
          </a:bodyPr>
          <a:lstStyle/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Headerul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DNS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conține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următoarele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câmpuri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Victor\Desktop\poza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828800"/>
            <a:ext cx="7467600" cy="220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Sistemul</a:t>
            </a:r>
            <a:r>
              <a:rPr lang="en-US" dirty="0" smtClean="0"/>
              <a:t> DNS (Domain Name System)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smtClean="0"/>
              <a:t>Un </a:t>
            </a:r>
            <a:r>
              <a:rPr lang="en-US" dirty="0" smtClean="0"/>
              <a:t>protocol </a:t>
            </a:r>
            <a:r>
              <a:rPr lang="en-US" dirty="0" err="1" smtClean="0"/>
              <a:t>reprezintă</a:t>
            </a:r>
            <a:r>
              <a:rPr lang="en-US" dirty="0" smtClean="0"/>
              <a:t> un set de </a:t>
            </a:r>
            <a:r>
              <a:rPr lang="en-US" dirty="0" err="1" smtClean="0"/>
              <a:t>reguli</a:t>
            </a:r>
            <a:r>
              <a:rPr lang="en-US" dirty="0" smtClean="0"/>
              <a:t> </a:t>
            </a:r>
            <a:r>
              <a:rPr lang="en-US" dirty="0" err="1" smtClean="0"/>
              <a:t>prin</a:t>
            </a:r>
            <a:r>
              <a:rPr lang="en-US" dirty="0" smtClean="0"/>
              <a:t> care se </a:t>
            </a:r>
            <a:r>
              <a:rPr lang="en-US" dirty="0" err="1" smtClean="0"/>
              <a:t>poate</a:t>
            </a:r>
            <a:r>
              <a:rPr lang="en-US" dirty="0" smtClean="0"/>
              <a:t> </a:t>
            </a:r>
            <a:r>
              <a:rPr lang="en-US" dirty="0" err="1" smtClean="0"/>
              <a:t>realiza</a:t>
            </a:r>
            <a:r>
              <a:rPr lang="en-US" dirty="0" smtClean="0"/>
              <a:t> </a:t>
            </a:r>
            <a:r>
              <a:rPr lang="en-US" dirty="0" err="1" smtClean="0"/>
              <a:t>comunicare</a:t>
            </a:r>
            <a:r>
              <a:rPr lang="en-US" dirty="0" smtClean="0"/>
              <a:t> "</a:t>
            </a:r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 err="1" smtClean="0"/>
              <a:t>aceeași</a:t>
            </a:r>
            <a:r>
              <a:rPr lang="en-US" dirty="0" smtClean="0"/>
              <a:t> </a:t>
            </a:r>
            <a:r>
              <a:rPr lang="en-US" dirty="0" err="1" smtClean="0"/>
              <a:t>limbă</a:t>
            </a:r>
            <a:r>
              <a:rPr lang="en-US" dirty="0" smtClean="0"/>
              <a:t>" </a:t>
            </a:r>
            <a:r>
              <a:rPr lang="en-US" dirty="0" err="1" smtClean="0"/>
              <a:t>între</a:t>
            </a:r>
            <a:r>
              <a:rPr lang="en-US" dirty="0" smtClean="0"/>
              <a:t> </a:t>
            </a:r>
            <a:r>
              <a:rPr lang="en-US" dirty="0" err="1" smtClean="0"/>
              <a:t>două</a:t>
            </a:r>
            <a:r>
              <a:rPr lang="en-US" dirty="0" smtClean="0"/>
              <a:t> </a:t>
            </a:r>
            <a:r>
              <a:rPr lang="en-US" dirty="0" err="1" smtClean="0"/>
              <a:t>calculatoare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algn="just"/>
            <a:r>
              <a:rPr lang="en-US" dirty="0" err="1" smtClean="0"/>
              <a:t>Într</a:t>
            </a:r>
            <a:r>
              <a:rPr lang="en-US" dirty="0" smtClean="0"/>
              <a:t>-o </a:t>
            </a:r>
            <a:r>
              <a:rPr lang="en-US" dirty="0" err="1" smtClean="0"/>
              <a:t>rețea</a:t>
            </a:r>
            <a:r>
              <a:rPr lang="en-US" dirty="0" smtClean="0"/>
              <a:t> pot </a:t>
            </a:r>
            <a:r>
              <a:rPr lang="en-US" dirty="0" err="1" smtClean="0"/>
              <a:t>exista</a:t>
            </a:r>
            <a:r>
              <a:rPr lang="en-US" dirty="0" smtClean="0"/>
              <a:t> </a:t>
            </a:r>
            <a:r>
              <a:rPr lang="en-US" dirty="0" err="1" smtClean="0"/>
              <a:t>mai</a:t>
            </a:r>
            <a:r>
              <a:rPr lang="en-US" dirty="0" smtClean="0"/>
              <a:t> </a:t>
            </a:r>
            <a:r>
              <a:rPr lang="en-US" dirty="0" err="1" smtClean="0"/>
              <a:t>multe</a:t>
            </a:r>
            <a:r>
              <a:rPr lang="en-US" dirty="0" smtClean="0"/>
              <a:t> </a:t>
            </a:r>
            <a:r>
              <a:rPr lang="en-US" dirty="0" err="1" smtClean="0"/>
              <a:t>conversații</a:t>
            </a:r>
            <a:r>
              <a:rPr lang="en-US" dirty="0" smtClean="0"/>
              <a:t>, </a:t>
            </a:r>
            <a:r>
              <a:rPr lang="en-US" dirty="0" err="1" smtClean="0"/>
              <a:t>fiecare</a:t>
            </a:r>
            <a:r>
              <a:rPr lang="en-US" dirty="0" smtClean="0"/>
              <a:t> calculator </a:t>
            </a:r>
            <a:r>
              <a:rPr lang="en-US" dirty="0" err="1" smtClean="0"/>
              <a:t>putând</a:t>
            </a:r>
            <a:r>
              <a:rPr lang="en-US" dirty="0" smtClean="0"/>
              <a:t> "</a:t>
            </a:r>
            <a:r>
              <a:rPr lang="en-US" dirty="0" err="1" smtClean="0"/>
              <a:t>discuta</a:t>
            </a:r>
            <a:r>
              <a:rPr lang="en-US" dirty="0" smtClean="0"/>
              <a:t>" cu </a:t>
            </a:r>
            <a:r>
              <a:rPr lang="en-US" dirty="0" err="1" smtClean="0"/>
              <a:t>fiecare</a:t>
            </a:r>
            <a:r>
              <a:rPr lang="en-US" dirty="0" smtClean="0"/>
              <a:t>, </a:t>
            </a:r>
            <a:r>
              <a:rPr lang="en-US" dirty="0" err="1" smtClean="0"/>
              <a:t>și</a:t>
            </a:r>
            <a:r>
              <a:rPr lang="en-US" dirty="0" smtClean="0"/>
              <a:t> de </a:t>
            </a:r>
            <a:r>
              <a:rPr lang="en-US" dirty="0" err="1" smtClean="0"/>
              <a:t>aceea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necesară</a:t>
            </a:r>
            <a:r>
              <a:rPr lang="en-US" dirty="0" smtClean="0"/>
              <a:t> o </a:t>
            </a:r>
            <a:r>
              <a:rPr lang="en-US" dirty="0" err="1" smtClean="0"/>
              <a:t>identificare</a:t>
            </a:r>
            <a:r>
              <a:rPr lang="en-US" dirty="0" smtClean="0"/>
              <a:t> a </a:t>
            </a:r>
            <a:r>
              <a:rPr lang="en-US" dirty="0" err="1" smtClean="0"/>
              <a:t>fiecărui</a:t>
            </a:r>
            <a:r>
              <a:rPr lang="en-US" dirty="0" smtClean="0"/>
              <a:t> interlocutor din </a:t>
            </a:r>
            <a:r>
              <a:rPr lang="en-US" dirty="0" err="1" smtClean="0"/>
              <a:t>punctul</a:t>
            </a:r>
            <a:r>
              <a:rPr lang="en-US" dirty="0" smtClean="0"/>
              <a:t> de </a:t>
            </a:r>
            <a:r>
              <a:rPr lang="en-US" dirty="0" err="1" smtClean="0"/>
              <a:t>vedere</a:t>
            </a:r>
            <a:r>
              <a:rPr lang="en-US" dirty="0" smtClean="0"/>
              <a:t> al </a:t>
            </a:r>
            <a:r>
              <a:rPr lang="en-US" dirty="0" err="1" smtClean="0"/>
              <a:t>protocolului</a:t>
            </a:r>
            <a:r>
              <a:rPr lang="en-US" dirty="0" smtClean="0"/>
              <a:t> de </a:t>
            </a:r>
            <a:r>
              <a:rPr lang="en-US" dirty="0" err="1" smtClean="0"/>
              <a:t>comunicație</a:t>
            </a:r>
            <a:r>
              <a:rPr lang="en-US" dirty="0" smtClean="0"/>
              <a:t> </a:t>
            </a:r>
            <a:r>
              <a:rPr lang="en-US" dirty="0" err="1" smtClean="0"/>
              <a:t>folosit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7467600" cy="6169025"/>
          </a:xfrm>
        </p:spPr>
        <p:txBody>
          <a:bodyPr>
            <a:normAutofit/>
          </a:bodyPr>
          <a:lstStyle/>
          <a:p>
            <a:pPr algn="just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Pentru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realiza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funcția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rezolvare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nume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(name resolution),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protocolul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DNS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trebuie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aibă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spatele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său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fel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și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protocoalele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nivel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și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3, un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spațiu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indentificatori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adrese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Aceștia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sunt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puși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corespondență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cu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spațiul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adrese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Vom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începe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detalia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noțiuni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bază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en-US" sz="2000" dirty="0" smtClean="0"/>
          </a:p>
          <a:p>
            <a:pPr algn="just">
              <a:buNone/>
            </a:pPr>
            <a:r>
              <a:rPr lang="en-US" sz="2000" dirty="0" smtClean="0"/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spațiul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nume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DNS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și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felul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care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este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el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structurat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servere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DNS 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unde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și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cum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este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păstrată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informația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referitoare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acest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spațiu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3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clienți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DNS 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modul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care un calculator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poate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accesa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această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informație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pentru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realiza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rezoluția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nume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>
            <a:normAutofit/>
          </a:bodyPr>
          <a:lstStyle/>
          <a:p>
            <a:r>
              <a:rPr lang="ro-RO" sz="2400" dirty="0" smtClean="0">
                <a:latin typeface="Times New Roman" pitchFamily="18" charset="0"/>
                <a:cs typeface="Times New Roman" pitchFamily="18" charset="0"/>
              </a:rPr>
              <a:t>Spațiul de nume DNS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C:\Users\Victor\Desktop\2222.JP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990601"/>
            <a:ext cx="523875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62000" y="4114800"/>
            <a:ext cx="71628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o-RO" sz="1400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ro-RO" sz="1400" dirty="0">
                <a:latin typeface="Times New Roman" pitchFamily="18" charset="0"/>
                <a:cs typeface="Times New Roman" pitchFamily="18" charset="0"/>
              </a:rPr>
              <a:t>ramură a arborelui împreună cu tot ce se află sub ea se numește </a:t>
            </a:r>
            <a:r>
              <a:rPr lang="ro-RO" sz="1400" dirty="0" smtClean="0">
                <a:latin typeface="Times New Roman" pitchFamily="18" charset="0"/>
                <a:cs typeface="Times New Roman" pitchFamily="18" charset="0"/>
              </a:rPr>
              <a:t>domeni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u.</a:t>
            </a:r>
          </a:p>
          <a:p>
            <a:pPr algn="just">
              <a:buFont typeface="Arial" pitchFamily="34" charset="0"/>
              <a:buChar char="•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o-RO" sz="1400" dirty="0" smtClean="0">
                <a:latin typeface="Times New Roman" pitchFamily="18" charset="0"/>
                <a:cs typeface="Times New Roman" pitchFamily="18" charset="0"/>
              </a:rPr>
              <a:t>Un </a:t>
            </a:r>
            <a:r>
              <a:rPr lang="ro-RO" sz="1400" dirty="0">
                <a:latin typeface="Times New Roman" pitchFamily="18" charset="0"/>
                <a:cs typeface="Times New Roman" pitchFamily="18" charset="0"/>
              </a:rPr>
              <a:t>domeniu se poate la rândul său împărți în subdomenii; în afară de </a:t>
            </a:r>
            <a:r>
              <a:rPr lang="ro-RO" sz="1400" dirty="0" smtClean="0">
                <a:latin typeface="Times New Roman" pitchFamily="18" charset="0"/>
                <a:cs typeface="Times New Roman" pitchFamily="18" charset="0"/>
              </a:rPr>
              <a:t>rădăcină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400" dirty="0" smtClean="0">
                <a:latin typeface="Times New Roman" pitchFamily="18" charset="0"/>
                <a:cs typeface="Times New Roman" pitchFamily="18" charset="0"/>
              </a:rPr>
              <a:t>toate </a:t>
            </a:r>
            <a:r>
              <a:rPr lang="ro-RO" sz="1400" dirty="0">
                <a:latin typeface="Times New Roman" pitchFamily="18" charset="0"/>
                <a:cs typeface="Times New Roman" pitchFamily="18" charset="0"/>
              </a:rPr>
              <a:t>domeniile sunt practic subdomenii. 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o-RO" sz="1400" dirty="0" smtClean="0">
                <a:latin typeface="Times New Roman" pitchFamily="18" charset="0"/>
                <a:cs typeface="Times New Roman" pitchFamily="18" charset="0"/>
              </a:rPr>
              <a:t>Pe </a:t>
            </a:r>
            <a:r>
              <a:rPr lang="ro-RO" sz="1400" dirty="0">
                <a:latin typeface="Times New Roman" pitchFamily="18" charset="0"/>
                <a:cs typeface="Times New Roman" pitchFamily="18" charset="0"/>
              </a:rPr>
              <a:t>primul nivel se situează domeniile numite TLD (Top Level Domains), care pot fi generice (cele pe care le găsim ca terminații la toate site-urile pe care navigăm: com (site-uri comerciale), net (rețele), org (orhanizații), biz (bussiness), info, tv, arpa – cu un rol special ce va fi prezentat ulterior) sau etichetele de două litere ce reprezintă codul de țară (ro, tw, uk, etc.) – așa numitele ccTLD (country code TLC</a:t>
            </a:r>
            <a:r>
              <a:rPr lang="ro-RO" sz="14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400" dirty="0">
                <a:latin typeface="Times New Roman" pitchFamily="18" charset="0"/>
                <a:cs typeface="Times New Roman" pitchFamily="18" charset="0"/>
              </a:rPr>
              <a:t>Un nume complet (de la frunză până la rădăcină, specificând și rădăcina prin punct) este ceea ce se numește un FQDN (Fully Qualified Domain Name); el este echivalentul căii absolute din sistemul de fișere. 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1162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Zone DNS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și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rolul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serverelor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C:\Users\Victor\Desktop\11111.JP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762001"/>
            <a:ext cx="6484258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62000" y="4495800"/>
            <a:ext cx="7391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400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ro-RO" sz="1400" dirty="0">
                <a:latin typeface="Times New Roman" pitchFamily="18" charset="0"/>
                <a:cs typeface="Times New Roman" pitchFamily="18" charset="0"/>
              </a:rPr>
              <a:t>zonă DNS este acea porțiune din spațiul de nume care se află pe un singur server și care practic stochează o porțiune a bazei de date DNS – mai exact o porțiune ce pornește dintr-un nod (domeniul origine) și se poate extinde în jos cuprinzând subdomenii până la întâlnirea cu o altă zonă (zone cut) sau cuprinzând întregul domeniu. 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400" dirty="0" smtClean="0">
                <a:latin typeface="Times New Roman" pitchFamily="18" charset="0"/>
                <a:cs typeface="Times New Roman" pitchFamily="18" charset="0"/>
              </a:rPr>
              <a:t>Un </a:t>
            </a:r>
            <a:r>
              <a:rPr lang="ro-RO" sz="1400" dirty="0">
                <a:latin typeface="Times New Roman" pitchFamily="18" charset="0"/>
                <a:cs typeface="Times New Roman" pitchFamily="18" charset="0"/>
              </a:rPr>
              <a:t>server care stochează fișierul pentru o anumită zonă se numește autoritativ pentru zona în cauză. 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400" dirty="0" smtClean="0">
                <a:latin typeface="Times New Roman" pitchFamily="18" charset="0"/>
                <a:cs typeface="Times New Roman" pitchFamily="18" charset="0"/>
              </a:rPr>
              <a:t>Fișierul </a:t>
            </a:r>
            <a:r>
              <a:rPr lang="ro-RO" sz="1400" dirty="0">
                <a:latin typeface="Times New Roman" pitchFamily="18" charset="0"/>
                <a:cs typeface="Times New Roman" pitchFamily="18" charset="0"/>
              </a:rPr>
              <a:t>zonă reprezintă o porțiune a marii baze de date pe care o realizează sistemul DNS. În această  calitate, el reprezintă un ansamblu de înregistrări numite RR – Resource Records. 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87362"/>
          </a:xfrm>
        </p:spPr>
        <p:txBody>
          <a:bodyPr>
            <a:normAutofit/>
          </a:bodyPr>
          <a:lstStyle/>
          <a:p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Tipuri de servere DNS asociate unei zone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467600" cy="5407152"/>
          </a:xfrm>
        </p:spPr>
        <p:txBody>
          <a:bodyPr/>
          <a:lstStyle/>
          <a:p>
            <a:pPr algn="just"/>
            <a:r>
              <a:rPr lang="ro-RO" sz="16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o-RO" sz="1600" b="1" dirty="0" smtClean="0">
                <a:latin typeface="Times New Roman" pitchFamily="18" charset="0"/>
                <a:cs typeface="Times New Roman" pitchFamily="18" charset="0"/>
              </a:rPr>
              <a:t>serverul primar</a:t>
            </a:r>
            <a:r>
              <a:rPr lang="ro-RO" sz="1600" dirty="0" smtClean="0">
                <a:latin typeface="Times New Roman" pitchFamily="18" charset="0"/>
                <a:cs typeface="Times New Roman" pitchFamily="18" charset="0"/>
              </a:rPr>
              <a:t> – serverul primar al unei zone este unic şi obligatoriu, fiind declarat în fişierul zonă prin intermediul înregistrării de tip SOA. Este singurul pe care se pot aduce modificări zonei (ex: creare sau modificare de corespondenţe nume-adresă, adăugare/eliminare roluri de staţii, etc</a:t>
            </a:r>
            <a:r>
              <a:rPr lang="ro-RO" sz="1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o-RO" sz="16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o-RO" sz="1600" b="1" dirty="0" smtClean="0">
                <a:latin typeface="Times New Roman" pitchFamily="18" charset="0"/>
                <a:cs typeface="Times New Roman" pitchFamily="18" charset="0"/>
              </a:rPr>
              <a:t>servere secundare</a:t>
            </a:r>
            <a:r>
              <a:rPr lang="ro-RO" sz="1600" dirty="0" smtClean="0">
                <a:latin typeface="Times New Roman" pitchFamily="18" charset="0"/>
                <a:cs typeface="Times New Roman" pitchFamily="18" charset="0"/>
              </a:rPr>
              <a:t> – o zonă poate avea zero sau mai multe servere secundare şi este recomandat să aibă cel puţin unul. Aceste servere acţionează ca nişte mirror-uri (copii) READ-ONLY ale primarului, sincronizându-se periodic cu acesta, prin procedeul numit transfer de zonă. Fiecare zonă are o versiune; serverele secundare nu vor efectua transferul de zonă decât dacă versiunea serverului primar este superioară. Dacă un secundar nu reuşeşte să-şi actualizeze zona o perioadă lungă de timp (configurabilă), valabilitatea copiei stocate încetează şi el nu mai este autoritativ pentru zona în cauză</a:t>
            </a:r>
            <a:r>
              <a:rPr lang="ro-RO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o-RO" sz="1600" dirty="0" smtClean="0"/>
              <a:t>Prezenţa serverelor secundare oferă următoarele avantaje</a:t>
            </a:r>
            <a:r>
              <a:rPr lang="ro-RO" sz="1600" dirty="0" smtClean="0"/>
              <a:t>:</a:t>
            </a:r>
            <a:endParaRPr lang="en-US" sz="1600" dirty="0" smtClean="0"/>
          </a:p>
          <a:p>
            <a:pPr algn="just">
              <a:buNone/>
            </a:pPr>
            <a:r>
              <a:rPr lang="en-US" sz="1600" dirty="0" smtClean="0"/>
              <a:t>		</a:t>
            </a:r>
            <a:r>
              <a:rPr lang="ro-RO" sz="1600" dirty="0" smtClean="0"/>
              <a:t>1</a:t>
            </a:r>
            <a:r>
              <a:rPr lang="ro-RO" sz="1600" dirty="0" smtClean="0"/>
              <a:t>. </a:t>
            </a:r>
            <a:r>
              <a:rPr lang="ro-RO" sz="1600" b="1" dirty="0" smtClean="0"/>
              <a:t>redundanţa</a:t>
            </a:r>
            <a:r>
              <a:rPr lang="en-US" sz="1600" dirty="0" smtClean="0"/>
              <a:t>;</a:t>
            </a:r>
            <a:endParaRPr lang="en-US" sz="1600" dirty="0" smtClean="0"/>
          </a:p>
          <a:p>
            <a:pPr algn="just"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600" dirty="0" smtClean="0"/>
              <a:t>2. </a:t>
            </a:r>
            <a:r>
              <a:rPr lang="en-US" sz="1600" b="1" dirty="0" smtClean="0"/>
              <a:t>load </a:t>
            </a:r>
            <a:r>
              <a:rPr lang="en-US" sz="1600" b="1" dirty="0" smtClean="0"/>
              <a:t>sharing.</a:t>
            </a:r>
            <a:r>
              <a:rPr lang="en-US" sz="1600" dirty="0" smtClean="0"/>
              <a:t> 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1162"/>
          </a:xfrm>
        </p:spPr>
        <p:txBody>
          <a:bodyPr>
            <a:normAutofit/>
          </a:bodyPr>
          <a:lstStyle/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Clienţi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DNS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şi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interogare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467600" cy="5407152"/>
          </a:xfrm>
        </p:spPr>
        <p:txBody>
          <a:bodyPr>
            <a:normAutofit/>
          </a:bodyPr>
          <a:lstStyle/>
          <a:p>
            <a:pPr algn="just"/>
            <a:r>
              <a:rPr lang="ro-RO" sz="1600" dirty="0" smtClean="0">
                <a:latin typeface="Times New Roman" pitchFamily="18" charset="0"/>
                <a:cs typeface="Times New Roman" pitchFamily="18" charset="0"/>
              </a:rPr>
              <a:t>Pentru a răspunde la o astfel de întrebare, serverul dispune de mai multe surse de informație, a căror ordine de interogare/utilizare poate fi în general stabilită de către administratorul sistemului de operare: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o-RO" sz="16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o-RO" sz="1600" b="1" dirty="0" smtClean="0">
                <a:latin typeface="Times New Roman" pitchFamily="18" charset="0"/>
                <a:cs typeface="Times New Roman" pitchFamily="18" charset="0"/>
              </a:rPr>
              <a:t>unul din fișierele zonă găzduite</a:t>
            </a:r>
            <a:r>
              <a:rPr lang="ro-RO" sz="1600" dirty="0" smtClean="0">
                <a:latin typeface="Times New Roman" pitchFamily="18" charset="0"/>
                <a:cs typeface="Times New Roman" pitchFamily="18" charset="0"/>
              </a:rPr>
              <a:t> – dacă serverul DNS este autoritativ pentru zona conținută în interogare, serverul răspunde folosind informația locală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o-RO" sz="16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o-RO" sz="1600" b="1" dirty="0" smtClean="0">
                <a:latin typeface="Times New Roman" pitchFamily="18" charset="0"/>
                <a:cs typeface="Times New Roman" pitchFamily="18" charset="0"/>
              </a:rPr>
              <a:t>fișierul hosts</a:t>
            </a:r>
            <a:r>
              <a:rPr lang="ro-RO" sz="1600" dirty="0" smtClean="0">
                <a:latin typeface="Times New Roman" pitchFamily="18" charset="0"/>
                <a:cs typeface="Times New Roman" pitchFamily="18" charset="0"/>
              </a:rPr>
              <a:t> – atât în Windows cât și în Linux/Unix dispunem de acest fișier, în care se pot introduce corespondente statice IP-nume</a:t>
            </a:r>
            <a:r>
              <a:rPr lang="ro-RO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o-RO" sz="16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o-RO" sz="1600" b="1" dirty="0" smtClean="0">
                <a:latin typeface="Times New Roman" pitchFamily="18" charset="0"/>
                <a:cs typeface="Times New Roman" pitchFamily="18" charset="0"/>
              </a:rPr>
              <a:t>memoria cache proprie</a:t>
            </a:r>
            <a:r>
              <a:rPr lang="ro-RO" sz="1600" dirty="0" smtClean="0">
                <a:latin typeface="Times New Roman" pitchFamily="18" charset="0"/>
                <a:cs typeface="Times New Roman" pitchFamily="18" charset="0"/>
              </a:rPr>
              <a:t> – odată ce a rezolvat un nume, serverul „ține minte” răspunsul o perioadă de timp în această memorie, astfel încât poate răspunde rapid la o aceeași întrebare care sosește din nou, minimizând timpii de răspuns și traficul</a:t>
            </a:r>
            <a:r>
              <a:rPr lang="ro-RO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o-RO" sz="16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o-RO" sz="1600" b="1" dirty="0" smtClean="0">
                <a:latin typeface="Times New Roman" pitchFamily="18" charset="0"/>
                <a:cs typeface="Times New Roman" pitchFamily="18" charset="0"/>
              </a:rPr>
              <a:t>alte servere</a:t>
            </a:r>
            <a:r>
              <a:rPr lang="ro-RO" sz="1600" dirty="0" smtClean="0">
                <a:latin typeface="Times New Roman" pitchFamily="18" charset="0"/>
                <a:cs typeface="Times New Roman" pitchFamily="18" charset="0"/>
              </a:rPr>
              <a:t> – serverul nostru poate contacta servere DNS ajutătoare care i-ar putea oferi răspunsurile pe care nu le are.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87362"/>
          </a:xfrm>
        </p:spPr>
        <p:txBody>
          <a:bodyPr>
            <a:normAutofit/>
          </a:bodyPr>
          <a:lstStyle/>
          <a:p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Schimbul de mesaje DNS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C:\Users\Victor\Desktop\3333.JP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5825" y="1143001"/>
            <a:ext cx="6610350" cy="3124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09600" y="4495800"/>
            <a:ext cx="7391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Resolver-ul 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DNS are configurate local unul sau mai multe servere, către care poate trimite query-uri când are de rezolvat un nume (spre exemplu, îm Linux ele stau în fișierul </a:t>
            </a:r>
            <a:r>
              <a:rPr lang="ro-RO" i="1" dirty="0">
                <a:latin typeface="Times New Roman" pitchFamily="18" charset="0"/>
                <a:cs typeface="Times New Roman" pitchFamily="18" charset="0"/>
              </a:rPr>
              <a:t>/etc/resolv.conf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).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Odată 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primit răspunsul, informația conținută în el este reținută o perioadă te timp limitată în cache-ul local al resolverului dacă acesta există, permițând urgentarea unor query-uri ulterioare și în același timp minimizarea traficului DNS în rețea.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87362"/>
          </a:xfrm>
        </p:spPr>
        <p:txBody>
          <a:bodyPr>
            <a:normAutofit/>
          </a:bodyPr>
          <a:lstStyle/>
          <a:p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Tipuri de interogări și scenarii de utilizare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o-RO" sz="2000" b="1" dirty="0" smtClean="0">
                <a:latin typeface="Times New Roman" pitchFamily="18" charset="0"/>
                <a:cs typeface="Times New Roman" pitchFamily="18" charset="0"/>
              </a:rPr>
              <a:t>interogare iterativă</a:t>
            </a: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 – clientul trimite un query către server, punându-i condiția de a răspunde imediat (fără a mai contacta alte servere) – fie autoritativ, fie din cache (non-autoritativ), fie cu o referință (referral), adică indicându-i clientului o listă de servere „cât mai apropiate” de domeniul din întrebare</a:t>
            </a: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o-RO" sz="2000" b="1" dirty="0" smtClean="0">
                <a:latin typeface="Times New Roman" pitchFamily="18" charset="0"/>
                <a:cs typeface="Times New Roman" pitchFamily="18" charset="0"/>
              </a:rPr>
              <a:t>interogare recursivă</a:t>
            </a: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 – clientul trimite o singură întrebare și îi cere serverului să-i dea fie un răspuns pozitiv, fie unul negativ, serverul având libertatea de a contacta orice alte servere consideră necesare pentru aflarea răspunsului. Este o modalitate de lucru foarte comodă pentru client, care „pune la muncă” serverul în numele său. Un server poate accepta sau nu o interogare recursivă (aspect reglabil din configurarea serverului).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43</TotalTime>
  <Words>1030</Words>
  <Application>Microsoft Office PowerPoint</Application>
  <PresentationFormat>On-screen Show (4:3)</PresentationFormat>
  <Paragraphs>63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Oriel</vt:lpstr>
      <vt:lpstr>Tema de casă – Soa Serverul DNS - Linux</vt:lpstr>
      <vt:lpstr>Sistemul DNS (Domain Name System)</vt:lpstr>
      <vt:lpstr>Slide 3</vt:lpstr>
      <vt:lpstr>Spațiul de nume DNS</vt:lpstr>
      <vt:lpstr>Zone DNS și rolul serverelor</vt:lpstr>
      <vt:lpstr>Tipuri de servere DNS asociate unei zone</vt:lpstr>
      <vt:lpstr>Clienţi DNS şi interogare</vt:lpstr>
      <vt:lpstr>Schimbul de mesaje DNS</vt:lpstr>
      <vt:lpstr>Tipuri de interogări și scenarii de utilizare</vt:lpstr>
      <vt:lpstr>Interogarea DNS </vt:lpstr>
      <vt:lpstr>Formatul unui mesaj DNS </vt:lpstr>
      <vt:lpstr>Headerul DNS conține următoarele câmpuri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 de casă – Soa Serverul DNS - Linux</dc:title>
  <dc:creator>Victor Aflorei</dc:creator>
  <cp:lastModifiedBy>Victor Aflorei</cp:lastModifiedBy>
  <cp:revision>5</cp:revision>
  <dcterms:created xsi:type="dcterms:W3CDTF">2015-02-08T19:06:35Z</dcterms:created>
  <dcterms:modified xsi:type="dcterms:W3CDTF">2015-02-08T19:49:53Z</dcterms:modified>
</cp:coreProperties>
</file>