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EB16-577C-464E-BECE-54D2FFD1F17A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0033-FB4D-4503-ABDE-5B7BC0319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2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EB16-577C-464E-BECE-54D2FFD1F17A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0033-FB4D-4503-ABDE-5B7BC0319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EB16-577C-464E-BECE-54D2FFD1F17A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0033-FB4D-4503-ABDE-5B7BC03192B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3937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EB16-577C-464E-BECE-54D2FFD1F17A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0033-FB4D-4503-ABDE-5B7BC0319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62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EB16-577C-464E-BECE-54D2FFD1F17A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0033-FB4D-4503-ABDE-5B7BC03192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4967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EB16-577C-464E-BECE-54D2FFD1F17A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0033-FB4D-4503-ABDE-5B7BC0319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62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EB16-577C-464E-BECE-54D2FFD1F17A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0033-FB4D-4503-ABDE-5B7BC0319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40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EB16-577C-464E-BECE-54D2FFD1F17A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0033-FB4D-4503-ABDE-5B7BC0319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1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EB16-577C-464E-BECE-54D2FFD1F17A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0033-FB4D-4503-ABDE-5B7BC0319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2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EB16-577C-464E-BECE-54D2FFD1F17A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0033-FB4D-4503-ABDE-5B7BC0319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4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EB16-577C-464E-BECE-54D2FFD1F17A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0033-FB4D-4503-ABDE-5B7BC0319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4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EB16-577C-464E-BECE-54D2FFD1F17A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0033-FB4D-4503-ABDE-5B7BC0319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3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EB16-577C-464E-BECE-54D2FFD1F17A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0033-FB4D-4503-ABDE-5B7BC0319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4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EB16-577C-464E-BECE-54D2FFD1F17A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0033-FB4D-4503-ABDE-5B7BC0319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EB16-577C-464E-BECE-54D2FFD1F17A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0033-FB4D-4503-ABDE-5B7BC0319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6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EB16-577C-464E-BECE-54D2FFD1F17A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0033-FB4D-4503-ABDE-5B7BC0319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8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1EB16-577C-464E-BECE-54D2FFD1F17A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850033-FB4D-4503-ABDE-5B7BC0319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4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ARHITECTURA FRAMEWORKULUI .NET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Masterand</a:t>
            </a:r>
            <a:r>
              <a:rPr lang="en-US" dirty="0" smtClean="0"/>
              <a:t> :Rotaru Codrut-Gabriel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9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916" y="184727"/>
            <a:ext cx="8596668" cy="738909"/>
          </a:xfrm>
        </p:spPr>
        <p:txBody>
          <a:bodyPr/>
          <a:lstStyle/>
          <a:p>
            <a:r>
              <a:rPr lang="en-US" dirty="0" err="1" smtClean="0"/>
              <a:t>Compilatorul</a:t>
            </a:r>
            <a:r>
              <a:rPr lang="en-US" dirty="0" smtClean="0"/>
              <a:t> JIT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752" y="1033753"/>
            <a:ext cx="8485832" cy="2023484"/>
          </a:xfrm>
        </p:spPr>
        <p:txBody>
          <a:bodyPr/>
          <a:lstStyle/>
          <a:p>
            <a:r>
              <a:rPr lang="en-US" dirty="0" smtClean="0"/>
              <a:t>Specific </a:t>
            </a:r>
            <a:r>
              <a:rPr lang="en-US" dirty="0" err="1" smtClean="0"/>
              <a:t>sistemului</a:t>
            </a:r>
            <a:r>
              <a:rPr lang="en-US" dirty="0" smtClean="0"/>
              <a:t> de </a:t>
            </a:r>
            <a:r>
              <a:rPr lang="en-US" dirty="0" err="1" smtClean="0"/>
              <a:t>operare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arhitecturii</a:t>
            </a:r>
            <a:r>
              <a:rPr lang="en-US" dirty="0" smtClean="0"/>
              <a:t> </a:t>
            </a:r>
            <a:r>
              <a:rPr lang="en-US" dirty="0" err="1" smtClean="0"/>
              <a:t>masinii</a:t>
            </a:r>
            <a:endParaRPr lang="en-US" dirty="0" smtClean="0"/>
          </a:p>
          <a:p>
            <a:r>
              <a:rPr lang="en-US" dirty="0" smtClean="0"/>
              <a:t>“JUST IN TIME”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err="1" smtClean="0">
                <a:sym typeface="Wingdings" panose="05000000000000000000" pitchFamily="2" charset="2"/>
              </a:rPr>
              <a:t>Codul</a:t>
            </a:r>
            <a:r>
              <a:rPr lang="en-US" dirty="0" smtClean="0">
                <a:sym typeface="Wingdings" panose="05000000000000000000" pitchFamily="2" charset="2"/>
              </a:rPr>
              <a:t> MSIL </a:t>
            </a:r>
            <a:r>
              <a:rPr lang="en-US" dirty="0" err="1" smtClean="0">
                <a:sym typeface="Wingdings" panose="05000000000000000000" pitchFamily="2" charset="2"/>
              </a:rPr>
              <a:t>este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compilat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doar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cand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este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nevoie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Exista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multe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compilatoare</a:t>
            </a:r>
            <a:r>
              <a:rPr lang="en-US" dirty="0" smtClean="0">
                <a:sym typeface="Wingdings" panose="05000000000000000000" pitchFamily="2" charset="2"/>
              </a:rPr>
              <a:t> JIT, </a:t>
            </a:r>
            <a:r>
              <a:rPr lang="en-US" dirty="0" err="1" smtClean="0">
                <a:sym typeface="Wingdings" panose="05000000000000000000" pitchFamily="2" charset="2"/>
              </a:rPr>
              <a:t>fiecare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pentru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diferite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arhitecturi</a:t>
            </a:r>
            <a:r>
              <a:rPr lang="en-US" dirty="0" smtClean="0">
                <a:sym typeface="Wingdings" panose="05000000000000000000" pitchFamily="2" charset="2"/>
              </a:rPr>
              <a:t> de </a:t>
            </a:r>
            <a:r>
              <a:rPr lang="en-US" dirty="0" err="1" smtClean="0">
                <a:sym typeface="Wingdings" panose="05000000000000000000" pitchFamily="2" charset="2"/>
              </a:rPr>
              <a:t>masini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Se </a:t>
            </a:r>
            <a:r>
              <a:rPr lang="en-US" dirty="0" err="1" smtClean="0">
                <a:sym typeface="Wingdings" panose="05000000000000000000" pitchFamily="2" charset="2"/>
              </a:rPr>
              <a:t>va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folosi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cel</a:t>
            </a:r>
            <a:r>
              <a:rPr lang="en-US" dirty="0" smtClean="0">
                <a:sym typeface="Wingdings" panose="05000000000000000000" pitchFamily="2" charset="2"/>
              </a:rPr>
              <a:t> de care </a:t>
            </a:r>
            <a:r>
              <a:rPr lang="en-US" dirty="0" err="1" smtClean="0">
                <a:sym typeface="Wingdings" panose="05000000000000000000" pitchFamily="2" charset="2"/>
              </a:rPr>
              <a:t>este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nevoie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674256" y="3191101"/>
            <a:ext cx="12045372" cy="1620397"/>
            <a:chOff x="674256" y="3191101"/>
            <a:chExt cx="12045372" cy="1620397"/>
          </a:xfrm>
        </p:grpSpPr>
        <p:sp>
          <p:nvSpPr>
            <p:cNvPr id="4" name="TextBox 3"/>
            <p:cNvSpPr txBox="1"/>
            <p:nvPr/>
          </p:nvSpPr>
          <p:spPr>
            <a:xfrm>
              <a:off x="674256" y="3777673"/>
              <a:ext cx="6188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JIT</a:t>
              </a:r>
              <a:endParaRPr lang="en-US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1173019" y="3454308"/>
              <a:ext cx="805873" cy="503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173019" y="3957843"/>
              <a:ext cx="90285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173019" y="3948545"/>
              <a:ext cx="482022" cy="5218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074719" y="3214285"/>
              <a:ext cx="942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Pre JIT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51627" y="3768543"/>
              <a:ext cx="11822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Econo</a:t>
              </a:r>
              <a:r>
                <a:rPr lang="en-US" dirty="0" smtClean="0"/>
                <a:t> JIT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75955" y="4432947"/>
              <a:ext cx="13762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Normal JIT</a:t>
              </a:r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007591" y="3380510"/>
              <a:ext cx="406401" cy="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3178463" y="3976102"/>
              <a:ext cx="406402" cy="92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827481" y="4612978"/>
              <a:ext cx="406400" cy="277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482110" y="3191101"/>
              <a:ext cx="55325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Converteste</a:t>
              </a:r>
              <a:r>
                <a:rPr lang="en-US" dirty="0" smtClean="0"/>
                <a:t> tot </a:t>
              </a:r>
              <a:r>
                <a:rPr lang="en-US" dirty="0" err="1" smtClean="0"/>
                <a:t>codul</a:t>
              </a:r>
              <a:r>
                <a:rPr lang="en-US" dirty="0" smtClean="0"/>
                <a:t> in cod </a:t>
              </a:r>
              <a:r>
                <a:rPr lang="en-US" dirty="0" err="1" smtClean="0"/>
                <a:t>executabil</a:t>
              </a:r>
              <a:r>
                <a:rPr lang="en-US" dirty="0" smtClean="0"/>
                <a:t> (</a:t>
              </a:r>
              <a:r>
                <a:rPr lang="en-US" dirty="0" err="1" smtClean="0"/>
                <a:t>incet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84865" y="3745407"/>
              <a:ext cx="7795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Converteste</a:t>
              </a:r>
              <a:r>
                <a:rPr lang="en-US" dirty="0" smtClean="0"/>
                <a:t> </a:t>
              </a:r>
              <a:r>
                <a:rPr lang="en-US" dirty="0" err="1" smtClean="0"/>
                <a:t>doar</a:t>
              </a:r>
              <a:r>
                <a:rPr lang="en-US" dirty="0" smtClean="0"/>
                <a:t> </a:t>
              </a:r>
              <a:r>
                <a:rPr lang="en-US" dirty="0" err="1" smtClean="0"/>
                <a:t>codul</a:t>
              </a:r>
              <a:r>
                <a:rPr lang="en-US" dirty="0" smtClean="0"/>
                <a:t> </a:t>
              </a:r>
              <a:r>
                <a:rPr lang="en-US" dirty="0" err="1" smtClean="0"/>
                <a:t>apelat</a:t>
              </a:r>
              <a:r>
                <a:rPr lang="en-US" dirty="0" smtClean="0"/>
                <a:t> in cod </a:t>
              </a:r>
              <a:r>
                <a:rPr lang="en-US" dirty="0" err="1" smtClean="0"/>
                <a:t>executabil</a:t>
              </a:r>
              <a:r>
                <a:rPr lang="en-US" dirty="0" smtClean="0"/>
                <a:t> (o face de </a:t>
              </a:r>
              <a:r>
                <a:rPr lang="en-US" dirty="0" err="1" smtClean="0"/>
                <a:t>fiecare</a:t>
              </a:r>
              <a:r>
                <a:rPr lang="en-US" dirty="0" smtClean="0"/>
                <a:t> data)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78463" y="4442166"/>
              <a:ext cx="95411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Converteste</a:t>
              </a:r>
              <a:r>
                <a:rPr lang="en-US" dirty="0" smtClean="0"/>
                <a:t> </a:t>
              </a:r>
              <a:r>
                <a:rPr lang="en-US" dirty="0" err="1" smtClean="0"/>
                <a:t>codul</a:t>
              </a:r>
              <a:r>
                <a:rPr lang="en-US" dirty="0" smtClean="0"/>
                <a:t> </a:t>
              </a:r>
              <a:r>
                <a:rPr lang="en-US" dirty="0" err="1" smtClean="0"/>
                <a:t>apelat</a:t>
              </a:r>
              <a:r>
                <a:rPr lang="en-US" dirty="0" smtClean="0"/>
                <a:t> in cod </a:t>
              </a:r>
              <a:r>
                <a:rPr lang="en-US" dirty="0" err="1" smtClean="0"/>
                <a:t>executabil</a:t>
              </a:r>
              <a:r>
                <a:rPr lang="en-US" dirty="0" smtClean="0"/>
                <a:t> </a:t>
              </a:r>
              <a:r>
                <a:rPr lang="en-US" dirty="0" err="1" smtClean="0"/>
                <a:t>doar</a:t>
              </a:r>
              <a:r>
                <a:rPr lang="en-US" dirty="0" smtClean="0"/>
                <a:t> o </a:t>
              </a:r>
              <a:r>
                <a:rPr lang="en-US" dirty="0" err="1" smtClean="0"/>
                <a:t>singura</a:t>
              </a:r>
              <a:r>
                <a:rPr lang="en-US" dirty="0" smtClean="0"/>
                <a:t> data (</a:t>
              </a:r>
              <a:r>
                <a:rPr lang="en-US" dirty="0" err="1" smtClean="0"/>
                <a:t>memoreaza</a:t>
              </a:r>
              <a:r>
                <a:rPr lang="en-US" dirty="0" smtClean="0"/>
                <a:t> in cache)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8297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79" y="230909"/>
            <a:ext cx="2213648" cy="60036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Ansamblu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55661" y="831273"/>
            <a:ext cx="7201284" cy="4336596"/>
            <a:chOff x="612679" y="1907186"/>
            <a:chExt cx="7031180" cy="4336596"/>
          </a:xfrm>
        </p:grpSpPr>
        <p:sp>
          <p:nvSpPr>
            <p:cNvPr id="4" name="Rectangle 3"/>
            <p:cNvSpPr/>
            <p:nvPr/>
          </p:nvSpPr>
          <p:spPr>
            <a:xfrm>
              <a:off x="612679" y="2087418"/>
              <a:ext cx="1400848" cy="868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 MSIL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448241" y="1907186"/>
              <a:ext cx="4174836" cy="43365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Ansamblu</a:t>
              </a:r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3427459" y="2715366"/>
              <a:ext cx="4174836" cy="2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494095" y="2747695"/>
              <a:ext cx="20014" cy="1925905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645665" y="3191411"/>
              <a:ext cx="160712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Fisiere</a:t>
              </a:r>
              <a:r>
                <a:rPr lang="en-US" dirty="0" smtClean="0"/>
                <a:t> .exe </a:t>
              </a:r>
              <a:r>
                <a:rPr lang="en-US" dirty="0" err="1" smtClean="0"/>
                <a:t>pentru</a:t>
              </a:r>
              <a:r>
                <a:rPr lang="en-US" dirty="0" smtClean="0"/>
                <a:t> Windows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86579" y="3191411"/>
              <a:ext cx="160712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Fisiere</a:t>
              </a:r>
              <a:r>
                <a:rPr lang="en-US" dirty="0" smtClean="0"/>
                <a:t> .DLL </a:t>
              </a:r>
              <a:r>
                <a:rPr lang="en-US" dirty="0" err="1" smtClean="0"/>
                <a:t>pentru</a:t>
              </a:r>
              <a:r>
                <a:rPr lang="en-US" dirty="0" smtClean="0"/>
                <a:t> </a:t>
              </a:r>
              <a:r>
                <a:rPr lang="en-US" dirty="0" err="1" smtClean="0"/>
                <a:t>alte</a:t>
              </a:r>
              <a:r>
                <a:rPr lang="en-US" dirty="0" smtClean="0"/>
                <a:t> </a:t>
              </a:r>
              <a:r>
                <a:rPr lang="en-US" dirty="0" err="1" smtClean="0"/>
                <a:t>aplicatii</a:t>
              </a:r>
              <a:endParaRPr lang="en-US" dirty="0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2013527" y="2346036"/>
              <a:ext cx="1434714" cy="35098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013527" y="2059770"/>
              <a:ext cx="1468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Memorat</a:t>
              </a:r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3469023" y="4673598"/>
              <a:ext cx="4174836" cy="2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645665" y="4950691"/>
              <a:ext cx="36233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Meta-</a:t>
              </a:r>
              <a:r>
                <a:rPr lang="en-US" dirty="0" err="1" smtClean="0"/>
                <a:t>Informatii</a:t>
              </a:r>
              <a:r>
                <a:rPr lang="en-US" dirty="0" smtClean="0"/>
                <a:t> = </a:t>
              </a:r>
              <a:r>
                <a:rPr lang="en-US" dirty="0" err="1" smtClean="0"/>
                <a:t>informatii</a:t>
              </a:r>
              <a:r>
                <a:rPr lang="en-US" dirty="0" smtClean="0"/>
                <a:t> </a:t>
              </a:r>
              <a:r>
                <a:rPr lang="en-US" dirty="0" err="1" smtClean="0"/>
                <a:t>despre</a:t>
              </a:r>
              <a:r>
                <a:rPr lang="en-US" dirty="0" smtClean="0"/>
                <a:t> </a:t>
              </a:r>
              <a:r>
                <a:rPr lang="en-US" dirty="0" err="1" smtClean="0"/>
                <a:t>ce</a:t>
              </a:r>
              <a:r>
                <a:rPr lang="en-US" dirty="0" smtClean="0"/>
                <a:t> </a:t>
              </a:r>
              <a:r>
                <a:rPr lang="en-US" dirty="0" err="1" smtClean="0"/>
                <a:t>contine</a:t>
              </a:r>
              <a:r>
                <a:rPr lang="en-US" dirty="0" smtClean="0"/>
                <a:t> </a:t>
              </a:r>
              <a:r>
                <a:rPr lang="en-US" dirty="0" err="1" smtClean="0"/>
                <a:t>ansamblul</a:t>
              </a:r>
              <a:r>
                <a:rPr lang="en-US" dirty="0" smtClean="0"/>
                <a:t> </a:t>
              </a:r>
              <a:r>
                <a:rPr lang="en-US" dirty="0" err="1" smtClean="0"/>
                <a:t>si</a:t>
              </a:r>
              <a:r>
                <a:rPr lang="en-US" dirty="0" smtClean="0"/>
                <a:t> </a:t>
              </a:r>
              <a:r>
                <a:rPr lang="en-US" dirty="0" err="1" smtClean="0"/>
                <a:t>resurse</a:t>
              </a:r>
              <a:r>
                <a:rPr lang="en-US" dirty="0" smtClean="0"/>
                <a:t> </a:t>
              </a:r>
              <a:r>
                <a:rPr lang="en-US" dirty="0" err="1" smtClean="0"/>
                <a:t>aditionale</a:t>
              </a:r>
              <a:r>
                <a:rPr lang="en-US" dirty="0" smtClean="0"/>
                <a:t> </a:t>
              </a:r>
              <a:r>
                <a:rPr lang="en-US" dirty="0" err="1" smtClean="0"/>
                <a:t>necesare</a:t>
              </a:r>
              <a:r>
                <a:rPr lang="en-US" dirty="0" smtClean="0"/>
                <a:t> MSIL</a:t>
              </a:r>
              <a:endParaRPr lang="en-US" dirty="0"/>
            </a:p>
          </p:txBody>
        </p:sp>
      </p:grpSp>
      <p:sp>
        <p:nvSpPr>
          <p:cNvPr id="24" name="Oval 23"/>
          <p:cNvSpPr/>
          <p:nvPr/>
        </p:nvSpPr>
        <p:spPr>
          <a:xfrm>
            <a:off x="3338538" y="3597685"/>
            <a:ext cx="3966247" cy="144549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755961" y="4863281"/>
            <a:ext cx="766" cy="66030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58141" y="5542060"/>
            <a:ext cx="88792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NU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nevoie</a:t>
            </a:r>
            <a:r>
              <a:rPr lang="en-US" dirty="0" smtClean="0"/>
              <a:t> de </a:t>
            </a:r>
            <a:r>
              <a:rPr lang="en-US" dirty="0" err="1" smtClean="0"/>
              <a:t>nimic</a:t>
            </a:r>
            <a:r>
              <a:rPr lang="en-US" dirty="0" smtClean="0"/>
              <a:t> </a:t>
            </a:r>
            <a:r>
              <a:rPr lang="en-US" dirty="0" err="1" smtClean="0"/>
              <a:t>altceva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folosi</a:t>
            </a:r>
            <a:r>
              <a:rPr lang="en-US" dirty="0" smtClean="0"/>
              <a:t> un </a:t>
            </a:r>
            <a:r>
              <a:rPr lang="en-US" dirty="0" err="1" smtClean="0"/>
              <a:t>ansamblu</a:t>
            </a:r>
            <a:r>
              <a:rPr lang="en-US" dirty="0" smtClean="0"/>
              <a:t> =&gt;PORTABILITATE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8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.Net</a:t>
            </a:r>
            <a:r>
              <a:rPr lang="en-US" dirty="0" smtClean="0"/>
              <a:t> de e </a:t>
            </a:r>
            <a:r>
              <a:rPr lang="en-US" dirty="0" err="1" smtClean="0"/>
              <a:t>elibera</a:t>
            </a:r>
            <a:r>
              <a:rPr lang="en-US" dirty="0" smtClean="0"/>
              <a:t> </a:t>
            </a:r>
            <a:r>
              <a:rPr lang="en-US" dirty="0" err="1" smtClean="0"/>
              <a:t>memoria</a:t>
            </a:r>
            <a:r>
              <a:rPr lang="en-US" dirty="0" smtClean="0"/>
              <a:t> </a:t>
            </a:r>
            <a:r>
              <a:rPr lang="en-US" dirty="0" err="1" smtClean="0"/>
              <a:t>folosita</a:t>
            </a:r>
            <a:r>
              <a:rPr lang="en-US" dirty="0" smtClean="0"/>
              <a:t> de o </a:t>
            </a:r>
            <a:r>
              <a:rPr lang="en-US" dirty="0" err="1" smtClean="0"/>
              <a:t>aplicatie</a:t>
            </a:r>
            <a:r>
              <a:rPr lang="en-US" dirty="0" smtClean="0"/>
              <a:t> </a:t>
            </a:r>
            <a:r>
              <a:rPr lang="en-US" dirty="0" err="1" smtClean="0"/>
              <a:t>dupa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aceasta</a:t>
            </a:r>
            <a:r>
              <a:rPr lang="en-US" dirty="0" smtClean="0"/>
              <a:t> nu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ruleaza</a:t>
            </a:r>
            <a:endParaRPr lang="en-US" dirty="0" smtClean="0"/>
          </a:p>
          <a:p>
            <a:r>
              <a:rPr lang="en-US" dirty="0" err="1" smtClean="0"/>
              <a:t>Inspecteaza</a:t>
            </a:r>
            <a:r>
              <a:rPr lang="en-US" dirty="0" smtClean="0"/>
              <a:t> </a:t>
            </a:r>
            <a:r>
              <a:rPr lang="en-US" dirty="0" err="1" smtClean="0"/>
              <a:t>memoria</a:t>
            </a:r>
            <a:r>
              <a:rPr lang="en-US" dirty="0" smtClean="0"/>
              <a:t> </a:t>
            </a:r>
            <a:r>
              <a:rPr lang="en-US" dirty="0" err="1" smtClean="0"/>
              <a:t>calculatorului</a:t>
            </a:r>
            <a:r>
              <a:rPr lang="en-US" dirty="0" smtClean="0"/>
              <a:t> 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sterge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nu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nevoie</a:t>
            </a:r>
            <a:endParaRPr lang="en-US" dirty="0" smtClean="0"/>
          </a:p>
          <a:p>
            <a:r>
              <a:rPr lang="en-US" dirty="0" smtClean="0"/>
              <a:t>Nu are </a:t>
            </a:r>
            <a:r>
              <a:rPr lang="en-US" dirty="0" err="1" smtClean="0"/>
              <a:t>timp</a:t>
            </a:r>
            <a:r>
              <a:rPr lang="en-US" dirty="0" smtClean="0"/>
              <a:t> </a:t>
            </a:r>
            <a:r>
              <a:rPr lang="en-US" dirty="0" err="1" smtClean="0"/>
              <a:t>prestabili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se </a:t>
            </a:r>
            <a:r>
              <a:rPr lang="en-US" dirty="0" err="1" smtClean="0">
                <a:sym typeface="Wingdings" panose="05000000000000000000" pitchFamily="2" charset="2"/>
              </a:rPr>
              <a:t>poate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intampla</a:t>
            </a:r>
            <a:r>
              <a:rPr lang="en-US" dirty="0" smtClean="0">
                <a:sym typeface="Wingdings" panose="05000000000000000000" pitchFamily="2" charset="2"/>
              </a:rPr>
              <a:t> de mii de </a:t>
            </a:r>
            <a:r>
              <a:rPr lang="en-US" dirty="0" err="1" smtClean="0">
                <a:sym typeface="Wingdings" panose="05000000000000000000" pitchFamily="2" charset="2"/>
              </a:rPr>
              <a:t>ori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secunda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odata</a:t>
            </a:r>
            <a:r>
              <a:rPr lang="en-US" dirty="0" smtClean="0">
                <a:sym typeface="Wingdings" panose="05000000000000000000" pitchFamily="2" charset="2"/>
              </a:rPr>
              <a:t> la </a:t>
            </a:r>
            <a:r>
              <a:rPr lang="en-US" dirty="0" err="1" smtClean="0">
                <a:sym typeface="Wingdings" panose="05000000000000000000" pitchFamily="2" charset="2"/>
              </a:rPr>
              <a:t>cateva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secunde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11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Concluzii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Este la </a:t>
            </a:r>
            <a:r>
              <a:rPr lang="en-US" dirty="0" err="1" smtClean="0"/>
              <a:t>fel</a:t>
            </a:r>
            <a:r>
              <a:rPr lang="en-US" dirty="0" smtClean="0"/>
              <a:t> de </a:t>
            </a:r>
            <a:r>
              <a:rPr lang="en-US" dirty="0" err="1" smtClean="0"/>
              <a:t>portabil</a:t>
            </a:r>
            <a:r>
              <a:rPr lang="en-US" dirty="0" smtClean="0"/>
              <a:t> ca java</a:t>
            </a:r>
          </a:p>
          <a:p>
            <a:r>
              <a:rPr lang="en-US" dirty="0" err="1" smtClean="0"/>
              <a:t>Permite</a:t>
            </a:r>
            <a:r>
              <a:rPr lang="en-US" dirty="0" smtClean="0"/>
              <a:t> in plus fata de java Cross </a:t>
            </a:r>
            <a:r>
              <a:rPr lang="en-US" dirty="0" err="1" smtClean="0"/>
              <a:t>si</a:t>
            </a:r>
            <a:r>
              <a:rPr lang="en-US" dirty="0" smtClean="0"/>
              <a:t> Multi Language Interoperability</a:t>
            </a:r>
          </a:p>
          <a:p>
            <a:r>
              <a:rPr lang="en-US" dirty="0" smtClean="0"/>
              <a:t>Cu </a:t>
            </a:r>
            <a:r>
              <a:rPr lang="en-US" dirty="0" err="1" smtClean="0"/>
              <a:t>ajutorul</a:t>
            </a:r>
            <a:r>
              <a:rPr lang="en-US" dirty="0" smtClean="0"/>
              <a:t> </a:t>
            </a:r>
            <a:r>
              <a:rPr lang="en-US" dirty="0" err="1" smtClean="0"/>
              <a:t>celor</a:t>
            </a:r>
            <a:r>
              <a:rPr lang="en-US" dirty="0" smtClean="0"/>
              <a:t> </a:t>
            </a:r>
            <a:r>
              <a:rPr lang="en-US" dirty="0" err="1" smtClean="0"/>
              <a:t>doua</a:t>
            </a:r>
            <a:r>
              <a:rPr lang="en-US" dirty="0" smtClean="0"/>
              <a:t> </a:t>
            </a:r>
            <a:r>
              <a:rPr lang="en-US" dirty="0" err="1" smtClean="0"/>
              <a:t>caracteristici</a:t>
            </a:r>
            <a:r>
              <a:rPr lang="en-US" dirty="0" smtClean="0"/>
              <a:t> de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fi </a:t>
            </a:r>
            <a:r>
              <a:rPr lang="en-US" dirty="0" err="1" smtClean="0"/>
              <a:t>mai</a:t>
            </a:r>
            <a:r>
              <a:rPr lang="en-US" dirty="0" smtClean="0"/>
              <a:t> rapid </a:t>
            </a:r>
            <a:r>
              <a:rPr lang="en-US" dirty="0" err="1" smtClean="0"/>
              <a:t>decat</a:t>
            </a:r>
            <a:r>
              <a:rPr lang="en-US" dirty="0" smtClean="0"/>
              <a:t> Java</a:t>
            </a:r>
          </a:p>
          <a:p>
            <a:r>
              <a:rPr lang="en-US" dirty="0" err="1" smtClean="0"/>
              <a:t>Spre</a:t>
            </a:r>
            <a:r>
              <a:rPr lang="en-US" dirty="0" smtClean="0"/>
              <a:t> </a:t>
            </a:r>
            <a:r>
              <a:rPr lang="en-US" dirty="0" err="1" smtClean="0"/>
              <a:t>deosebire</a:t>
            </a:r>
            <a:r>
              <a:rPr lang="en-US" dirty="0" smtClean="0"/>
              <a:t> de Java care produce </a:t>
            </a:r>
            <a:r>
              <a:rPr lang="en-US" dirty="0" err="1" smtClean="0"/>
              <a:t>fisiere</a:t>
            </a:r>
            <a:r>
              <a:rPr lang="en-US" dirty="0" smtClean="0"/>
              <a:t> Jar, </a:t>
            </a:r>
            <a:r>
              <a:rPr lang="en-US" dirty="0" err="1" smtClean="0"/>
              <a:t>.Net</a:t>
            </a:r>
            <a:r>
              <a:rPr lang="en-US" dirty="0" smtClean="0"/>
              <a:t> Framework produce </a:t>
            </a:r>
            <a:r>
              <a:rPr lang="en-US" dirty="0" err="1" smtClean="0"/>
              <a:t>fisiere</a:t>
            </a:r>
            <a:r>
              <a:rPr lang="en-US" dirty="0" smtClean="0"/>
              <a:t> de </a:t>
            </a:r>
            <a:r>
              <a:rPr lang="en-US" dirty="0" err="1" smtClean="0"/>
              <a:t>tipul</a:t>
            </a:r>
            <a:r>
              <a:rPr lang="en-US" dirty="0" smtClean="0"/>
              <a:t> .exe </a:t>
            </a:r>
            <a:r>
              <a:rPr lang="en-US" dirty="0" err="1" smtClean="0"/>
              <a:t>sau</a:t>
            </a:r>
            <a:r>
              <a:rPr lang="en-US" dirty="0" smtClean="0"/>
              <a:t> .</a:t>
            </a:r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5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Frameworkul</a:t>
            </a:r>
            <a:r>
              <a:rPr lang="en-US" dirty="0" smtClean="0"/>
              <a:t> </a:t>
            </a:r>
            <a:r>
              <a:rPr lang="en-US" dirty="0" err="1" smtClean="0"/>
              <a:t>.Net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62" y="1834018"/>
            <a:ext cx="11558209" cy="3880773"/>
          </a:xfrm>
        </p:spPr>
        <p:txBody>
          <a:bodyPr/>
          <a:lstStyle/>
          <a:p>
            <a:r>
              <a:rPr lang="en-US" dirty="0" err="1" smtClean="0"/>
              <a:t>Suporta</a:t>
            </a:r>
            <a:r>
              <a:rPr lang="en-US" dirty="0" smtClean="0"/>
              <a:t>:   Multiple Language </a:t>
            </a:r>
            <a:r>
              <a:rPr lang="en-US" dirty="0" err="1" smtClean="0"/>
              <a:t>si</a:t>
            </a:r>
            <a:r>
              <a:rPr lang="en-US" dirty="0" smtClean="0"/>
              <a:t> Cross language integration</a:t>
            </a:r>
          </a:p>
          <a:p>
            <a:pPr marL="0" indent="0">
              <a:buNone/>
            </a:pPr>
            <a:r>
              <a:rPr lang="en-US" dirty="0" smtClean="0"/>
              <a:t>			IDE (Integrated Development Environment)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GUI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err="1" smtClean="0"/>
              <a:t>Interoperabilitate</a:t>
            </a:r>
            <a:r>
              <a:rPr lang="en-US" dirty="0" smtClean="0"/>
              <a:t> </a:t>
            </a:r>
            <a:r>
              <a:rPr lang="en-US" dirty="0" err="1" smtClean="0"/>
              <a:t>intre</a:t>
            </a:r>
            <a:r>
              <a:rPr lang="en-US" dirty="0" smtClean="0"/>
              <a:t> </a:t>
            </a:r>
            <a:r>
              <a:rPr lang="en-US" dirty="0" err="1" smtClean="0"/>
              <a:t>limbaje</a:t>
            </a:r>
            <a:r>
              <a:rPr lang="en-US" dirty="0" smtClean="0"/>
              <a:t> (C#, C++, Visual Basic, Jscript etc.)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/>
              <a:t> CTS(Common Type System)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60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3687837" cy="72281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Problema</a:t>
            </a:r>
            <a:r>
              <a:rPr lang="en-US" dirty="0" smtClean="0"/>
              <a:t> :DLL 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06" y="1402943"/>
            <a:ext cx="3764037" cy="3880773"/>
          </a:xfrm>
        </p:spPr>
        <p:txBody>
          <a:bodyPr/>
          <a:lstStyle/>
          <a:p>
            <a:r>
              <a:rPr lang="en-US" dirty="0" smtClean="0"/>
              <a:t>Set de problem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apare</a:t>
            </a:r>
            <a:r>
              <a:rPr lang="en-US" dirty="0" smtClean="0"/>
              <a:t> </a:t>
            </a:r>
            <a:r>
              <a:rPr lang="en-US" dirty="0" err="1" smtClean="0"/>
              <a:t>atunci</a:t>
            </a:r>
            <a:r>
              <a:rPr lang="en-US" dirty="0" smtClean="0"/>
              <a:t> </a:t>
            </a:r>
            <a:r>
              <a:rPr lang="en-US" dirty="0" err="1" smtClean="0"/>
              <a:t>cand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multe</a:t>
            </a:r>
            <a:r>
              <a:rPr lang="en-US" dirty="0" smtClean="0"/>
              <a:t> </a:t>
            </a:r>
            <a:r>
              <a:rPr lang="en-US" dirty="0" err="1" smtClean="0"/>
              <a:t>aplicatii</a:t>
            </a:r>
            <a:r>
              <a:rPr lang="en-US" dirty="0" smtClean="0"/>
              <a:t> </a:t>
            </a:r>
            <a:r>
              <a:rPr lang="en-US" dirty="0" err="1" smtClean="0"/>
              <a:t>incearca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acceseze</a:t>
            </a:r>
            <a:r>
              <a:rPr lang="en-US" dirty="0" smtClean="0"/>
              <a:t> o component </a:t>
            </a:r>
            <a:r>
              <a:rPr lang="en-US" dirty="0" err="1" smtClean="0"/>
              <a:t>comuna</a:t>
            </a:r>
            <a:r>
              <a:rPr lang="en-US" dirty="0" smtClean="0"/>
              <a:t> </a:t>
            </a:r>
            <a:r>
              <a:rPr lang="en-US" dirty="0" err="1" smtClean="0"/>
              <a:t>precum</a:t>
            </a:r>
            <a:r>
              <a:rPr lang="en-US" dirty="0" smtClean="0"/>
              <a:t> un DLL </a:t>
            </a:r>
            <a:r>
              <a:rPr lang="en-US" dirty="0" err="1" smtClean="0"/>
              <a:t>sau</a:t>
            </a:r>
            <a:r>
              <a:rPr lang="en-US" dirty="0" smtClean="0"/>
              <a:t> un COM (Component Object Model)</a:t>
            </a:r>
          </a:p>
          <a:p>
            <a:r>
              <a:rPr lang="en-US" dirty="0" err="1" smtClean="0"/>
              <a:t>Motivul</a:t>
            </a:r>
            <a:r>
              <a:rPr lang="en-US" dirty="0" smtClean="0"/>
              <a:t>: </a:t>
            </a:r>
            <a:r>
              <a:rPr lang="en-US" dirty="0" err="1" smtClean="0"/>
              <a:t>Registrul</a:t>
            </a:r>
            <a:r>
              <a:rPr lang="en-US" dirty="0" smtClean="0"/>
              <a:t> windows nu </a:t>
            </a:r>
            <a:r>
              <a:rPr lang="en-US" dirty="0" err="1" smtClean="0"/>
              <a:t>suporta</a:t>
            </a:r>
            <a:r>
              <a:rPr lang="en-US" dirty="0" smtClean="0"/>
              <a:t> </a:t>
            </a:r>
            <a:r>
              <a:rPr lang="en-US" dirty="0" err="1" smtClean="0"/>
              <a:t>versiuni</a:t>
            </a:r>
            <a:r>
              <a:rPr lang="en-US" dirty="0" smtClean="0"/>
              <a:t> multiple a </a:t>
            </a:r>
            <a:r>
              <a:rPr lang="en-US" dirty="0" err="1" smtClean="0"/>
              <a:t>aceleasi</a:t>
            </a:r>
            <a:r>
              <a:rPr lang="en-US" dirty="0" smtClean="0"/>
              <a:t> </a:t>
            </a:r>
            <a:r>
              <a:rPr lang="en-US" dirty="0" err="1" smtClean="0"/>
              <a:t>componente</a:t>
            </a:r>
            <a:r>
              <a:rPr lang="en-US" dirty="0" smtClean="0"/>
              <a:t> COM.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71403" y="609599"/>
            <a:ext cx="3015100" cy="7228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Solutia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22466" y="1402943"/>
            <a:ext cx="5100803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.Net</a:t>
            </a:r>
            <a:r>
              <a:rPr lang="en-US" dirty="0" smtClean="0"/>
              <a:t> </a:t>
            </a:r>
            <a:r>
              <a:rPr lang="en-US" dirty="0" err="1" smtClean="0"/>
              <a:t>furnizeaza</a:t>
            </a:r>
            <a:r>
              <a:rPr lang="en-US" dirty="0" smtClean="0"/>
              <a:t> </a:t>
            </a:r>
            <a:r>
              <a:rPr lang="en-US" dirty="0" err="1" smtClean="0"/>
              <a:t>sistemului</a:t>
            </a:r>
            <a:r>
              <a:rPr lang="en-US" dirty="0" smtClean="0"/>
              <a:t> de </a:t>
            </a:r>
            <a:r>
              <a:rPr lang="en-US" dirty="0" err="1" smtClean="0"/>
              <a:t>operare</a:t>
            </a:r>
            <a:r>
              <a:rPr lang="en-US" dirty="0" smtClean="0"/>
              <a:t> GAC (Global Assembly Cache): </a:t>
            </a:r>
            <a:r>
              <a:rPr lang="en-US" dirty="0" err="1" smtClean="0"/>
              <a:t>depozit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componentele</a:t>
            </a:r>
            <a:r>
              <a:rPr lang="en-US" dirty="0" smtClean="0"/>
              <a:t> </a:t>
            </a:r>
            <a:r>
              <a:rPr lang="en-US" dirty="0" err="1" smtClean="0"/>
              <a:t>.Net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shared global.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instalarea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componente</a:t>
            </a:r>
            <a:r>
              <a:rPr lang="en-US" dirty="0" smtClean="0"/>
              <a:t> </a:t>
            </a:r>
            <a:r>
              <a:rPr lang="en-US" dirty="0" err="1" smtClean="0"/>
              <a:t>.Net</a:t>
            </a:r>
            <a:r>
              <a:rPr lang="en-US" dirty="0" smtClean="0"/>
              <a:t>-&gt; GAC se </a:t>
            </a:r>
            <a:r>
              <a:rPr lang="en-US" dirty="0" err="1" smtClean="0"/>
              <a:t>uita</a:t>
            </a:r>
            <a:r>
              <a:rPr lang="en-US" dirty="0" smtClean="0"/>
              <a:t> la </a:t>
            </a:r>
            <a:r>
              <a:rPr lang="en-US" dirty="0" err="1" smtClean="0"/>
              <a:t>versiunea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, </a:t>
            </a:r>
            <a:r>
              <a:rPr lang="en-US" dirty="0" err="1" smtClean="0"/>
              <a:t>cheia</a:t>
            </a:r>
            <a:r>
              <a:rPr lang="en-US" dirty="0" smtClean="0"/>
              <a:t> </a:t>
            </a:r>
            <a:r>
              <a:rPr lang="en-US" dirty="0" err="1" smtClean="0"/>
              <a:t>publica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informatii</a:t>
            </a:r>
            <a:r>
              <a:rPr lang="en-US" dirty="0" smtClean="0"/>
              <a:t> </a:t>
            </a:r>
            <a:r>
              <a:rPr lang="en-US" dirty="0" err="1" smtClean="0"/>
              <a:t>limbajului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creeaza</a:t>
            </a:r>
            <a:r>
              <a:rPr lang="en-US" dirty="0" smtClean="0"/>
              <a:t> un </a:t>
            </a:r>
            <a:r>
              <a:rPr lang="en-US" dirty="0" err="1" smtClean="0"/>
              <a:t>nume</a:t>
            </a:r>
            <a:r>
              <a:rPr lang="en-US" dirty="0" smtClean="0"/>
              <a:t> </a:t>
            </a:r>
            <a:r>
              <a:rPr lang="en-US" dirty="0" err="1" smtClean="0"/>
              <a:t>puternic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component. </a:t>
            </a:r>
            <a:r>
              <a:rPr lang="en-US" dirty="0" err="1" smtClean="0"/>
              <a:t>Apoi</a:t>
            </a:r>
            <a:r>
              <a:rPr lang="en-US" dirty="0" smtClean="0"/>
              <a:t> </a:t>
            </a:r>
            <a:r>
              <a:rPr lang="en-US" dirty="0" err="1" smtClean="0"/>
              <a:t>componenta</a:t>
            </a:r>
            <a:r>
              <a:rPr lang="en-US" dirty="0" smtClean="0"/>
              <a:t> se </a:t>
            </a:r>
            <a:r>
              <a:rPr lang="en-US" dirty="0" err="1" smtClean="0"/>
              <a:t>inregistreaza</a:t>
            </a:r>
            <a:r>
              <a:rPr lang="en-US" dirty="0" smtClean="0"/>
              <a:t> in deposit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indexata</a:t>
            </a:r>
            <a:r>
              <a:rPr lang="en-US" dirty="0" smtClean="0"/>
              <a:t> </a:t>
            </a:r>
            <a:r>
              <a:rPr lang="en-US" dirty="0" err="1" smtClean="0"/>
              <a:t>dupa</a:t>
            </a:r>
            <a:r>
              <a:rPr lang="en-US" dirty="0" smtClean="0"/>
              <a:t> </a:t>
            </a:r>
            <a:r>
              <a:rPr lang="en-US" dirty="0" err="1" smtClean="0"/>
              <a:t>numele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puternic</a:t>
            </a:r>
            <a:r>
              <a:rPr lang="en-US" dirty="0" smtClean="0"/>
              <a:t> =&gt;nu </a:t>
            </a:r>
            <a:r>
              <a:rPr lang="en-US" dirty="0" err="1" smtClean="0"/>
              <a:t>exista</a:t>
            </a:r>
            <a:r>
              <a:rPr lang="en-US" dirty="0" smtClean="0"/>
              <a:t> </a:t>
            </a:r>
            <a:r>
              <a:rPr lang="en-US" dirty="0" err="1" smtClean="0"/>
              <a:t>confuzie</a:t>
            </a:r>
            <a:r>
              <a:rPr lang="en-US" dirty="0" smtClean="0"/>
              <a:t> </a:t>
            </a:r>
            <a:r>
              <a:rPr lang="en-US" dirty="0" err="1" smtClean="0"/>
              <a:t>intre</a:t>
            </a:r>
            <a:r>
              <a:rPr lang="en-US" dirty="0" smtClean="0"/>
              <a:t> </a:t>
            </a:r>
            <a:r>
              <a:rPr lang="en-US" dirty="0" err="1" smtClean="0"/>
              <a:t>versiunile</a:t>
            </a:r>
            <a:r>
              <a:rPr lang="en-US" dirty="0" smtClean="0"/>
              <a:t> </a:t>
            </a:r>
            <a:r>
              <a:rPr lang="en-US" dirty="0" err="1" smtClean="0"/>
              <a:t>diferite</a:t>
            </a:r>
            <a:r>
              <a:rPr lang="en-US" dirty="0" smtClean="0"/>
              <a:t> a </a:t>
            </a:r>
            <a:r>
              <a:rPr lang="en-US" dirty="0" err="1" smtClean="0"/>
              <a:t>aceleeasi</a:t>
            </a:r>
            <a:r>
              <a:rPr lang="en-US" dirty="0" smtClean="0"/>
              <a:t> </a:t>
            </a:r>
            <a:r>
              <a:rPr lang="en-US" dirty="0" err="1" smtClean="0"/>
              <a:t>componente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1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Arhitectura</a:t>
            </a:r>
            <a:r>
              <a:rPr lang="en-US" dirty="0" smtClean="0"/>
              <a:t> </a:t>
            </a:r>
            <a:r>
              <a:rPr lang="en-US" dirty="0" err="1" smtClean="0"/>
              <a:t>frameworkului</a:t>
            </a:r>
            <a:r>
              <a:rPr lang="en-US" dirty="0" smtClean="0"/>
              <a:t> </a:t>
            </a:r>
            <a:r>
              <a:rPr lang="en-US" dirty="0" err="1" smtClean="0"/>
              <a:t>.Net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62056" y="2590801"/>
            <a:ext cx="49421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Ado </a:t>
            </a:r>
            <a:r>
              <a:rPr lang="en-US" dirty="0" err="1" smtClean="0"/>
              <a:t>.Net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err="1" smtClean="0">
                <a:sym typeface="Wingdings" panose="05000000000000000000" pitchFamily="2" charset="2"/>
              </a:rPr>
              <a:t>accesarea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datelor</a:t>
            </a:r>
            <a:r>
              <a:rPr lang="en-US" dirty="0" smtClean="0">
                <a:sym typeface="Wingdings" panose="05000000000000000000" pitchFamily="2" charset="2"/>
              </a:rPr>
              <a:t> din </a:t>
            </a:r>
            <a:r>
              <a:rPr lang="en-US" dirty="0" err="1" smtClean="0">
                <a:sym typeface="Wingdings" panose="05000000000000000000" pitchFamily="2" charset="2"/>
              </a:rPr>
              <a:t>bazele</a:t>
            </a:r>
            <a:r>
              <a:rPr lang="en-US" dirty="0" smtClean="0">
                <a:sym typeface="Wingdings" panose="05000000000000000000" pitchFamily="2" charset="2"/>
              </a:rPr>
              <a:t> de date </a:t>
            </a:r>
            <a:r>
              <a:rPr lang="en-US" dirty="0" err="1" smtClean="0">
                <a:sym typeface="Wingdings" panose="05000000000000000000" pitchFamily="2" charset="2"/>
              </a:rPr>
              <a:t>relationale</a:t>
            </a:r>
            <a:endParaRPr lang="en-US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sym typeface="Wingdings" panose="05000000000000000000" pitchFamily="2" charset="2"/>
              </a:rPr>
              <a:t>Remoting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Api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pentru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comunicatia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intre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procese</a:t>
            </a:r>
            <a:r>
              <a:rPr lang="en-US" dirty="0" smtClean="0">
                <a:sym typeface="Wingdings" panose="05000000000000000000" pitchFamily="2" charset="2"/>
              </a:rPr>
              <a:t>(COMDCOM(Active X)Com +)</a:t>
            </a:r>
          </a:p>
          <a:p>
            <a:pPr marL="342900" indent="-342900"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Reflection </a:t>
            </a:r>
            <a:r>
              <a:rPr lang="en-US" dirty="0" err="1" smtClean="0">
                <a:sym typeface="Wingdings" panose="05000000000000000000" pitchFamily="2" charset="2"/>
              </a:rPr>
              <a:t>abilitatea</a:t>
            </a:r>
            <a:r>
              <a:rPr lang="en-US" dirty="0" smtClean="0">
                <a:sym typeface="Wingdings" panose="05000000000000000000" pitchFamily="2" charset="2"/>
              </a:rPr>
              <a:t> de a </a:t>
            </a:r>
            <a:r>
              <a:rPr lang="en-US" dirty="0" err="1" smtClean="0">
                <a:sym typeface="Wingdings" panose="05000000000000000000" pitchFamily="2" charset="2"/>
              </a:rPr>
              <a:t>modifica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structura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comportamentul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unui</a:t>
            </a:r>
            <a:r>
              <a:rPr lang="en-US" dirty="0" smtClean="0">
                <a:sym typeface="Wingdings" panose="05000000000000000000" pitchFamily="2" charset="2"/>
              </a:rPr>
              <a:t> program in runtime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815438" y="1385455"/>
            <a:ext cx="5846618" cy="5338620"/>
            <a:chOff x="1016000" y="1467462"/>
            <a:chExt cx="5551055" cy="5081122"/>
          </a:xfrm>
        </p:grpSpPr>
        <p:grpSp>
          <p:nvGrpSpPr>
            <p:cNvPr id="40" name="Group 39"/>
            <p:cNvGrpSpPr/>
            <p:nvPr/>
          </p:nvGrpSpPr>
          <p:grpSpPr>
            <a:xfrm>
              <a:off x="1016000" y="1467462"/>
              <a:ext cx="5551055" cy="5081122"/>
              <a:chOff x="1016000" y="1467462"/>
              <a:chExt cx="5551055" cy="5081122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1016000" y="1467462"/>
                <a:ext cx="5551055" cy="5081122"/>
                <a:chOff x="1016000" y="1467462"/>
                <a:chExt cx="5551055" cy="5081122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1579418" y="1467462"/>
                  <a:ext cx="4987637" cy="5081122"/>
                  <a:chOff x="5237019" y="1074914"/>
                  <a:chExt cx="5107101" cy="5575267"/>
                </a:xfrm>
              </p:grpSpPr>
              <p:sp>
                <p:nvSpPr>
                  <p:cNvPr id="3" name="Rectangle 2"/>
                  <p:cNvSpPr/>
                  <p:nvPr/>
                </p:nvSpPr>
                <p:spPr>
                  <a:xfrm>
                    <a:off x="5237019" y="1074914"/>
                    <a:ext cx="5097522" cy="557526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6" name="Straight Connector 5"/>
                  <p:cNvCxnSpPr/>
                  <p:nvPr/>
                </p:nvCxnSpPr>
                <p:spPr>
                  <a:xfrm flipV="1">
                    <a:off x="5246599" y="2899883"/>
                    <a:ext cx="5087942" cy="794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/>
                  <p:cNvCxnSpPr/>
                  <p:nvPr/>
                </p:nvCxnSpPr>
                <p:spPr>
                  <a:xfrm flipV="1">
                    <a:off x="5246599" y="4808959"/>
                    <a:ext cx="5097521" cy="10003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>
                    <a:off x="6786489" y="1074915"/>
                    <a:ext cx="29142" cy="17761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8510285" y="1074915"/>
                    <a:ext cx="13739" cy="179630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" name="Rectangle 15"/>
                  <p:cNvSpPr/>
                  <p:nvPr/>
                </p:nvSpPr>
                <p:spPr>
                  <a:xfrm>
                    <a:off x="5616277" y="3308363"/>
                    <a:ext cx="1050834" cy="423899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err="1" smtClean="0"/>
                      <a:t>Ado.Net</a:t>
                    </a:r>
                    <a:endParaRPr lang="en-US" dirty="0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5616277" y="4126067"/>
                    <a:ext cx="1398872" cy="33262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Diagnostics</a:t>
                    </a:r>
                    <a:endParaRPr lang="en-US" dirty="0"/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>
                  <a:xfrm>
                    <a:off x="7215716" y="4113941"/>
                    <a:ext cx="1351463" cy="31391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Threading</a:t>
                    </a:r>
                    <a:endParaRPr lang="en-US" dirty="0"/>
                  </a:p>
                </p:txBody>
              </p:sp>
              <p:sp>
                <p:nvSpPr>
                  <p:cNvPr id="20" name="Rectangle 19"/>
                  <p:cNvSpPr/>
                  <p:nvPr/>
                </p:nvSpPr>
                <p:spPr>
                  <a:xfrm>
                    <a:off x="6888310" y="3314232"/>
                    <a:ext cx="1198596" cy="37989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err="1" smtClean="0"/>
                      <a:t>Remoting</a:t>
                    </a:r>
                    <a:endParaRPr lang="en-US" dirty="0"/>
                  </a:p>
                </p:txBody>
              </p:sp>
              <p:sp>
                <p:nvSpPr>
                  <p:cNvPr id="21" name="Rectangle 20"/>
                  <p:cNvSpPr/>
                  <p:nvPr/>
                </p:nvSpPr>
                <p:spPr>
                  <a:xfrm>
                    <a:off x="8767746" y="4094049"/>
                    <a:ext cx="915014" cy="3537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I/O</a:t>
                    </a:r>
                    <a:endParaRPr lang="en-US" dirty="0"/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8340231" y="3294571"/>
                    <a:ext cx="1267461" cy="396015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Reflection</a:t>
                    </a:r>
                    <a:endParaRPr lang="en-US" dirty="0"/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5505522" y="1640442"/>
                    <a:ext cx="1156534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Windows Forms</a:t>
                    </a:r>
                    <a:endParaRPr lang="en-US" dirty="0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7142133" y="1637832"/>
                    <a:ext cx="1033873" cy="6666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Web Forms</a:t>
                    </a:r>
                    <a:endParaRPr lang="en-US" dirty="0"/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8662570" y="1496705"/>
                    <a:ext cx="1441874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Console </a:t>
                    </a:r>
                    <a:r>
                      <a:rPr lang="en-US" dirty="0" err="1" smtClean="0"/>
                      <a:t>aplications</a:t>
                    </a:r>
                    <a:endParaRPr lang="en-US" dirty="0"/>
                  </a:p>
                </p:txBody>
              </p:sp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5772727" y="4947993"/>
                    <a:ext cx="433171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CLR (Common Language Runtime)</a:t>
                    </a:r>
                    <a:endParaRPr lang="en-US" dirty="0"/>
                  </a:p>
                </p:txBody>
              </p: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5505522" y="5633396"/>
                    <a:ext cx="1784734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Garbage Collector (GC)</a:t>
                    </a:r>
                    <a:endParaRPr lang="en-US" dirty="0"/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8176006" y="5633396"/>
                    <a:ext cx="1506754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Code Manager</a:t>
                    </a:r>
                    <a:endParaRPr lang="en-US" dirty="0"/>
                  </a:p>
                </p:txBody>
              </p:sp>
            </p:grpSp>
            <p:sp>
              <p:nvSpPr>
                <p:cNvPr id="34" name="Rectangle 33"/>
                <p:cNvSpPr/>
                <p:nvPr/>
              </p:nvSpPr>
              <p:spPr>
                <a:xfrm>
                  <a:off x="1016000" y="1467462"/>
                  <a:ext cx="544945" cy="508112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1025236" y="3137919"/>
                  <a:ext cx="56353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flipH="1">
                  <a:off x="1025236" y="4879669"/>
                  <a:ext cx="56353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1109941" y="1930400"/>
                <a:ext cx="412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I.</a:t>
                </a:r>
                <a:endParaRPr lang="en-US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091142" y="3759122"/>
                <a:ext cx="4504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II.</a:t>
                </a:r>
                <a:endParaRPr lang="en-US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047577" y="5500871"/>
                <a:ext cx="4817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III.</a:t>
                </a:r>
                <a:endParaRPr lang="en-US" dirty="0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1831056" y="3114111"/>
              <a:ext cx="44287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.Net</a:t>
              </a:r>
              <a:r>
                <a:rPr lang="en-US" dirty="0" smtClean="0"/>
                <a:t> framework Base Class Library (BCL)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864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497" y="203200"/>
            <a:ext cx="8318885" cy="701964"/>
          </a:xfrm>
        </p:spPr>
        <p:txBody>
          <a:bodyPr/>
          <a:lstStyle/>
          <a:p>
            <a:r>
              <a:rPr lang="en-US" dirty="0" err="1" smtClean="0"/>
              <a:t>Arhitectura</a:t>
            </a:r>
            <a:r>
              <a:rPr lang="en-US" dirty="0" smtClean="0"/>
              <a:t> CLR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23611" y="3193870"/>
            <a:ext cx="4859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CLS = subset CTS</a:t>
            </a:r>
          </a:p>
          <a:p>
            <a:r>
              <a:rPr lang="en-US" dirty="0" smtClean="0"/>
              <a:t>Code Manager </a:t>
            </a:r>
            <a:r>
              <a:rPr lang="en-US" dirty="0" err="1" smtClean="0"/>
              <a:t>suporta</a:t>
            </a:r>
            <a:r>
              <a:rPr lang="en-US" dirty="0" smtClean="0"/>
              <a:t> </a:t>
            </a:r>
            <a:r>
              <a:rPr lang="en-US" dirty="0" err="1" smtClean="0"/>
              <a:t>doua</a:t>
            </a:r>
            <a:r>
              <a:rPr lang="en-US" dirty="0" smtClean="0"/>
              <a:t> </a:t>
            </a:r>
            <a:r>
              <a:rPr lang="en-US" dirty="0" err="1" smtClean="0"/>
              <a:t>tipuri</a:t>
            </a:r>
            <a:r>
              <a:rPr lang="en-US" dirty="0" smtClean="0"/>
              <a:t> de cod: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Gestionat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Negestionat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566497" y="957085"/>
            <a:ext cx="6177886" cy="5673898"/>
            <a:chOff x="566497" y="957085"/>
            <a:chExt cx="6177886" cy="5673898"/>
          </a:xfrm>
        </p:grpSpPr>
        <p:grpSp>
          <p:nvGrpSpPr>
            <p:cNvPr id="18" name="Group 17"/>
            <p:cNvGrpSpPr/>
            <p:nvPr/>
          </p:nvGrpSpPr>
          <p:grpSpPr>
            <a:xfrm>
              <a:off x="566497" y="957085"/>
              <a:ext cx="6177886" cy="5673898"/>
              <a:chOff x="6579976" y="1676400"/>
              <a:chExt cx="6177886" cy="5673898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579976" y="5932516"/>
                <a:ext cx="6160654" cy="1417782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Class Loader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588592" y="4513349"/>
                <a:ext cx="6160654" cy="14177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Garbage Collector (GC)                        Code manager(CM)</a:t>
                </a:r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6597208" y="3094182"/>
                <a:ext cx="6160654" cy="1417782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MISL (Microsoft Intermediate Language)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597208" y="1676400"/>
                <a:ext cx="6160654" cy="14177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CTS (Common Type Systems) </a:t>
                </a:r>
              </a:p>
              <a:p>
                <a:pPr algn="ctr"/>
                <a:r>
                  <a:rPr lang="en-US" dirty="0" smtClean="0"/>
                  <a:t>CLS(Common Language Specification)</a:t>
                </a:r>
                <a:endParaRPr lang="en-US" dirty="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1607127" y="1274618"/>
              <a:ext cx="4350328" cy="3913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607127" y="1671188"/>
              <a:ext cx="4350328" cy="3913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21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280" y="185170"/>
            <a:ext cx="3562156" cy="6192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Cod </a:t>
            </a:r>
            <a:r>
              <a:rPr lang="en-US" dirty="0" err="1" smtClean="0"/>
              <a:t>Gestionat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39826" y="2769193"/>
            <a:ext cx="48689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  Cod </a:t>
            </a:r>
            <a:r>
              <a:rPr lang="en-US" dirty="0" err="1" smtClean="0"/>
              <a:t>dezvoltat</a:t>
            </a:r>
            <a:r>
              <a:rPr lang="en-US" dirty="0" smtClean="0"/>
              <a:t> in </a:t>
            </a:r>
            <a:r>
              <a:rPr lang="en-US" dirty="0" err="1" smtClean="0"/>
              <a:t>.Net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Direct </a:t>
            </a:r>
            <a:r>
              <a:rPr lang="en-US" dirty="0" err="1" smtClean="0"/>
              <a:t>executat</a:t>
            </a:r>
            <a:r>
              <a:rPr lang="en-US" dirty="0" smtClean="0"/>
              <a:t> de CLR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Orice</a:t>
            </a:r>
            <a:r>
              <a:rPr lang="en-US" dirty="0" smtClean="0"/>
              <a:t> </a:t>
            </a:r>
            <a:r>
              <a:rPr lang="en-US" dirty="0" err="1" smtClean="0"/>
              <a:t>limbaj</a:t>
            </a:r>
            <a:r>
              <a:rPr lang="en-US" dirty="0" smtClean="0"/>
              <a:t> </a:t>
            </a:r>
            <a:r>
              <a:rPr lang="en-US" dirty="0" err="1" smtClean="0"/>
              <a:t>scris</a:t>
            </a:r>
            <a:r>
              <a:rPr lang="en-US" dirty="0" smtClean="0"/>
              <a:t> in </a:t>
            </a:r>
            <a:r>
              <a:rPr lang="en-US" dirty="0" err="1" smtClean="0"/>
              <a:t>.Net</a:t>
            </a:r>
            <a:r>
              <a:rPr lang="en-US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CLR are </a:t>
            </a:r>
            <a:r>
              <a:rPr lang="en-US" dirty="0" err="1" smtClean="0"/>
              <a:t>grija</a:t>
            </a:r>
            <a:r>
              <a:rPr lang="en-US" dirty="0" smtClean="0"/>
              <a:t> de </a:t>
            </a:r>
            <a:r>
              <a:rPr lang="en-US" dirty="0" err="1" smtClean="0"/>
              <a:t>aplicatie</a:t>
            </a:r>
            <a:r>
              <a:rPr lang="en-US" dirty="0" smtClean="0"/>
              <a:t> </a:t>
            </a:r>
            <a:r>
              <a:rPr lang="en-US" dirty="0" err="1" smtClean="0"/>
              <a:t>lucrand</a:t>
            </a:r>
            <a:r>
              <a:rPr lang="en-US" dirty="0" smtClean="0"/>
              <a:t> cu </a:t>
            </a:r>
            <a:r>
              <a:rPr lang="en-US" dirty="0" err="1" smtClean="0"/>
              <a:t>memoria</a:t>
            </a:r>
            <a:r>
              <a:rPr lang="en-US" dirty="0" smtClean="0"/>
              <a:t>, </a:t>
            </a:r>
            <a:r>
              <a:rPr lang="en-US" dirty="0" err="1" smtClean="0"/>
              <a:t>securitatea</a:t>
            </a:r>
            <a:r>
              <a:rPr lang="en-US" dirty="0" smtClean="0"/>
              <a:t>, </a:t>
            </a:r>
            <a:r>
              <a:rPr lang="en-US" dirty="0" err="1" smtClean="0"/>
              <a:t>permitand</a:t>
            </a:r>
            <a:r>
              <a:rPr lang="en-US" dirty="0" smtClean="0"/>
              <a:t> Cross Language Debugging 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683489" y="786542"/>
            <a:ext cx="4987637" cy="5651203"/>
            <a:chOff x="3971636" y="558509"/>
            <a:chExt cx="4922982" cy="6071458"/>
          </a:xfrm>
        </p:grpSpPr>
        <p:grpSp>
          <p:nvGrpSpPr>
            <p:cNvPr id="24" name="Group 23"/>
            <p:cNvGrpSpPr/>
            <p:nvPr/>
          </p:nvGrpSpPr>
          <p:grpSpPr>
            <a:xfrm>
              <a:off x="3971636" y="558509"/>
              <a:ext cx="4922982" cy="6071458"/>
              <a:chOff x="4978399" y="277091"/>
              <a:chExt cx="4922982" cy="6071458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6211635" y="1538990"/>
                <a:ext cx="1" cy="731862"/>
              </a:xfrm>
              <a:prstGeom prst="straightConnector1">
                <a:avLst/>
              </a:prstGeom>
              <a:ln w="508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6211635" y="2967577"/>
                <a:ext cx="0" cy="851912"/>
              </a:xfrm>
              <a:prstGeom prst="straightConnector1">
                <a:avLst/>
              </a:prstGeom>
              <a:ln w="508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oup 20"/>
              <p:cNvGrpSpPr/>
              <p:nvPr/>
            </p:nvGrpSpPr>
            <p:grpSpPr>
              <a:xfrm>
                <a:off x="4978399" y="277091"/>
                <a:ext cx="4922982" cy="6071458"/>
                <a:chOff x="4950691" y="277091"/>
                <a:chExt cx="4922982" cy="6071458"/>
              </a:xfrm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4950691" y="277091"/>
                  <a:ext cx="4922982" cy="607145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Rectangle 4"/>
                <p:cNvSpPr/>
                <p:nvPr/>
              </p:nvSpPr>
              <p:spPr>
                <a:xfrm>
                  <a:off x="5408072" y="804449"/>
                  <a:ext cx="1607127" cy="72043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Cod </a:t>
                  </a:r>
                  <a:r>
                    <a:rPr lang="en-US" dirty="0" err="1" smtClean="0"/>
                    <a:t>Sursa</a:t>
                  </a:r>
                  <a:endParaRPr lang="en-US" dirty="0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5408072" y="2247141"/>
                  <a:ext cx="1607127" cy="72043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Cod MSIL</a:t>
                  </a:r>
                  <a:endParaRPr lang="en-US" dirty="0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5408072" y="3859454"/>
                  <a:ext cx="1607127" cy="72043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Cod </a:t>
                  </a:r>
                  <a:r>
                    <a:rPr lang="en-US" dirty="0" err="1" smtClean="0"/>
                    <a:t>Executabil</a:t>
                  </a:r>
                  <a:endParaRPr lang="en-US" dirty="0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5408073" y="5323313"/>
                  <a:ext cx="1607127" cy="72043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CPU</a:t>
                  </a:r>
                  <a:endParaRPr lang="en-US" dirty="0"/>
                </a:p>
              </p:txBody>
            </p:sp>
            <p:cxnSp>
              <p:nvCxnSpPr>
                <p:cNvPr id="13" name="Straight Arrow Connector 12"/>
                <p:cNvCxnSpPr>
                  <a:stCxn id="8" idx="2"/>
                  <a:endCxn id="9" idx="0"/>
                </p:cNvCxnSpPr>
                <p:nvPr/>
              </p:nvCxnSpPr>
              <p:spPr>
                <a:xfrm>
                  <a:off x="6211636" y="4579890"/>
                  <a:ext cx="1" cy="743423"/>
                </a:xfrm>
                <a:prstGeom prst="straightConnector1">
                  <a:avLst/>
                </a:prstGeom>
                <a:ln w="508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 flipV="1">
                  <a:off x="7015199" y="5683531"/>
                  <a:ext cx="847437" cy="3272"/>
                </a:xfrm>
                <a:prstGeom prst="straightConnector1">
                  <a:avLst/>
                </a:prstGeom>
                <a:ln w="508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Oval 18"/>
                <p:cNvSpPr/>
                <p:nvPr/>
              </p:nvSpPr>
              <p:spPr>
                <a:xfrm>
                  <a:off x="7862636" y="5247931"/>
                  <a:ext cx="1411366" cy="79581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Output</a:t>
                  </a:r>
                  <a:endParaRPr lang="en-US" dirty="0"/>
                </a:p>
              </p:txBody>
            </p:sp>
          </p:grpSp>
        </p:grpSp>
        <p:sp>
          <p:nvSpPr>
            <p:cNvPr id="22" name="TextBox 21"/>
            <p:cNvSpPr txBox="1"/>
            <p:nvPr/>
          </p:nvSpPr>
          <p:spPr>
            <a:xfrm>
              <a:off x="6050511" y="1071068"/>
              <a:ext cx="22444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Orice</a:t>
              </a:r>
              <a:r>
                <a:rPr lang="en-US" dirty="0" smtClean="0"/>
                <a:t> </a:t>
              </a:r>
              <a:r>
                <a:rPr lang="en-US" dirty="0" err="1" smtClean="0"/>
                <a:t>limbaj</a:t>
              </a:r>
              <a:r>
                <a:rPr lang="en-US" dirty="0" smtClean="0"/>
                <a:t> </a:t>
              </a:r>
              <a:r>
                <a:rPr lang="en-US" dirty="0" err="1" smtClean="0"/>
                <a:t>scris</a:t>
              </a:r>
              <a:r>
                <a:rPr lang="en-US" dirty="0" smtClean="0"/>
                <a:t> in Dot Net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32580" y="1954579"/>
              <a:ext cx="2041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Compilator</a:t>
              </a:r>
              <a:r>
                <a:rPr lang="en-US" dirty="0" smtClean="0"/>
                <a:t> </a:t>
              </a:r>
              <a:r>
                <a:rPr lang="en-US" dirty="0" err="1" smtClean="0"/>
                <a:t>Nativ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204871" y="3446328"/>
              <a:ext cx="34126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Compilatorul</a:t>
              </a:r>
              <a:r>
                <a:rPr lang="en-US" dirty="0" smtClean="0"/>
                <a:t> JIT (Just In Time)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345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 </a:t>
            </a:r>
            <a:r>
              <a:rPr lang="en-US" dirty="0" err="1" smtClean="0"/>
              <a:t>Negestionat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Codul</a:t>
            </a:r>
            <a:r>
              <a:rPr lang="en-US" dirty="0" smtClean="0"/>
              <a:t> </a:t>
            </a:r>
            <a:r>
              <a:rPr lang="en-US" dirty="0" err="1" smtClean="0"/>
              <a:t>dezvoltat</a:t>
            </a:r>
            <a:r>
              <a:rPr lang="en-US" dirty="0" smtClean="0"/>
              <a:t> in </a:t>
            </a:r>
            <a:r>
              <a:rPr lang="en-US" dirty="0" err="1" smtClean="0"/>
              <a:t>afara</a:t>
            </a:r>
            <a:r>
              <a:rPr lang="en-US" dirty="0" smtClean="0"/>
              <a:t> </a:t>
            </a:r>
            <a:r>
              <a:rPr lang="en-US" dirty="0" err="1" smtClean="0"/>
              <a:t>.Net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Este de 2 </a:t>
            </a:r>
            <a:r>
              <a:rPr lang="en-US" dirty="0" err="1" smtClean="0"/>
              <a:t>feluri</a:t>
            </a:r>
            <a:r>
              <a:rPr lang="en-US" dirty="0" smtClean="0"/>
              <a:t> :</a:t>
            </a:r>
          </a:p>
          <a:p>
            <a:pPr>
              <a:buAutoNum type="arabicParenR"/>
            </a:pPr>
            <a:r>
              <a:rPr lang="en-US" dirty="0" smtClean="0"/>
              <a:t>Cod </a:t>
            </a:r>
            <a:r>
              <a:rPr lang="en-US" dirty="0" err="1" smtClean="0"/>
              <a:t>sursa</a:t>
            </a:r>
            <a:endParaRPr lang="en-US" dirty="0" smtClean="0"/>
          </a:p>
          <a:p>
            <a:pPr>
              <a:buAutoNum type="arabicParenR"/>
            </a:pPr>
            <a:r>
              <a:rPr lang="en-US" dirty="0" smtClean="0"/>
              <a:t>Cod de </a:t>
            </a:r>
            <a:r>
              <a:rPr lang="en-US" dirty="0" err="1" smtClean="0"/>
              <a:t>compilare</a:t>
            </a:r>
            <a:endParaRPr lang="en-US" dirty="0" smtClean="0"/>
          </a:p>
          <a:p>
            <a:r>
              <a:rPr lang="en-US" dirty="0" err="1" smtClean="0"/>
              <a:t>Nefiind</a:t>
            </a:r>
            <a:r>
              <a:rPr lang="en-US" dirty="0" smtClean="0"/>
              <a:t> sub </a:t>
            </a:r>
            <a:r>
              <a:rPr lang="en-US" dirty="0" err="1" smtClean="0"/>
              <a:t>controlul</a:t>
            </a:r>
            <a:r>
              <a:rPr lang="en-US" dirty="0" smtClean="0"/>
              <a:t> CLR pot fi </a:t>
            </a:r>
            <a:r>
              <a:rPr lang="en-US" dirty="0" err="1" smtClean="0"/>
              <a:t>folosite</a:t>
            </a:r>
            <a:r>
              <a:rPr lang="en-US" dirty="0" smtClean="0"/>
              <a:t> </a:t>
            </a:r>
            <a:r>
              <a:rPr lang="en-US" dirty="0" err="1" smtClean="0"/>
              <a:t>limbaje</a:t>
            </a:r>
            <a:r>
              <a:rPr lang="en-US" dirty="0" smtClean="0"/>
              <a:t> </a:t>
            </a:r>
            <a:r>
              <a:rPr lang="en-US" dirty="0" err="1" smtClean="0"/>
              <a:t>precum</a:t>
            </a:r>
            <a:r>
              <a:rPr lang="en-US" dirty="0" smtClean="0"/>
              <a:t> C++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accesa</a:t>
            </a:r>
            <a:r>
              <a:rPr lang="en-US" dirty="0" smtClean="0"/>
              <a:t> </a:t>
            </a:r>
            <a:r>
              <a:rPr lang="en-US" dirty="0" err="1" smtClean="0"/>
              <a:t>functii</a:t>
            </a:r>
            <a:r>
              <a:rPr lang="en-US" dirty="0" smtClean="0"/>
              <a:t> low-level ale </a:t>
            </a:r>
            <a:r>
              <a:rPr lang="en-US" dirty="0" err="1" smtClean="0"/>
              <a:t>sistemului</a:t>
            </a:r>
            <a:r>
              <a:rPr lang="en-US" dirty="0" smtClean="0"/>
              <a:t> de </a:t>
            </a:r>
            <a:r>
              <a:rPr lang="en-US" dirty="0" err="1" smtClean="0"/>
              <a:t>operare</a:t>
            </a:r>
            <a:endParaRPr lang="en-US" dirty="0" smtClean="0"/>
          </a:p>
          <a:p>
            <a:r>
              <a:rPr lang="en-US" dirty="0" smtClean="0"/>
              <a:t>Este </a:t>
            </a:r>
            <a:r>
              <a:rPr lang="en-US" dirty="0" err="1" smtClean="0"/>
              <a:t>executat</a:t>
            </a:r>
            <a:r>
              <a:rPr lang="en-US" dirty="0" smtClean="0"/>
              <a:t> cu </a:t>
            </a:r>
            <a:r>
              <a:rPr lang="en-US" dirty="0" err="1" smtClean="0"/>
              <a:t>ajutorul</a:t>
            </a:r>
            <a:r>
              <a:rPr lang="en-US" dirty="0" smtClean="0"/>
              <a:t> </a:t>
            </a:r>
            <a:r>
              <a:rPr lang="en-US" dirty="0" err="1" smtClean="0"/>
              <a:t>claselor</a:t>
            </a:r>
            <a:r>
              <a:rPr lang="en-US" dirty="0" smtClean="0"/>
              <a:t> wrapper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538651" y="4737463"/>
            <a:ext cx="879566" cy="923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538651" y="4541520"/>
            <a:ext cx="1497875" cy="182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44921" y="4368131"/>
            <a:ext cx="347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CCW (COM callable </a:t>
            </a:r>
            <a:r>
              <a:rPr lang="en-US" dirty="0" smtClean="0"/>
              <a:t>wrapper)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87588" y="5660571"/>
            <a:ext cx="3936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RCW (Runtime Callable </a:t>
            </a:r>
            <a:r>
              <a:rPr lang="en-US" dirty="0" smtClean="0"/>
              <a:t> wrapper)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9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63" y="51633"/>
            <a:ext cx="4082774" cy="648790"/>
          </a:xfrm>
        </p:spPr>
        <p:txBody>
          <a:bodyPr/>
          <a:lstStyle/>
          <a:p>
            <a:r>
              <a:rPr lang="en-US" dirty="0" smtClean="0"/>
              <a:t>Cod </a:t>
            </a:r>
            <a:r>
              <a:rPr lang="en-US" dirty="0" err="1" smtClean="0"/>
              <a:t>Negestionat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472823" y="888244"/>
            <a:ext cx="4893504" cy="5651203"/>
            <a:chOff x="4608946" y="786217"/>
            <a:chExt cx="6494484" cy="5651203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7224726" y="1960770"/>
              <a:ext cx="1" cy="681204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7224726" y="3290473"/>
              <a:ext cx="0" cy="792944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4608946" y="786217"/>
              <a:ext cx="6494484" cy="565120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978418" y="1277072"/>
              <a:ext cx="2120150" cy="6705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 </a:t>
              </a:r>
              <a:r>
                <a:rPr lang="en-US" dirty="0" err="1" smtClean="0"/>
                <a:t>Sursa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978418" y="2619904"/>
              <a:ext cx="2120150" cy="6705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 MSIL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78418" y="4120616"/>
              <a:ext cx="2120150" cy="6705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 </a:t>
              </a:r>
              <a:r>
                <a:rPr lang="en-US" dirty="0" err="1" smtClean="0"/>
                <a:t>Executabil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978419" y="5483149"/>
              <a:ext cx="2120150" cy="6705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</a:t>
              </a:r>
              <a:endParaRPr lang="en-US" dirty="0"/>
            </a:p>
          </p:txBody>
        </p:sp>
        <p:cxnSp>
          <p:nvCxnSpPr>
            <p:cNvPr id="21" name="Straight Arrow Connector 20"/>
            <p:cNvCxnSpPr>
              <a:stCxn id="19" idx="2"/>
              <a:endCxn id="20" idx="0"/>
            </p:cNvCxnSpPr>
            <p:nvPr/>
          </p:nvCxnSpPr>
          <p:spPr>
            <a:xfrm>
              <a:off x="7038493" y="4791185"/>
              <a:ext cx="1" cy="691964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7871450" y="5816910"/>
              <a:ext cx="1117953" cy="1523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8950248" y="5412985"/>
              <a:ext cx="1861899" cy="7407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Output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113671" y="1263298"/>
              <a:ext cx="2359377" cy="601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Orice</a:t>
              </a:r>
              <a:r>
                <a:rPr lang="en-US" dirty="0" smtClean="0"/>
                <a:t> </a:t>
              </a:r>
              <a:r>
                <a:rPr lang="en-US" dirty="0" err="1" smtClean="0"/>
                <a:t>limbaj</a:t>
              </a:r>
              <a:r>
                <a:rPr lang="en-US" dirty="0" smtClean="0"/>
                <a:t> </a:t>
              </a:r>
              <a:r>
                <a:rPr lang="en-US" dirty="0" err="1" smtClean="0"/>
                <a:t>scris</a:t>
              </a:r>
              <a:r>
                <a:rPr lang="en-US" dirty="0" smtClean="0"/>
                <a:t> in Dot Net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53853" y="2085653"/>
              <a:ext cx="2783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Compilator</a:t>
              </a:r>
              <a:r>
                <a:rPr lang="en-US" dirty="0" smtClean="0"/>
                <a:t> </a:t>
              </a:r>
              <a:r>
                <a:rPr lang="en-US" dirty="0" err="1" smtClean="0"/>
                <a:t>Nativ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24725" y="3474147"/>
              <a:ext cx="3587422" cy="343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Compilatorul</a:t>
              </a:r>
              <a:r>
                <a:rPr lang="en-US" dirty="0" smtClean="0"/>
                <a:t> JIT (Just In Time)</a:t>
              </a:r>
              <a:endParaRPr lang="en-US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5200073" y="2429422"/>
              <a:ext cx="2024652" cy="0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172364" y="2085654"/>
              <a:ext cx="0" cy="34376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767209" y="1607799"/>
              <a:ext cx="10529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CCW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564753" y="888243"/>
            <a:ext cx="4893504" cy="5651203"/>
            <a:chOff x="4608946" y="786217"/>
            <a:chExt cx="6494484" cy="5651203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7224726" y="1960770"/>
              <a:ext cx="1" cy="681204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7224726" y="3290473"/>
              <a:ext cx="0" cy="792944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4608946" y="786217"/>
              <a:ext cx="6494484" cy="565120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978418" y="1277072"/>
              <a:ext cx="2120150" cy="6705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 </a:t>
              </a:r>
              <a:r>
                <a:rPr lang="en-US" dirty="0" err="1" smtClean="0"/>
                <a:t>Sursa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978418" y="2619904"/>
              <a:ext cx="2120150" cy="6705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 MSIL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978418" y="4120616"/>
              <a:ext cx="2120150" cy="6705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 </a:t>
              </a:r>
              <a:r>
                <a:rPr lang="en-US" dirty="0" err="1" smtClean="0"/>
                <a:t>Executabil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978419" y="5483149"/>
              <a:ext cx="2120150" cy="6705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</a:t>
              </a:r>
              <a:endParaRPr lang="en-US" dirty="0"/>
            </a:p>
          </p:txBody>
        </p:sp>
        <p:cxnSp>
          <p:nvCxnSpPr>
            <p:cNvPr id="39" name="Straight Arrow Connector 38"/>
            <p:cNvCxnSpPr>
              <a:stCxn id="37" idx="2"/>
              <a:endCxn id="38" idx="0"/>
            </p:cNvCxnSpPr>
            <p:nvPr/>
          </p:nvCxnSpPr>
          <p:spPr>
            <a:xfrm>
              <a:off x="7038493" y="4791185"/>
              <a:ext cx="1" cy="691964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7871450" y="5816910"/>
              <a:ext cx="1117953" cy="1523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8950248" y="5412985"/>
              <a:ext cx="1861899" cy="7407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Output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113671" y="1263298"/>
              <a:ext cx="2359377" cy="601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Orice</a:t>
              </a:r>
              <a:r>
                <a:rPr lang="en-US" dirty="0" smtClean="0"/>
                <a:t> </a:t>
              </a:r>
              <a:r>
                <a:rPr lang="en-US" dirty="0" err="1" smtClean="0"/>
                <a:t>limbaj</a:t>
              </a:r>
              <a:r>
                <a:rPr lang="en-US" dirty="0" smtClean="0"/>
                <a:t> </a:t>
              </a:r>
              <a:r>
                <a:rPr lang="en-US" dirty="0" err="1" smtClean="0"/>
                <a:t>scris</a:t>
              </a:r>
              <a:r>
                <a:rPr lang="en-US" dirty="0" smtClean="0"/>
                <a:t> in Dot Net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253853" y="2085653"/>
              <a:ext cx="2783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Compilator</a:t>
              </a:r>
              <a:r>
                <a:rPr lang="en-US" dirty="0" smtClean="0"/>
                <a:t> </a:t>
              </a:r>
              <a:r>
                <a:rPr lang="en-US" dirty="0" err="1" smtClean="0"/>
                <a:t>Nativ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224725" y="3474147"/>
              <a:ext cx="3587422" cy="343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Compilatorul</a:t>
              </a:r>
              <a:r>
                <a:rPr lang="en-US" dirty="0" smtClean="0"/>
                <a:t> JIT (Just In Time)</a:t>
              </a:r>
              <a:endParaRPr lang="en-US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5172364" y="3907240"/>
              <a:ext cx="2024652" cy="0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172364" y="3541954"/>
              <a:ext cx="0" cy="34376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4740452" y="3172622"/>
              <a:ext cx="10529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RCW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842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54" y="131636"/>
            <a:ext cx="7894011" cy="849745"/>
          </a:xfrm>
        </p:spPr>
        <p:txBody>
          <a:bodyPr/>
          <a:lstStyle/>
          <a:p>
            <a:r>
              <a:rPr lang="en-US" dirty="0" err="1" smtClean="0"/>
              <a:t>Codul</a:t>
            </a:r>
            <a:r>
              <a:rPr lang="en-US" dirty="0" smtClean="0"/>
              <a:t> </a:t>
            </a:r>
            <a:r>
              <a:rPr lang="en-US" dirty="0" err="1" smtClean="0"/>
              <a:t>Nativ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64054" y="962804"/>
            <a:ext cx="7480662" cy="1186406"/>
            <a:chOff x="1036320" y="2900228"/>
            <a:chExt cx="7480662" cy="1186406"/>
          </a:xfrm>
        </p:grpSpPr>
        <p:sp>
          <p:nvSpPr>
            <p:cNvPr id="4" name="Rectangle 3"/>
            <p:cNvSpPr/>
            <p:nvPr/>
          </p:nvSpPr>
          <p:spPr>
            <a:xfrm>
              <a:off x="1036320" y="2910977"/>
              <a:ext cx="2342605" cy="11756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Codul</a:t>
              </a:r>
              <a:r>
                <a:rPr lang="en-US" dirty="0" smtClean="0"/>
                <a:t> </a:t>
              </a:r>
              <a:r>
                <a:rPr lang="en-US" dirty="0" err="1" smtClean="0"/>
                <a:t>ce</a:t>
              </a:r>
              <a:r>
                <a:rPr lang="en-US" dirty="0" smtClean="0"/>
                <a:t> </a:t>
              </a:r>
              <a:r>
                <a:rPr lang="en-US" dirty="0" err="1" smtClean="0"/>
                <a:t>trebuie</a:t>
              </a:r>
              <a:r>
                <a:rPr lang="en-US" dirty="0" smtClean="0"/>
                <a:t> </a:t>
              </a:r>
              <a:r>
                <a:rPr lang="en-US" dirty="0" err="1" smtClean="0"/>
                <a:t>executat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590902" y="2900228"/>
              <a:ext cx="2926080" cy="11756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Codul</a:t>
              </a:r>
              <a:r>
                <a:rPr lang="en-US" dirty="0" smtClean="0"/>
                <a:t> </a:t>
              </a:r>
              <a:r>
                <a:rPr lang="en-US" dirty="0" err="1" smtClean="0"/>
                <a:t>Compilat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4" idx="3"/>
              <a:endCxn id="5" idx="1"/>
            </p:cNvCxnSpPr>
            <p:nvPr/>
          </p:nvCxnSpPr>
          <p:spPr>
            <a:xfrm flipV="1">
              <a:off x="3378925" y="3488057"/>
              <a:ext cx="2211977" cy="10749"/>
            </a:xfrm>
            <a:prstGeom prst="straightConnector1">
              <a:avLst/>
            </a:prstGeom>
            <a:ln w="825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548742" y="3020225"/>
              <a:ext cx="15675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Compilatorul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409845" y="2577515"/>
            <a:ext cx="2960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.Net</a:t>
            </a:r>
            <a:r>
              <a:rPr lang="en-US" sz="24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Framework</a:t>
            </a:r>
            <a:endParaRPr lang="en-US" sz="2400" b="1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64054" y="3412870"/>
            <a:ext cx="9962772" cy="886898"/>
            <a:chOff x="126449" y="3936274"/>
            <a:chExt cx="9962772" cy="886898"/>
          </a:xfrm>
        </p:grpSpPr>
        <p:sp>
          <p:nvSpPr>
            <p:cNvPr id="15" name="Rectangle 14"/>
            <p:cNvSpPr/>
            <p:nvPr/>
          </p:nvSpPr>
          <p:spPr>
            <a:xfrm>
              <a:off x="3779520" y="3961024"/>
              <a:ext cx="1630438" cy="8621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MSIL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458783" y="3961024"/>
              <a:ext cx="1630438" cy="8621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Codul</a:t>
              </a:r>
              <a:r>
                <a:rPr lang="en-US" dirty="0" smtClean="0"/>
                <a:t> </a:t>
              </a:r>
              <a:r>
                <a:rPr lang="en-US" dirty="0" err="1" smtClean="0"/>
                <a:t>Compilat</a:t>
              </a:r>
              <a:endParaRPr lang="en-US" dirty="0"/>
            </a:p>
          </p:txBody>
        </p:sp>
        <p:cxnSp>
          <p:nvCxnSpPr>
            <p:cNvPr id="21" name="Straight Arrow Connector 20"/>
            <p:cNvCxnSpPr>
              <a:endCxn id="16" idx="1"/>
            </p:cNvCxnSpPr>
            <p:nvPr/>
          </p:nvCxnSpPr>
          <p:spPr>
            <a:xfrm>
              <a:off x="5409958" y="4367348"/>
              <a:ext cx="3048825" cy="24750"/>
            </a:xfrm>
            <a:prstGeom prst="straightConnector1">
              <a:avLst/>
            </a:prstGeom>
            <a:ln w="889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720910" y="3961024"/>
              <a:ext cx="2094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Compilator</a:t>
              </a:r>
              <a:r>
                <a:rPr lang="en-US" dirty="0" smtClean="0"/>
                <a:t> </a:t>
              </a:r>
              <a:r>
                <a:rPr lang="en-US" dirty="0" err="1" smtClean="0"/>
                <a:t>Nativ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09958" y="3944158"/>
              <a:ext cx="38238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JIT (Just In Time Compiler)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26449" y="3936274"/>
              <a:ext cx="1630438" cy="8621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Codul</a:t>
              </a:r>
              <a:r>
                <a:rPr lang="en-US" dirty="0" smtClean="0"/>
                <a:t> </a:t>
              </a:r>
              <a:r>
                <a:rPr lang="en-US" dirty="0" err="1" smtClean="0"/>
                <a:t>ce</a:t>
              </a:r>
              <a:r>
                <a:rPr lang="en-US" dirty="0" smtClean="0"/>
                <a:t> </a:t>
              </a:r>
              <a:r>
                <a:rPr lang="en-US" dirty="0" err="1" smtClean="0"/>
                <a:t>trebuie</a:t>
              </a:r>
              <a:r>
                <a:rPr lang="en-US" dirty="0" smtClean="0"/>
                <a:t> </a:t>
              </a:r>
              <a:r>
                <a:rPr lang="en-US" dirty="0" err="1" smtClean="0"/>
                <a:t>executat</a:t>
              </a:r>
              <a:endParaRPr lang="en-US" dirty="0"/>
            </a:p>
          </p:txBody>
        </p:sp>
        <p:cxnSp>
          <p:nvCxnSpPr>
            <p:cNvPr id="31" name="Straight Arrow Connector 30"/>
            <p:cNvCxnSpPr>
              <a:stCxn id="30" idx="3"/>
            </p:cNvCxnSpPr>
            <p:nvPr/>
          </p:nvCxnSpPr>
          <p:spPr>
            <a:xfrm>
              <a:off x="1756887" y="4367348"/>
              <a:ext cx="2058610" cy="0"/>
            </a:xfrm>
            <a:prstGeom prst="straightConnector1">
              <a:avLst/>
            </a:prstGeom>
            <a:ln w="889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Down Arrow 32"/>
          <p:cNvSpPr/>
          <p:nvPr/>
        </p:nvSpPr>
        <p:spPr>
          <a:xfrm>
            <a:off x="4331150" y="4316634"/>
            <a:ext cx="526472" cy="743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06659" y="5019993"/>
            <a:ext cx="4334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Cod independent de </a:t>
            </a:r>
            <a:r>
              <a:rPr lang="en-US" dirty="0" err="1" smtClean="0"/>
              <a:t>limbaj</a:t>
            </a:r>
            <a:r>
              <a:rPr lang="en-US" dirty="0" smtClean="0"/>
              <a:t>, </a:t>
            </a:r>
            <a:r>
              <a:rPr lang="en-US" dirty="0" err="1" smtClean="0"/>
              <a:t>nespecific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de </a:t>
            </a:r>
            <a:r>
              <a:rPr lang="en-US" dirty="0" err="1" smtClean="0"/>
              <a:t>operare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0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</TotalTime>
  <Words>691</Words>
  <Application>Microsoft Office PowerPoint</Application>
  <PresentationFormat>Widescreen</PresentationFormat>
  <Paragraphs>136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</vt:lpstr>
      <vt:lpstr>ARHITECTURA FRAMEWORKULUI .NET</vt:lpstr>
      <vt:lpstr>Frameworkul .Net :</vt:lpstr>
      <vt:lpstr>Problema :DLL Hell</vt:lpstr>
      <vt:lpstr>Arhitectura frameworkului .Net</vt:lpstr>
      <vt:lpstr>Arhitectura CLR</vt:lpstr>
      <vt:lpstr>Cod Gestionat</vt:lpstr>
      <vt:lpstr>Cod Negestionat</vt:lpstr>
      <vt:lpstr>Cod Negestionat</vt:lpstr>
      <vt:lpstr>Codul Nativ</vt:lpstr>
      <vt:lpstr>Compilatorul JIT</vt:lpstr>
      <vt:lpstr>Ansamblu</vt:lpstr>
      <vt:lpstr>Garbage Collector</vt:lpstr>
      <vt:lpstr>Concluzii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ARHITECTURA FRAMEWORKULUI .NET</dc:title>
  <dc:creator>Rotaru Codrut</dc:creator>
  <cp:lastModifiedBy>Rotaru Codrut</cp:lastModifiedBy>
  <cp:revision>29</cp:revision>
  <dcterms:created xsi:type="dcterms:W3CDTF">2015-02-05T09:06:17Z</dcterms:created>
  <dcterms:modified xsi:type="dcterms:W3CDTF">2015-02-08T17:54:36Z</dcterms:modified>
</cp:coreProperties>
</file>