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1"/>
  </p:sldMasterIdLst>
  <p:notesMasterIdLst>
    <p:notesMasterId r:id="rId14"/>
  </p:notesMasterIdLst>
  <p:sldIdLst>
    <p:sldId id="256" r:id="rId2"/>
    <p:sldId id="258" r:id="rId3"/>
    <p:sldId id="259" r:id="rId4"/>
    <p:sldId id="260" r:id="rId5"/>
    <p:sldId id="268" r:id="rId6"/>
    <p:sldId id="262" r:id="rId7"/>
    <p:sldId id="261" r:id="rId8"/>
    <p:sldId id="269" r:id="rId9"/>
    <p:sldId id="263" r:id="rId10"/>
    <p:sldId id="265" r:id="rId11"/>
    <p:sldId id="264"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6763" autoAdjust="0"/>
  </p:normalViewPr>
  <p:slideViewPr>
    <p:cSldViewPr snapToGrid="0">
      <p:cViewPr varScale="1">
        <p:scale>
          <a:sx n="61" d="100"/>
          <a:sy n="61" d="100"/>
        </p:scale>
        <p:origin x="1698" y="78"/>
      </p:cViewPr>
      <p:guideLst/>
    </p:cSldViewPr>
  </p:slideViewPr>
  <p:notesTextViewPr>
    <p:cViewPr>
      <p:scale>
        <a:sx n="1" d="1"/>
        <a:sy n="1" d="1"/>
      </p:scale>
      <p:origin x="0" y="-36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4FE50-5058-44B9-BE6F-B96D0714CFF4}" type="datetimeFigureOut">
              <a:rPr lang="en-GB" smtClean="0"/>
              <a:t>09/02/2016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BA9B5-3A53-4E5F-9C56-20DFAB20888C}" type="slidenum">
              <a:rPr lang="en-GB" smtClean="0"/>
              <a:t>‹#›</a:t>
            </a:fld>
            <a:endParaRPr lang="en-GB"/>
          </a:p>
        </p:txBody>
      </p:sp>
    </p:spTree>
    <p:extLst>
      <p:ext uri="{BB962C8B-B14F-4D97-AF65-F5344CB8AC3E}">
        <p14:creationId xmlns:p14="http://schemas.microsoft.com/office/powerpoint/2010/main" val="1165485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z="1200" kern="1200" dirty="0" smtClean="0">
                <a:solidFill>
                  <a:schemeClr val="tx1"/>
                </a:solidFill>
                <a:effectLst/>
                <a:latin typeface="+mn-lt"/>
                <a:ea typeface="+mn-ea"/>
                <a:cs typeface="+mn-cs"/>
              </a:rPr>
              <a:t>Sistemul este accesibil de oriunde in lume, pentru orice tip de aplicatie (.net, Java, C++) si sistem de operare (Windows sau Linux), fie ca ruleaza in cloud, pe un desktop local sau pe un server oarecare.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partitionare automata ce rebalanseaza automat informatiile in functie de trafic (controlul resurselor se face automat).</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Un cont standard poate contine pana la 500 TB de date in formate combinate.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Resursele din Azure Storage sunt expuse prin REST API, folosind protocolul HTTP/HTTPS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2</a:t>
            </a:fld>
            <a:endParaRPr lang="en-GB"/>
          </a:p>
        </p:txBody>
      </p:sp>
    </p:spTree>
    <p:extLst>
      <p:ext uri="{BB962C8B-B14F-4D97-AF65-F5344CB8AC3E}">
        <p14:creationId xmlns:p14="http://schemas.microsoft.com/office/powerpoint/2010/main" val="1426831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Blob storage: </a:t>
            </a:r>
            <a:r>
              <a:rPr lang="ro-RO" sz="1200" kern="1200" dirty="0" smtClean="0">
                <a:solidFill>
                  <a:schemeClr val="tx1"/>
                </a:solidFill>
                <a:effectLst/>
                <a:latin typeface="+mn-lt"/>
                <a:ea typeface="+mn-ea"/>
                <a:cs typeface="+mn-cs"/>
              </a:rPr>
              <a:t>tip de text sau date binare (document</a:t>
            </a:r>
            <a:r>
              <a:rPr lang="en-US" sz="1200" kern="1200" dirty="0" smtClean="0">
                <a:solidFill>
                  <a:schemeClr val="tx1"/>
                </a:solidFill>
                <a:effectLst/>
                <a:latin typeface="+mn-lt"/>
                <a:ea typeface="+mn-ea"/>
                <a:cs typeface="+mn-cs"/>
              </a:rPr>
              <a:t>e</a:t>
            </a:r>
            <a:r>
              <a:rPr lang="ro-RO" sz="1200" kern="1200" dirty="0" smtClean="0">
                <a:solidFill>
                  <a:schemeClr val="tx1"/>
                </a:solidFill>
                <a:effectLst/>
                <a:latin typeface="+mn-lt"/>
                <a:ea typeface="+mn-ea"/>
                <a:cs typeface="+mn-cs"/>
              </a:rPr>
              <a:t>, fisier media, sau installer de aplicatie</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Se incapsuleaza intr-un container - set de bloburi; fiecare blob apartine unui container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volum mare de date nestrucutrate </a:t>
            </a:r>
            <a:endParaRPr lang="en-US" sz="1200" kern="1200" dirty="0" smtClean="0">
              <a:solidFill>
                <a:schemeClr val="tx1"/>
              </a:solidFill>
              <a:effectLst/>
              <a:latin typeface="+mn-lt"/>
              <a:ea typeface="+mn-ea"/>
              <a:cs typeface="+mn-cs"/>
            </a:endParaRPr>
          </a:p>
          <a:p>
            <a:r>
              <a:rPr lang="ro-RO" sz="1200" b="1" kern="1200" dirty="0" smtClean="0">
                <a:solidFill>
                  <a:schemeClr val="tx1"/>
                </a:solidFill>
                <a:effectLst/>
                <a:latin typeface="+mn-lt"/>
                <a:ea typeface="+mn-ea"/>
                <a:cs typeface="+mn-cs"/>
              </a:rPr>
              <a:t>table </a:t>
            </a:r>
            <a:r>
              <a:rPr lang="ro-RO" sz="1200" b="1" kern="1200" dirty="0" smtClean="0">
                <a:solidFill>
                  <a:schemeClr val="tx1"/>
                </a:solidFill>
                <a:effectLst/>
                <a:latin typeface="+mn-lt"/>
                <a:ea typeface="+mn-ea"/>
                <a:cs typeface="+mn-cs"/>
              </a:rPr>
              <a:t>storage </a:t>
            </a:r>
            <a:r>
              <a:rPr lang="ro-RO" sz="1200" kern="1200" dirty="0" smtClean="0">
                <a:solidFill>
                  <a:schemeClr val="tx1"/>
                </a:solidFill>
                <a:effectLst/>
                <a:latin typeface="+mn-lt"/>
                <a:ea typeface="+mn-ea"/>
                <a:cs typeface="+mn-cs"/>
              </a:rPr>
              <a:t>(date structurate</a:t>
            </a:r>
            <a:r>
              <a:rPr lang="ro-RO"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 </a:t>
            </a:r>
            <a:r>
              <a:rPr lang="ro-RO" sz="1200" kern="1200" dirty="0" smtClean="0">
                <a:solidFill>
                  <a:schemeClr val="tx1"/>
                </a:solidFill>
                <a:effectLst/>
                <a:latin typeface="+mn-lt"/>
                <a:ea typeface="+mn-ea"/>
                <a:cs typeface="+mn-cs"/>
              </a:rPr>
              <a:t>date de tip cheie-valoare NoSQL</a:t>
            </a:r>
            <a:r>
              <a:rPr lang="en-US" sz="1200" kern="1200" dirty="0" smtClean="0">
                <a:solidFill>
                  <a:schemeClr val="tx1"/>
                </a:solidFill>
                <a:effectLst/>
                <a:latin typeface="+mn-lt"/>
                <a:ea typeface="+mn-ea"/>
                <a:cs typeface="+mn-cs"/>
              </a:rPr>
              <a:t>, nu </a:t>
            </a:r>
            <a:r>
              <a:rPr lang="en-US" sz="1200" kern="1200" dirty="0" err="1" smtClean="0">
                <a:solidFill>
                  <a:schemeClr val="tx1"/>
                </a:solidFill>
                <a:effectLst/>
                <a:latin typeface="+mn-lt"/>
                <a:ea typeface="+mn-ea"/>
                <a:cs typeface="+mn-cs"/>
              </a:rPr>
              <a:t>relationale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model cheie-atribut, insemand ca orice valoare din </a:t>
            </a:r>
            <a:r>
              <a:rPr lang="en-US" sz="1200" kern="1200" dirty="0" err="1" smtClean="0">
                <a:solidFill>
                  <a:schemeClr val="tx1"/>
                </a:solidFill>
                <a:effectLst/>
                <a:latin typeface="+mn-lt"/>
                <a:ea typeface="+mn-ea"/>
                <a:cs typeface="+mn-cs"/>
              </a:rPr>
              <a:t>entitate</a:t>
            </a:r>
            <a:r>
              <a:rPr lang="en-US" sz="1200" kern="1200" baseline="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va avea asociat un nume de proprietate.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Tabele stocheaza informatiile ca entitati. </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O colectie de proprietati si valorile asociate vor alcatui o </a:t>
            </a:r>
            <a:r>
              <a:rPr lang="ro-RO" sz="1200" b="1" kern="1200" dirty="0" smtClean="0">
                <a:solidFill>
                  <a:schemeClr val="tx1"/>
                </a:solidFill>
                <a:effectLst/>
                <a:latin typeface="+mn-lt"/>
                <a:ea typeface="+mn-ea"/>
                <a:cs typeface="+mn-cs"/>
              </a:rPr>
              <a:t>entitate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(~rand)</a:t>
            </a:r>
            <a:r>
              <a:rPr lang="ro-RO"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Tabele sunt partitionate pentru a suporta rebalansarea. </a:t>
            </a:r>
            <a:r>
              <a:rPr lang="en-US" sz="1200" kern="1200" dirty="0" smtClean="0">
                <a:solidFill>
                  <a:schemeClr val="tx1"/>
                </a:solidFill>
                <a:effectLst/>
                <a:latin typeface="+mn-lt"/>
                <a:ea typeface="+mn-ea"/>
                <a:cs typeface="+mn-cs"/>
              </a:rPr>
              <a:t>In </a:t>
            </a:r>
            <a:r>
              <a:rPr lang="en-US" sz="1200" kern="1200" dirty="0" err="1" smtClean="0">
                <a:solidFill>
                  <a:schemeClr val="tx1"/>
                </a:solidFill>
                <a:effectLst/>
                <a:latin typeface="+mn-lt"/>
                <a:ea typeface="+mn-ea"/>
                <a:cs typeface="+mn-cs"/>
              </a:rPr>
              <a:t>functie</a:t>
            </a:r>
            <a:r>
              <a:rPr lang="en-US" sz="1200" kern="1200" baseline="0" dirty="0" smtClean="0">
                <a:solidFill>
                  <a:schemeClr val="tx1"/>
                </a:solidFill>
                <a:effectLst/>
                <a:latin typeface="+mn-lt"/>
                <a:ea typeface="+mn-ea"/>
                <a:cs typeface="+mn-cs"/>
              </a:rPr>
              <a:t> de </a:t>
            </a:r>
            <a:r>
              <a:rPr lang="en-US" sz="1200" kern="1200" baseline="0" dirty="0" err="1" smtClean="0">
                <a:solidFill>
                  <a:schemeClr val="tx1"/>
                </a:solidFill>
                <a:effectLst/>
                <a:latin typeface="+mn-lt"/>
                <a:ea typeface="+mn-ea"/>
                <a:cs typeface="+mn-cs"/>
              </a:rPr>
              <a:t>cheia</a:t>
            </a:r>
            <a:r>
              <a:rPr lang="en-US" sz="1200" kern="1200" baseline="0" dirty="0" smtClean="0">
                <a:solidFill>
                  <a:schemeClr val="tx1"/>
                </a:solidFill>
                <a:effectLst/>
                <a:latin typeface="+mn-lt"/>
                <a:ea typeface="+mn-ea"/>
                <a:cs typeface="+mn-cs"/>
              </a:rPr>
              <a:t> de </a:t>
            </a:r>
            <a:r>
              <a:rPr lang="en-US" sz="1200" kern="1200" baseline="0" dirty="0" err="1" smtClean="0">
                <a:solidFill>
                  <a:schemeClr val="tx1"/>
                </a:solidFill>
                <a:effectLst/>
                <a:latin typeface="+mn-lt"/>
                <a:ea typeface="+mn-ea"/>
                <a:cs typeface="+mn-cs"/>
              </a:rPr>
              <a:t>partitionare</a:t>
            </a:r>
            <a:r>
              <a:rPr lang="en-US" sz="1200" kern="1200" baseline="0" dirty="0" smtClean="0">
                <a:solidFill>
                  <a:schemeClr val="tx1"/>
                </a:solidFill>
                <a:effectLst/>
                <a:latin typeface="+mn-lt"/>
                <a:ea typeface="+mn-ea"/>
                <a:cs typeface="+mn-cs"/>
              </a:rPr>
              <a:t>(</a:t>
            </a:r>
            <a:r>
              <a:rPr lang="en-US" sz="1200" kern="1200" baseline="0" dirty="0" err="1" smtClean="0">
                <a:solidFill>
                  <a:schemeClr val="tx1"/>
                </a:solidFill>
                <a:effectLst/>
                <a:latin typeface="+mn-lt"/>
                <a:ea typeface="+mn-ea"/>
                <a:cs typeface="+mn-cs"/>
              </a:rPr>
              <a:t>carei</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partitii</a:t>
            </a:r>
            <a:r>
              <a:rPr lang="en-US" sz="1200" kern="1200" baseline="0" dirty="0" smtClean="0">
                <a:solidFill>
                  <a:schemeClr val="tx1"/>
                </a:solidFill>
                <a:effectLst/>
                <a:latin typeface="+mn-lt"/>
                <a:ea typeface="+mn-ea"/>
                <a:cs typeface="+mn-cs"/>
              </a:rPr>
              <a:t> ii </a:t>
            </a:r>
            <a:r>
              <a:rPr lang="en-US" sz="1200" kern="1200" baseline="0" dirty="0" err="1" smtClean="0">
                <a:solidFill>
                  <a:schemeClr val="tx1"/>
                </a:solidFill>
                <a:effectLst/>
                <a:latin typeface="+mn-lt"/>
                <a:ea typeface="+mn-ea"/>
                <a:cs typeface="+mn-cs"/>
              </a:rPr>
              <a:t>corespunde</a:t>
            </a:r>
            <a:r>
              <a:rPr lang="en-US" sz="1200" kern="1200" baseline="0" dirty="0" smtClean="0">
                <a:solidFill>
                  <a:schemeClr val="tx1"/>
                </a:solidFill>
                <a:effectLst/>
                <a:latin typeface="+mn-lt"/>
                <a:ea typeface="+mn-ea"/>
                <a:cs typeface="+mn-cs"/>
              </a:rPr>
              <a:t> o </a:t>
            </a:r>
            <a:r>
              <a:rPr lang="en-US" sz="1200" kern="1200" baseline="0" dirty="0" err="1" smtClean="0">
                <a:solidFill>
                  <a:schemeClr val="tx1"/>
                </a:solidFill>
                <a:effectLst/>
                <a:latin typeface="+mn-lt"/>
                <a:ea typeface="+mn-ea"/>
                <a:cs typeface="+mn-cs"/>
              </a:rPr>
              <a:t>entitate</a:t>
            </a:r>
            <a:r>
              <a:rPr lang="en-US" sz="1200" kern="1200" baseline="0" dirty="0" smtClean="0">
                <a:solidFill>
                  <a:schemeClr val="tx1"/>
                </a:solidFill>
                <a:effectLst/>
                <a:latin typeface="+mn-lt"/>
                <a:ea typeface="+mn-ea"/>
                <a:cs typeface="+mn-cs"/>
              </a:rPr>
              <a:t>)</a:t>
            </a:r>
          </a:p>
          <a:p>
            <a:r>
              <a:rPr lang="ro-RO" sz="1200" b="1" kern="1200" dirty="0" smtClean="0">
                <a:solidFill>
                  <a:schemeClr val="tx1"/>
                </a:solidFill>
                <a:effectLst/>
                <a:latin typeface="+mn-lt"/>
                <a:ea typeface="+mn-ea"/>
                <a:cs typeface="+mn-cs"/>
              </a:rPr>
              <a:t>Queue storage</a:t>
            </a:r>
            <a:r>
              <a:rPr lang="en-US" sz="1200" b="1"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procesarea </a:t>
            </a:r>
            <a:r>
              <a:rPr lang="en-US" sz="1200" kern="1200" dirty="0" err="1" smtClean="0">
                <a:solidFill>
                  <a:schemeClr val="tx1"/>
                </a:solidFill>
                <a:effectLst/>
                <a:latin typeface="+mn-lt"/>
                <a:ea typeface="+mn-ea"/>
                <a:cs typeface="+mn-cs"/>
              </a:rPr>
              <a:t>unui</a:t>
            </a:r>
            <a:r>
              <a:rPr lang="en-US" sz="1200" kern="1200" dirty="0" smtClean="0">
                <a:solidFill>
                  <a:schemeClr val="tx1"/>
                </a:solidFill>
                <a:effectLst/>
                <a:latin typeface="+mn-lt"/>
                <a:ea typeface="+mn-ea"/>
                <a:cs typeface="+mn-cs"/>
              </a:rPr>
              <a:t> workflow </a:t>
            </a:r>
            <a:r>
              <a:rPr lang="ro-RO" sz="1200" kern="1200" dirty="0" smtClean="0">
                <a:solidFill>
                  <a:schemeClr val="tx1"/>
                </a:solidFill>
                <a:effectLst/>
                <a:latin typeface="+mn-lt"/>
                <a:ea typeface="+mn-ea"/>
                <a:cs typeface="+mn-cs"/>
              </a:rPr>
              <a:t>si comunicare intre componentele din serviciile cloud.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comunicarea asincrona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2 tipuri de resurse: cozi si mesaje.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numar nelimitat de cozi unic definite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Fiecare coada poate contine un numar nedeterminat de mesaje.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File Storage: </a:t>
            </a:r>
          </a:p>
          <a:p>
            <a:r>
              <a:rPr lang="en-US" sz="1200" b="0" kern="1200" dirty="0" err="1" smtClean="0">
                <a:solidFill>
                  <a:schemeClr val="tx1"/>
                </a:solidFill>
                <a:effectLst/>
                <a:latin typeface="+mn-lt"/>
                <a:ea typeface="+mn-ea"/>
                <a:cs typeface="+mn-cs"/>
              </a:rPr>
              <a:t>mediu</a:t>
            </a:r>
            <a:r>
              <a:rPr lang="en-US" sz="1200" b="0" kern="1200" dirty="0" smtClean="0">
                <a:solidFill>
                  <a:schemeClr val="tx1"/>
                </a:solidFill>
                <a:effectLst/>
                <a:latin typeface="+mn-lt"/>
                <a:ea typeface="+mn-ea"/>
                <a:cs typeface="+mn-cs"/>
              </a:rPr>
              <a:t> de </a:t>
            </a:r>
            <a:r>
              <a:rPr lang="en-US" sz="1200" b="0" kern="1200" dirty="0" err="1" smtClean="0">
                <a:solidFill>
                  <a:schemeClr val="tx1"/>
                </a:solidFill>
                <a:effectLst/>
                <a:latin typeface="+mn-lt"/>
                <a:ea typeface="+mn-ea"/>
                <a:cs typeface="+mn-cs"/>
              </a:rPr>
              <a:t>stocare</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partajat</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pt</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clientii</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ce</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folosesc</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protocolul</a:t>
            </a:r>
            <a:r>
              <a:rPr lang="en-US" sz="1200" b="0" kern="1200" baseline="0" dirty="0" smtClean="0">
                <a:solidFill>
                  <a:schemeClr val="tx1"/>
                </a:solidFill>
                <a:effectLst/>
                <a:latin typeface="+mn-lt"/>
                <a:ea typeface="+mn-ea"/>
                <a:cs typeface="+mn-cs"/>
              </a:rPr>
              <a:t> SMB – </a:t>
            </a:r>
          </a:p>
          <a:p>
            <a:r>
              <a:rPr lang="ro-RO" sz="1200" kern="1200" dirty="0" smtClean="0">
                <a:solidFill>
                  <a:schemeClr val="tx1"/>
                </a:solidFill>
                <a:effectLst/>
                <a:latin typeface="+mn-lt"/>
                <a:ea typeface="+mn-ea"/>
                <a:cs typeface="+mn-cs"/>
              </a:rPr>
              <a:t>Masinile virtuale Azure si serviciile cloud partajeaza fisiere intre aplicatii prin partitii montate (mounted shares) </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fisiere de configurare, loguri, metrici </a:t>
            </a:r>
            <a:endParaRPr lang="en-US"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se </a:t>
            </a:r>
            <a:r>
              <a:rPr lang="ro-RO" sz="1200" kern="1200" dirty="0" smtClean="0">
                <a:solidFill>
                  <a:schemeClr val="tx1"/>
                </a:solidFill>
                <a:effectLst/>
                <a:latin typeface="+mn-lt"/>
                <a:ea typeface="+mn-ea"/>
                <a:cs typeface="+mn-cs"/>
              </a:rPr>
              <a:t>acces</a:t>
            </a:r>
            <a:r>
              <a:rPr lang="en-US" sz="1200" kern="1200" dirty="0" err="1" smtClean="0">
                <a:solidFill>
                  <a:schemeClr val="tx1"/>
                </a:solidFill>
                <a:effectLst/>
                <a:latin typeface="+mn-lt"/>
                <a:ea typeface="+mn-ea"/>
                <a:cs typeface="+mn-cs"/>
              </a:rPr>
              <a:t>eaza</a:t>
            </a:r>
            <a:r>
              <a:rPr lang="ro-RO" sz="1200" kern="1200" dirty="0" smtClean="0">
                <a:solidFill>
                  <a:schemeClr val="tx1"/>
                </a:solidFill>
                <a:effectLst/>
                <a:latin typeface="+mn-lt"/>
                <a:ea typeface="+mn-ea"/>
                <a:cs typeface="+mn-cs"/>
              </a:rPr>
              <a:t> datele dintr-o locatie partajata</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prin</a:t>
            </a:r>
            <a:r>
              <a:rPr lang="en-US"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serviciu de tip REST-API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 </a:t>
            </a:r>
            <a:r>
              <a:rPr lang="en-US" sz="1200" b="0" kern="1200" baseline="0" dirty="0" err="1" smtClean="0">
                <a:solidFill>
                  <a:schemeClr val="tx1"/>
                </a:solidFill>
                <a:effectLst/>
                <a:latin typeface="+mn-lt"/>
                <a:ea typeface="+mn-ea"/>
                <a:cs typeface="+mn-cs"/>
              </a:rPr>
              <a:t>clienti</a:t>
            </a:r>
            <a:r>
              <a:rPr lang="en-US" sz="1200" b="0" kern="1200" baseline="0" dirty="0" smtClean="0">
                <a:solidFill>
                  <a:schemeClr val="tx1"/>
                </a:solidFill>
                <a:effectLst/>
                <a:latin typeface="+mn-lt"/>
                <a:ea typeface="+mn-ea"/>
                <a:cs typeface="+mn-cs"/>
              </a:rPr>
              <a:t> SMB</a:t>
            </a:r>
            <a:endParaRPr lang="en-GB" b="0" dirty="0"/>
          </a:p>
        </p:txBody>
      </p:sp>
      <p:sp>
        <p:nvSpPr>
          <p:cNvPr id="4" name="Slide Number Placeholder 3"/>
          <p:cNvSpPr>
            <a:spLocks noGrp="1"/>
          </p:cNvSpPr>
          <p:nvPr>
            <p:ph type="sldNum" sz="quarter" idx="10"/>
          </p:nvPr>
        </p:nvSpPr>
        <p:spPr/>
        <p:txBody>
          <a:bodyPr/>
          <a:lstStyle/>
          <a:p>
            <a:fld id="{18EBA9B5-3A53-4E5F-9C56-20DFAB20888C}" type="slidenum">
              <a:rPr lang="en-GB" smtClean="0"/>
              <a:t>3</a:t>
            </a:fld>
            <a:endParaRPr lang="en-GB"/>
          </a:p>
        </p:txBody>
      </p:sp>
    </p:spTree>
    <p:extLst>
      <p:ext uri="{BB962C8B-B14F-4D97-AF65-F5344CB8AC3E}">
        <p14:creationId xmlns:p14="http://schemas.microsoft.com/office/powerpoint/2010/main" val="649203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Atunci cand aplicatia atinge limitele volumului de munca al partitiei, Azure Storage va returna erori cu codul 503 (Server Busy) sau 500 (Operation Timeout). Atunci cand apare efectul de bottleneck aplicatia ar trebui sa foloseasca o politica de revenire exponentiala pentru reincercari. Revenirea exponentiala permite incarcarea pe partitie sa scada, si de a usura traficul pe acea partiție.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Fiecare obiect ce retine informatii apartine unei partitii ce e identificata printr-o cheie. Partitia determina mecanismul prin care Azure Storage balanseaza incarcarea in mai multe servere din motive de trafic. Cheia partitiei este unica intr-un cont si e folosita pentru a localiza datele de tip blob, mesaj sau entitate.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server </a:t>
            </a:r>
            <a:r>
              <a:rPr lang="en-US" sz="1200" kern="1200" dirty="0" err="1" smtClean="0">
                <a:solidFill>
                  <a:schemeClr val="tx1"/>
                </a:solidFill>
                <a:effectLst/>
                <a:latin typeface="+mn-lt"/>
                <a:ea typeface="+mn-ea"/>
                <a:cs typeface="+mn-cs"/>
              </a:rPr>
              <a:t>serveste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multe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partitii</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ro-RO" sz="1200" i="1" kern="1200" dirty="0" smtClean="0">
                <a:solidFill>
                  <a:schemeClr val="tx1"/>
                </a:solidFill>
                <a:effectLst/>
                <a:latin typeface="+mn-lt"/>
                <a:ea typeface="+mn-ea"/>
                <a:cs typeface="+mn-cs"/>
              </a:rPr>
              <a:t>Blob</a:t>
            </a:r>
            <a:r>
              <a:rPr lang="en-GB" sz="1200" i="0" kern="1200" baseline="0" dirty="0" smtClean="0">
                <a:solidFill>
                  <a:schemeClr val="tx1"/>
                </a:solidFill>
                <a:effectLst/>
                <a:latin typeface="+mn-lt"/>
                <a:ea typeface="+mn-ea"/>
                <a:cs typeface="+mn-cs"/>
              </a:rPr>
              <a:t> - </a:t>
            </a:r>
            <a:r>
              <a:rPr lang="ro-RO" sz="1200" kern="1200" dirty="0" smtClean="0">
                <a:solidFill>
                  <a:schemeClr val="tx1"/>
                </a:solidFill>
                <a:effectLst/>
                <a:latin typeface="+mn-lt"/>
                <a:ea typeface="+mn-ea"/>
                <a:cs typeface="+mn-cs"/>
              </a:rPr>
              <a:t>Numele containerului + numele blob-ului; fiecare blob are partitia lui, pot fi distribuite </a:t>
            </a:r>
            <a:endParaRPr lang="en-GB" sz="1200" kern="1200" dirty="0" smtClean="0">
              <a:solidFill>
                <a:schemeClr val="tx1"/>
              </a:solidFill>
              <a:effectLst/>
              <a:latin typeface="+mn-lt"/>
              <a:ea typeface="+mn-ea"/>
              <a:cs typeface="+mn-cs"/>
            </a:endParaRPr>
          </a:p>
          <a:p>
            <a:r>
              <a:rPr lang="ro-RO" sz="1200" i="1" kern="1200" dirty="0" smtClean="0">
                <a:solidFill>
                  <a:schemeClr val="tx1"/>
                </a:solidFill>
                <a:effectLst/>
                <a:latin typeface="+mn-lt"/>
                <a:ea typeface="+mn-ea"/>
                <a:cs typeface="+mn-cs"/>
              </a:rPr>
              <a:t>Fisiere</a:t>
            </a:r>
            <a:r>
              <a:rPr lang="en-GB" sz="1200" i="0" kern="1200" baseline="0" dirty="0" smtClean="0">
                <a:solidFill>
                  <a:schemeClr val="tx1"/>
                </a:solidFill>
                <a:effectLst/>
                <a:latin typeface="+mn-lt"/>
                <a:ea typeface="+mn-ea"/>
                <a:cs typeface="+mn-cs"/>
              </a:rPr>
              <a:t> - </a:t>
            </a:r>
            <a:r>
              <a:rPr lang="ro-RO" sz="1200" kern="1200" dirty="0" smtClean="0">
                <a:solidFill>
                  <a:schemeClr val="tx1"/>
                </a:solidFill>
                <a:effectLst/>
                <a:latin typeface="+mn-lt"/>
                <a:ea typeface="+mn-ea"/>
                <a:cs typeface="+mn-cs"/>
              </a:rPr>
              <a:t>Numele contului + numele partitiei de fisiere; toate fisiere dintr-o partitie impart aceeasi partitie</a:t>
            </a:r>
            <a:endParaRPr lang="en-GB" sz="1200" kern="1200" dirty="0" smtClean="0">
              <a:solidFill>
                <a:schemeClr val="tx1"/>
              </a:solidFill>
              <a:effectLst/>
              <a:latin typeface="+mn-lt"/>
              <a:ea typeface="+mn-ea"/>
              <a:cs typeface="+mn-cs"/>
            </a:endParaRPr>
          </a:p>
          <a:p>
            <a:r>
              <a:rPr lang="ro-RO" sz="1200" i="1" kern="1200" dirty="0" smtClean="0">
                <a:solidFill>
                  <a:schemeClr val="tx1"/>
                </a:solidFill>
                <a:effectLst/>
                <a:latin typeface="+mn-lt"/>
                <a:ea typeface="+mn-ea"/>
                <a:cs typeface="+mn-cs"/>
              </a:rPr>
              <a:t>Mesaje</a:t>
            </a:r>
            <a:r>
              <a:rPr lang="en-GB" sz="1200" i="0" kern="1200" baseline="0" dirty="0" smtClean="0">
                <a:solidFill>
                  <a:schemeClr val="tx1"/>
                </a:solidFill>
                <a:effectLst/>
                <a:latin typeface="+mn-lt"/>
                <a:ea typeface="+mn-ea"/>
                <a:cs typeface="+mn-cs"/>
              </a:rPr>
              <a:t> - </a:t>
            </a:r>
            <a:r>
              <a:rPr lang="ro-RO" sz="1200" kern="1200" dirty="0" smtClean="0">
                <a:solidFill>
                  <a:schemeClr val="tx1"/>
                </a:solidFill>
                <a:effectLst/>
                <a:latin typeface="+mn-lt"/>
                <a:ea typeface="+mn-ea"/>
                <a:cs typeface="+mn-cs"/>
              </a:rPr>
              <a:t>Numele cozii, astfel incat toate mesajele dintr-o coada sunt grupate intr-o singura partitie si servite de un singur server.</a:t>
            </a:r>
            <a:endParaRPr lang="en-GB" sz="1200" kern="1200" dirty="0" smtClean="0">
              <a:solidFill>
                <a:schemeClr val="tx1"/>
              </a:solidFill>
              <a:effectLst/>
              <a:latin typeface="+mn-lt"/>
              <a:ea typeface="+mn-ea"/>
              <a:cs typeface="+mn-cs"/>
            </a:endParaRPr>
          </a:p>
          <a:p>
            <a:r>
              <a:rPr lang="ro-RO" sz="1200" i="1" kern="1200" dirty="0" smtClean="0">
                <a:solidFill>
                  <a:schemeClr val="tx1"/>
                </a:solidFill>
                <a:effectLst/>
                <a:latin typeface="+mn-lt"/>
                <a:ea typeface="+mn-ea"/>
                <a:cs typeface="+mn-cs"/>
              </a:rPr>
              <a:t>Entitati</a:t>
            </a:r>
            <a:r>
              <a:rPr lang="en-GB" sz="1200" i="0" kern="1200" baseline="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Numele tabelului + cheia partitiei, unde cheia partitiei este valoarea definita de utilizator pentru entitate. Avantajul gruparii entitatilor intr-o singura partitiei este efectuarea de operatii atomice de tip batch pe mai multe entitati, dat fiind faptul ca o partitie exista pe un singur server. Se poate si situatia in care am mai multe entitati din acelasi tabel pe mai multe partitii pentru o scalabilitate marita.</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4</a:t>
            </a:fld>
            <a:endParaRPr lang="en-GB"/>
          </a:p>
        </p:txBody>
      </p:sp>
    </p:spTree>
    <p:extLst>
      <p:ext uri="{BB962C8B-B14F-4D97-AF65-F5344CB8AC3E}">
        <p14:creationId xmlns:p14="http://schemas.microsoft.com/office/powerpoint/2010/main" val="315549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Replicare</a:t>
            </a:r>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LRS - Locally redundant storage </a:t>
            </a:r>
            <a:r>
              <a:rPr lang="en-US" sz="1200" kern="1200" dirty="0" smtClean="0">
                <a:solidFill>
                  <a:schemeClr val="tx1"/>
                </a:solidFill>
                <a:effectLst/>
                <a:latin typeface="+mn-lt"/>
                <a:ea typeface="+mn-ea"/>
                <a:cs typeface="+mn-cs"/>
              </a:rPr>
              <a:t>3 </a:t>
            </a:r>
            <a:r>
              <a:rPr lang="en-US" sz="1200" kern="1200" dirty="0" err="1" smtClean="0">
                <a:solidFill>
                  <a:schemeClr val="tx1"/>
                </a:solidFill>
                <a:effectLst/>
                <a:latin typeface="+mn-lt"/>
                <a:ea typeface="+mn-ea"/>
                <a:cs typeface="+mn-cs"/>
              </a:rPr>
              <a:t>copii</a:t>
            </a:r>
            <a:r>
              <a:rPr lang="en-US" sz="1200" kern="1200" dirty="0" smtClean="0">
                <a:solidFill>
                  <a:schemeClr val="tx1"/>
                </a:solidFill>
                <a:effectLst/>
                <a:latin typeface="+mn-lt"/>
                <a:ea typeface="+mn-ea"/>
                <a:cs typeface="+mn-cs"/>
              </a:rPr>
              <a:t> – 1</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unitate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regiune</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ZRS - Zone redundant storage </a:t>
            </a:r>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3 copii </a:t>
            </a:r>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3 unitati si pana la 2 regiuni.</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u="none" strike="noStrike" kern="1200" dirty="0" smtClean="0">
                <a:solidFill>
                  <a:schemeClr val="tx1"/>
                </a:solidFill>
                <a:effectLst/>
                <a:latin typeface="+mn-lt"/>
                <a:ea typeface="+mn-ea"/>
                <a:cs typeface="+mn-cs"/>
              </a:rPr>
              <a:t>GRS - Geo-redundant storage -  selectia default/implicita. Se mentin 6 copii ale datelor, 3 in regiunea primara si 3 intr-o regiune secundara situata la mare distanta geografica de prima. </a:t>
            </a:r>
            <a:endParaRPr lang="en-GB" u="none" strike="noStrike"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RA-GRS - Read access geo-redundant storage - datele se replica intr-o zona geografica secundara , dar in acelasi timp se ofera drepturi de citire acestei locatii auxiliare. </a:t>
            </a:r>
            <a:r>
              <a:rPr lang="ro-RO" sz="1200" u="none" strike="noStrike" kern="1200" dirty="0" smtClean="0">
                <a:solidFill>
                  <a:schemeClr val="tx1"/>
                </a:solidFill>
                <a:effectLst/>
                <a:latin typeface="+mn-lt"/>
                <a:ea typeface="+mn-ea"/>
                <a:cs typeface="+mn-cs"/>
              </a:rPr>
              <a:t>Resursele pot fi accesate din ambele locatii.</a:t>
            </a:r>
            <a:endParaRPr lang="en-GB" u="none" strike="noStrike" dirty="0" smtClean="0">
              <a:effectLst/>
            </a:endParaRP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5</a:t>
            </a:fld>
            <a:endParaRPr lang="en-GB"/>
          </a:p>
        </p:txBody>
      </p:sp>
    </p:spTree>
    <p:extLst>
      <p:ext uri="{BB962C8B-B14F-4D97-AF65-F5344CB8AC3E}">
        <p14:creationId xmlns:p14="http://schemas.microsoft.com/office/powerpoint/2010/main" val="173812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z="1200" kern="1200" dirty="0" smtClean="0">
                <a:solidFill>
                  <a:schemeClr val="tx1"/>
                </a:solidFill>
                <a:effectLst/>
                <a:latin typeface="+mn-lt"/>
                <a:ea typeface="+mn-ea"/>
                <a:cs typeface="+mn-cs"/>
              </a:rPr>
              <a:t>Pentru securitatea resurselor orice cerere de resurse dintr-un cont trebuie sa fie autentificata. </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Autentificarea pe bazeaza pe un model de cheie partajata.</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 Bloburile pot fi configurate sa suporte autentificare </a:t>
            </a:r>
            <a:r>
              <a:rPr lang="ro-RO" sz="1200" kern="1200" dirty="0" smtClean="0">
                <a:solidFill>
                  <a:schemeClr val="tx1"/>
                </a:solidFill>
                <a:effectLst/>
                <a:latin typeface="+mn-lt"/>
                <a:ea typeface="+mn-ea"/>
                <a:cs typeface="+mn-cs"/>
              </a:rPr>
              <a:t>anonima</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Un cont de storage are asociate la crearea 2 chei private de acces pentru autentificare. </a:t>
            </a:r>
            <a:r>
              <a:rPr lang="en-US" sz="1200" kern="1200" dirty="0" smtClean="0">
                <a:solidFill>
                  <a:schemeClr val="tx1"/>
                </a:solidFill>
                <a:effectLst/>
                <a:latin typeface="+mn-lt"/>
                <a:ea typeface="+mn-ea"/>
                <a:cs typeface="+mn-cs"/>
              </a:rPr>
              <a:t> (</a:t>
            </a:r>
            <a:r>
              <a:rPr lang="ro-RO" sz="1200" kern="1200" dirty="0" smtClean="0">
                <a:solidFill>
                  <a:schemeClr val="tx1"/>
                </a:solidFill>
                <a:effectLst/>
                <a:latin typeface="+mn-lt"/>
                <a:ea typeface="+mn-ea"/>
                <a:cs typeface="+mn-cs"/>
              </a:rPr>
              <a:t>Aceste doua chei asigura disponibilitatea aplicatiei pentru momentul cand acestea se regeneaza din motive de securitate.</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acces controlat la resursele de stocare se pot crea semnaturi de acces partajat (shared access signature - SAS).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 </a:t>
            </a:r>
            <a:r>
              <a:rPr lang="ro-RO" sz="1200" kern="1200" dirty="0" smtClean="0">
                <a:solidFill>
                  <a:schemeClr val="tx1"/>
                </a:solidFill>
                <a:effectLst/>
                <a:latin typeface="+mn-lt"/>
                <a:ea typeface="+mn-ea"/>
                <a:cs typeface="+mn-cs"/>
              </a:rPr>
              <a:t>acces restrictionat prin permisiuni si limitarea intervalului de timp.</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SAS este un token/jeton ce se poate atasa unui URL si permite accesul la o resursa</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Acces</a:t>
            </a:r>
            <a:r>
              <a:rPr lang="en-US" sz="1200" kern="1200" baseline="0" dirty="0" smtClean="0">
                <a:solidFill>
                  <a:schemeClr val="tx1"/>
                </a:solidFill>
                <a:effectLst/>
                <a:latin typeface="+mn-lt"/>
                <a:ea typeface="+mn-ea"/>
                <a:cs typeface="+mn-cs"/>
              </a:rPr>
              <a:t> public </a:t>
            </a:r>
            <a:r>
              <a:rPr lang="en-US" sz="1200" kern="1200" baseline="0" dirty="0" err="1" smtClean="0">
                <a:solidFill>
                  <a:schemeClr val="tx1"/>
                </a:solidFill>
                <a:effectLst/>
                <a:latin typeface="+mn-lt"/>
                <a:ea typeface="+mn-ea"/>
                <a:cs typeface="+mn-cs"/>
              </a:rPr>
              <a:t>pentru</a:t>
            </a:r>
            <a:r>
              <a:rPr lang="en-US" sz="1200" kern="1200" baseline="0" dirty="0" smtClean="0">
                <a:solidFill>
                  <a:schemeClr val="tx1"/>
                </a:solidFill>
                <a:effectLst/>
                <a:latin typeface="+mn-lt"/>
                <a:ea typeface="+mn-ea"/>
                <a:cs typeface="+mn-cs"/>
              </a:rPr>
              <a:t> Blob – </a:t>
            </a:r>
            <a:r>
              <a:rPr lang="en-US" sz="1200" kern="1200" baseline="0" dirty="0" err="1" smtClean="0">
                <a:solidFill>
                  <a:schemeClr val="tx1"/>
                </a:solidFill>
                <a:effectLst/>
                <a:latin typeface="+mn-lt"/>
                <a:ea typeface="+mn-ea"/>
                <a:cs typeface="+mn-cs"/>
              </a:rPr>
              <a:t>utilizatori</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anonimi</a:t>
            </a:r>
            <a:r>
              <a:rPr lang="en-US" sz="1200" kern="1200" baseline="0" dirty="0" smtClean="0">
                <a:solidFill>
                  <a:schemeClr val="tx1"/>
                </a:solidFill>
                <a:effectLst/>
                <a:latin typeface="+mn-lt"/>
                <a:ea typeface="+mn-ea"/>
                <a:cs typeface="+mn-cs"/>
              </a:rPr>
              <a:t> – </a:t>
            </a:r>
            <a:r>
              <a:rPr lang="en-US" sz="1200" kern="1200" baseline="0" dirty="0" err="1" smtClean="0">
                <a:solidFill>
                  <a:schemeClr val="tx1"/>
                </a:solidFill>
                <a:effectLst/>
                <a:latin typeface="+mn-lt"/>
                <a:ea typeface="+mn-ea"/>
                <a:cs typeface="+mn-cs"/>
              </a:rPr>
              <a:t>fara</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autentificare</a:t>
            </a:r>
            <a:endParaRPr lang="en-US" sz="1200" kern="1200" baseline="0" dirty="0" smtClean="0">
              <a:solidFill>
                <a:schemeClr val="tx1"/>
              </a:solidFill>
              <a:effectLst/>
              <a:latin typeface="+mn-lt"/>
              <a:ea typeface="+mn-ea"/>
              <a:cs typeface="+mn-cs"/>
            </a:endParaRPr>
          </a:p>
          <a:p>
            <a:r>
              <a:rPr lang="ro-RO" sz="1200" i="1" kern="1200" dirty="0" smtClean="0">
                <a:solidFill>
                  <a:schemeClr val="tx1"/>
                </a:solidFill>
                <a:effectLst/>
                <a:latin typeface="+mn-lt"/>
                <a:ea typeface="+mn-ea"/>
                <a:cs typeface="+mn-cs"/>
              </a:rPr>
              <a:t>acces public total pentru citire</a:t>
            </a:r>
            <a:r>
              <a:rPr lang="ro-RO" sz="1200" kern="1200" dirty="0" smtClean="0">
                <a:solidFill>
                  <a:schemeClr val="tx1"/>
                </a:solidFill>
                <a:effectLst/>
                <a:latin typeface="+mn-lt"/>
                <a:ea typeface="+mn-ea"/>
                <a:cs typeface="+mn-cs"/>
              </a:rPr>
              <a:t> - full public acces read </a:t>
            </a:r>
            <a:r>
              <a:rPr lang="en-US" sz="1200" kern="1200" dirty="0" smtClean="0">
                <a:solidFill>
                  <a:schemeClr val="tx1"/>
                </a:solidFill>
                <a:effectLst/>
                <a:latin typeface="+mn-lt"/>
                <a:ea typeface="+mn-ea"/>
                <a:cs typeface="+mn-cs"/>
              </a:rPr>
              <a:t>– la </a:t>
            </a:r>
            <a:r>
              <a:rPr lang="en-US" sz="1200" kern="1200" dirty="0" err="1" smtClean="0">
                <a:solidFill>
                  <a:schemeClr val="tx1"/>
                </a:solidFill>
                <a:effectLst/>
                <a:latin typeface="+mn-lt"/>
                <a:ea typeface="+mn-ea"/>
                <a:cs typeface="+mn-cs"/>
              </a:rPr>
              <a:t>nivel</a:t>
            </a:r>
            <a:r>
              <a:rPr lang="en-US" sz="1200" kern="1200" dirty="0" smtClean="0">
                <a:solidFill>
                  <a:schemeClr val="tx1"/>
                </a:solidFill>
                <a:effectLst/>
                <a:latin typeface="+mn-lt"/>
                <a:ea typeface="+mn-ea"/>
                <a:cs typeface="+mn-cs"/>
              </a:rPr>
              <a:t> de container</a:t>
            </a:r>
          </a:p>
          <a:p>
            <a:r>
              <a:rPr lang="ro-RO" sz="1200" i="1" kern="1200" dirty="0" smtClean="0">
                <a:solidFill>
                  <a:schemeClr val="tx1"/>
                </a:solidFill>
                <a:effectLst/>
                <a:latin typeface="+mn-lt"/>
                <a:ea typeface="+mn-ea"/>
                <a:cs typeface="+mn-cs"/>
              </a:rPr>
              <a:t>acces public pentru citirea blob-urilor</a:t>
            </a:r>
            <a:r>
              <a:rPr lang="ro-RO" sz="1200" kern="1200" dirty="0" smtClean="0">
                <a:solidFill>
                  <a:schemeClr val="tx1"/>
                </a:solidFill>
                <a:effectLst/>
                <a:latin typeface="+mn-lt"/>
                <a:ea typeface="+mn-ea"/>
                <a:cs typeface="+mn-cs"/>
              </a:rPr>
              <a:t> - public read access for blobs only </a:t>
            </a:r>
            <a:r>
              <a:rPr lang="en-US" sz="1200" kern="1200" dirty="0" smtClean="0">
                <a:solidFill>
                  <a:schemeClr val="tx1"/>
                </a:solidFill>
                <a:effectLst/>
                <a:latin typeface="+mn-lt"/>
                <a:ea typeface="+mn-ea"/>
                <a:cs typeface="+mn-cs"/>
              </a:rPr>
              <a:t> - nu se </a:t>
            </a:r>
            <a:r>
              <a:rPr lang="en-US" sz="1200" kern="1200" dirty="0" err="1" smtClean="0">
                <a:solidFill>
                  <a:schemeClr val="tx1"/>
                </a:solidFill>
                <a:effectLst/>
                <a:latin typeface="+mn-lt"/>
                <a:ea typeface="+mn-ea"/>
                <a:cs typeface="+mn-cs"/>
              </a:rPr>
              <a:t>poate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vede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continutul</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bloburilor</a:t>
            </a:r>
            <a:endParaRPr lang="en-US" sz="1200" kern="1200" dirty="0" smtClean="0">
              <a:solidFill>
                <a:schemeClr val="tx1"/>
              </a:solidFill>
              <a:effectLst/>
              <a:latin typeface="+mn-lt"/>
              <a:ea typeface="+mn-ea"/>
              <a:cs typeface="+mn-cs"/>
            </a:endParaRPr>
          </a:p>
          <a:p>
            <a:r>
              <a:rPr lang="ro-RO" sz="1200" i="1" kern="1200" dirty="0" smtClean="0">
                <a:solidFill>
                  <a:schemeClr val="tx1"/>
                </a:solidFill>
                <a:effectLst/>
                <a:latin typeface="+mn-lt"/>
                <a:ea typeface="+mn-ea"/>
                <a:cs typeface="+mn-cs"/>
              </a:rPr>
              <a:t>fara acces public pentru citire</a:t>
            </a:r>
            <a:r>
              <a:rPr lang="ro-RO" sz="1200" kern="1200" dirty="0" smtClean="0">
                <a:solidFill>
                  <a:schemeClr val="tx1"/>
                </a:solidFill>
                <a:effectLst/>
                <a:latin typeface="+mn-lt"/>
                <a:ea typeface="+mn-ea"/>
                <a:cs typeface="+mn-cs"/>
              </a:rPr>
              <a:t> - no public read access </a:t>
            </a:r>
            <a:endParaRPr lang="en-US"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6</a:t>
            </a:fld>
            <a:endParaRPr lang="en-GB"/>
          </a:p>
        </p:txBody>
      </p:sp>
    </p:spTree>
    <p:extLst>
      <p:ext uri="{BB962C8B-B14F-4D97-AF65-F5344CB8AC3E}">
        <p14:creationId xmlns:p14="http://schemas.microsoft.com/office/powerpoint/2010/main" val="2373537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z="1200" kern="1200" dirty="0" smtClean="0">
                <a:solidFill>
                  <a:schemeClr val="tx1"/>
                </a:solidFill>
                <a:effectLst/>
                <a:latin typeface="+mn-lt"/>
                <a:ea typeface="+mn-ea"/>
                <a:cs typeface="+mn-cs"/>
              </a:rPr>
              <a:t>acces controlat la resursele de stocare se pot crea semnaturi de acces partajat (shared access signature - SAS).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 </a:t>
            </a:r>
            <a:r>
              <a:rPr lang="ro-RO" sz="1200" kern="1200" dirty="0" smtClean="0">
                <a:solidFill>
                  <a:schemeClr val="tx1"/>
                </a:solidFill>
                <a:effectLst/>
                <a:latin typeface="+mn-lt"/>
                <a:ea typeface="+mn-ea"/>
                <a:cs typeface="+mn-cs"/>
              </a:rPr>
              <a:t>acces restrictionat prin permisiuni si limitarea intervalului de timp.</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SAS este un token/jeton ce se poate atasa unui URL si permite accesul la o resursa</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URI </a:t>
            </a:r>
            <a:r>
              <a:rPr lang="ro-RO" sz="1200" kern="1200" dirty="0" smtClean="0">
                <a:solidFill>
                  <a:schemeClr val="tx1"/>
                </a:solidFill>
                <a:effectLst/>
                <a:latin typeface="+mn-lt"/>
                <a:ea typeface="+mn-ea"/>
                <a:cs typeface="+mn-cs"/>
              </a:rPr>
              <a:t>(</a:t>
            </a:r>
            <a:r>
              <a:rPr lang="ro-RO" sz="1200" b="1" kern="1200" dirty="0" smtClean="0">
                <a:solidFill>
                  <a:schemeClr val="tx1"/>
                </a:solidFill>
                <a:effectLst/>
                <a:latin typeface="+mn-lt"/>
                <a:ea typeface="+mn-ea"/>
                <a:cs typeface="+mn-cs"/>
              </a:rPr>
              <a:t>Uniform Resource Identifier</a:t>
            </a:r>
            <a:r>
              <a:rPr lang="ro-RO" sz="1200" kern="1200" dirty="0" smtClean="0">
                <a:solidFill>
                  <a:schemeClr val="tx1"/>
                </a:solidFill>
                <a:effectLst/>
                <a:latin typeface="+mn-lt"/>
                <a:ea typeface="+mn-ea"/>
                <a:cs typeface="+mn-cs"/>
              </a:rPr>
              <a:t>) ce localizeaza una sau mai multe resurse din storage si inglobeaza intr-un token un set parametri de interogare Web(query parameters). </a:t>
            </a:r>
            <a:endParaRPr lang="en-US" sz="1200" kern="1200" dirty="0" smtClean="0">
              <a:solidFill>
                <a:schemeClr val="tx1"/>
              </a:solidFill>
              <a:effectLst/>
              <a:latin typeface="+mn-lt"/>
              <a:ea typeface="+mn-ea"/>
              <a:cs typeface="+mn-cs"/>
            </a:endParaRPr>
          </a:p>
          <a:p>
            <a:endParaRPr lang="en-US" dirty="0" smtClean="0"/>
          </a:p>
          <a:p>
            <a:r>
              <a:rPr lang="ro-RO" sz="1200" kern="1200" dirty="0" smtClean="0">
                <a:solidFill>
                  <a:schemeClr val="tx1"/>
                </a:solidFill>
                <a:effectLst/>
                <a:latin typeface="+mn-lt"/>
                <a:ea typeface="+mn-ea"/>
                <a:cs typeface="+mn-cs"/>
              </a:rPr>
              <a:t>In WAS semnaturile pot fi de 2 feluri: </a:t>
            </a:r>
            <a:r>
              <a:rPr lang="ro-RO" sz="1200" b="1" kern="1200" dirty="0" smtClean="0">
                <a:solidFill>
                  <a:schemeClr val="tx1"/>
                </a:solidFill>
                <a:effectLst/>
                <a:latin typeface="+mn-lt"/>
                <a:ea typeface="+mn-ea"/>
                <a:cs typeface="+mn-cs"/>
              </a:rPr>
              <a:t>Service SAS </a:t>
            </a:r>
            <a:r>
              <a:rPr lang="ro-RO" sz="1200" kern="1200" dirty="0" smtClean="0">
                <a:solidFill>
                  <a:schemeClr val="tx1"/>
                </a:solidFill>
                <a:effectLst/>
                <a:latin typeface="+mn-lt"/>
                <a:ea typeface="+mn-ea"/>
                <a:cs typeface="+mn-cs"/>
              </a:rPr>
              <a:t>si </a:t>
            </a:r>
            <a:r>
              <a:rPr lang="ro-RO" sz="1200" b="1" kern="1200" dirty="0" smtClean="0">
                <a:solidFill>
                  <a:schemeClr val="tx1"/>
                </a:solidFill>
                <a:effectLst/>
                <a:latin typeface="+mn-lt"/>
                <a:ea typeface="+mn-ea"/>
                <a:cs typeface="+mn-cs"/>
              </a:rPr>
              <a:t>Account SAS.</a:t>
            </a: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o-RO" sz="1200" b="1" kern="1200" dirty="0" smtClean="0">
                <a:solidFill>
                  <a:schemeClr val="tx1"/>
                </a:solidFill>
                <a:effectLst/>
                <a:latin typeface="+mn-lt"/>
                <a:ea typeface="+mn-ea"/>
                <a:cs typeface="+mn-cs"/>
              </a:rPr>
              <a:t>Service SAS</a:t>
            </a:r>
            <a:r>
              <a:rPr lang="ro-RO" sz="1200" kern="1200" dirty="0" smtClean="0">
                <a:solidFill>
                  <a:schemeClr val="tx1"/>
                </a:solidFill>
                <a:effectLst/>
                <a:latin typeface="+mn-lt"/>
                <a:ea typeface="+mn-ea"/>
                <a:cs typeface="+mn-cs"/>
              </a:rPr>
              <a:t> deleaga acces la resurse doar in unul din servicii: blob/queue/table/file.</a:t>
            </a:r>
            <a:endParaRPr lang="en-US" dirty="0" smtClean="0"/>
          </a:p>
          <a:p>
            <a:r>
              <a:rPr lang="ro-RO" sz="1200" b="1" kern="1200" dirty="0" smtClean="0">
                <a:solidFill>
                  <a:schemeClr val="tx1"/>
                </a:solidFill>
                <a:effectLst/>
                <a:latin typeface="+mn-lt"/>
                <a:ea typeface="+mn-ea"/>
                <a:cs typeface="+mn-cs"/>
              </a:rPr>
              <a:t>Account SAS</a:t>
            </a:r>
            <a:r>
              <a:rPr lang="ro-RO" sz="1200" kern="1200" dirty="0" smtClean="0">
                <a:solidFill>
                  <a:schemeClr val="tx1"/>
                </a:solidFill>
                <a:effectLst/>
                <a:latin typeface="+mn-lt"/>
                <a:ea typeface="+mn-ea"/>
                <a:cs typeface="+mn-cs"/>
              </a:rPr>
              <a:t>  deleaga acces la resurse in unul mai multe servicii din storage.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ro-RO" sz="1200" b="1" i="1" kern="1200" dirty="0" smtClean="0">
                <a:solidFill>
                  <a:schemeClr val="tx1"/>
                </a:solidFill>
                <a:effectLst/>
                <a:latin typeface="+mn-lt"/>
                <a:ea typeface="+mn-ea"/>
                <a:cs typeface="+mn-cs"/>
              </a:rPr>
              <a:t>Exemple de URI de tip SAS - Service:- </a:t>
            </a:r>
            <a:r>
              <a:rPr lang="ro-RO" sz="1200" i="1" kern="1200" dirty="0" smtClean="0">
                <a:solidFill>
                  <a:schemeClr val="tx1"/>
                </a:solidFill>
                <a:effectLst/>
                <a:latin typeface="+mn-lt"/>
                <a:ea typeface="+mn-ea"/>
                <a:cs typeface="+mn-cs"/>
              </a:rPr>
              <a:t>acces citire si scriere pentru un blob</a:t>
            </a:r>
            <a:endParaRPr lang="en-GB" sz="1200" kern="1200" dirty="0" smtClean="0">
              <a:solidFill>
                <a:schemeClr val="tx1"/>
              </a:solidFill>
              <a:effectLst/>
              <a:latin typeface="+mn-lt"/>
              <a:ea typeface="+mn-ea"/>
              <a:cs typeface="+mn-cs"/>
            </a:endParaRPr>
          </a:p>
          <a:p>
            <a:r>
              <a:rPr lang="ro-RO" sz="1200" i="1" kern="1200" dirty="0" smtClean="0">
                <a:solidFill>
                  <a:schemeClr val="tx1"/>
                </a:solidFill>
                <a:effectLst/>
                <a:latin typeface="+mn-lt"/>
                <a:ea typeface="+mn-ea"/>
                <a:cs typeface="+mn-cs"/>
              </a:rPr>
              <a:t>https://myaccount.blob.core.windows.net/sascontainer/sasblob.txt</a:t>
            </a:r>
            <a:r>
              <a:rPr lang="en-US" sz="1200" i="1" kern="1200" dirty="0" smtClean="0">
                <a:solidFill>
                  <a:schemeClr val="tx1"/>
                </a:solidFill>
                <a:effectLst/>
                <a:latin typeface="+mn-lt"/>
                <a:ea typeface="+mn-ea"/>
                <a:cs typeface="+mn-cs"/>
              </a:rPr>
              <a:t> ---</a:t>
            </a:r>
            <a:r>
              <a:rPr lang="ro-RO" sz="1200" i="1" u="none" strike="noStrike" kern="1200" dirty="0" smtClean="0">
                <a:solidFill>
                  <a:schemeClr val="tx1"/>
                </a:solidFill>
                <a:effectLst/>
                <a:latin typeface="+mn-lt"/>
                <a:ea typeface="+mn-ea"/>
                <a:cs typeface="+mn-cs"/>
              </a:rPr>
              <a:t>Blob URI - adresa resursei </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?sv=2015-04-05</a:t>
            </a:r>
            <a:r>
              <a:rPr lang="en-US" sz="1200" i="1" kern="1200" dirty="0" smtClean="0">
                <a:solidFill>
                  <a:schemeClr val="tx1"/>
                </a:solidFill>
                <a:effectLst/>
                <a:latin typeface="+mn-lt"/>
                <a:ea typeface="+mn-ea"/>
                <a:cs typeface="+mn-cs"/>
              </a:rPr>
              <a:t> ---</a:t>
            </a:r>
            <a:r>
              <a:rPr lang="ro-RO" sz="1200" i="1" u="none" strike="noStrike" kern="1200" dirty="0" smtClean="0">
                <a:solidFill>
                  <a:schemeClr val="tx1"/>
                </a:solidFill>
                <a:effectLst/>
                <a:latin typeface="+mn-lt"/>
                <a:ea typeface="+mn-ea"/>
                <a:cs typeface="+mn-cs"/>
              </a:rPr>
              <a:t>versiune serviciului </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&amp;st=2015-04-29T22%3A18%3A26Z</a:t>
            </a:r>
            <a:r>
              <a:rPr lang="en-US" sz="1200" i="1" kern="1200" dirty="0" smtClean="0">
                <a:solidFill>
                  <a:schemeClr val="tx1"/>
                </a:solidFill>
                <a:effectLst/>
                <a:latin typeface="+mn-lt"/>
                <a:ea typeface="+mn-ea"/>
                <a:cs typeface="+mn-cs"/>
              </a:rPr>
              <a:t> ---</a:t>
            </a:r>
            <a:r>
              <a:rPr lang="ro-RO" sz="1200" i="1" u="none" strike="noStrike" kern="1200" dirty="0" smtClean="0">
                <a:solidFill>
                  <a:schemeClr val="tx1"/>
                </a:solidFill>
                <a:effectLst/>
                <a:latin typeface="+mn-lt"/>
                <a:ea typeface="+mn-ea"/>
                <a:cs typeface="+mn-cs"/>
              </a:rPr>
              <a:t>timpul de start </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&amp;se=2015-04-30T02%3A23%3A26Z</a:t>
            </a:r>
            <a:r>
              <a:rPr lang="en-US" sz="1200" i="1" kern="1200" dirty="0" smtClean="0">
                <a:solidFill>
                  <a:schemeClr val="tx1"/>
                </a:solidFill>
                <a:effectLst/>
                <a:latin typeface="+mn-lt"/>
                <a:ea typeface="+mn-ea"/>
                <a:cs typeface="+mn-cs"/>
              </a:rPr>
              <a:t> ---</a:t>
            </a:r>
            <a:r>
              <a:rPr lang="ro-RO" sz="1200" i="1" u="none" strike="noStrike" kern="1200" dirty="0" smtClean="0">
                <a:solidFill>
                  <a:schemeClr val="tx1"/>
                </a:solidFill>
                <a:effectLst/>
                <a:latin typeface="+mn-lt"/>
                <a:ea typeface="+mn-ea"/>
                <a:cs typeface="+mn-cs"/>
              </a:rPr>
              <a:t>timpul de expirare </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&amp;sr=b</a:t>
            </a:r>
            <a:r>
              <a:rPr lang="en-US" sz="1200" i="1" kern="1200" dirty="0" smtClean="0">
                <a:solidFill>
                  <a:schemeClr val="tx1"/>
                </a:solidFill>
                <a:effectLst/>
                <a:latin typeface="+mn-lt"/>
                <a:ea typeface="+mn-ea"/>
                <a:cs typeface="+mn-cs"/>
              </a:rPr>
              <a:t> ---- </a:t>
            </a:r>
            <a:r>
              <a:rPr lang="ro-RO" sz="1200" i="1" u="none" strike="noStrike" kern="1200" dirty="0" smtClean="0">
                <a:solidFill>
                  <a:schemeClr val="tx1"/>
                </a:solidFill>
                <a:effectLst/>
                <a:latin typeface="+mn-lt"/>
                <a:ea typeface="+mn-ea"/>
                <a:cs typeface="+mn-cs"/>
              </a:rPr>
              <a:t>Resursa de stocare </a:t>
            </a:r>
            <a:r>
              <a:rPr lang="en-US" sz="1200" i="1" u="none" strike="noStrike" kern="1200" dirty="0" smtClean="0">
                <a:solidFill>
                  <a:schemeClr val="tx1"/>
                </a:solidFill>
                <a:effectLst/>
                <a:latin typeface="+mn-lt"/>
                <a:ea typeface="+mn-ea"/>
                <a:cs typeface="+mn-cs"/>
              </a:rPr>
              <a:t>= blob</a:t>
            </a: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&amp;sp=rw</a:t>
            </a:r>
            <a:r>
              <a:rPr lang="en-US" sz="1200" i="1" kern="1200" dirty="0" smtClean="0">
                <a:solidFill>
                  <a:schemeClr val="tx1"/>
                </a:solidFill>
                <a:effectLst/>
                <a:latin typeface="+mn-lt"/>
                <a:ea typeface="+mn-ea"/>
                <a:cs typeface="+mn-cs"/>
              </a:rPr>
              <a:t> --- </a:t>
            </a:r>
            <a:r>
              <a:rPr lang="ro-RO" sz="1200" i="1" u="none" strike="noStrike" kern="1200" dirty="0" smtClean="0">
                <a:solidFill>
                  <a:schemeClr val="tx1"/>
                </a:solidFill>
                <a:effectLst/>
                <a:latin typeface="+mn-lt"/>
                <a:ea typeface="+mn-ea"/>
                <a:cs typeface="+mn-cs"/>
              </a:rPr>
              <a:t>permisiuni</a:t>
            </a:r>
            <a:r>
              <a:rPr lang="en-US" sz="1200" i="1" u="none" strike="noStrike" kern="1200" dirty="0" smtClean="0">
                <a:solidFill>
                  <a:schemeClr val="tx1"/>
                </a:solidFill>
                <a:effectLst/>
                <a:latin typeface="+mn-lt"/>
                <a:ea typeface="+mn-ea"/>
                <a:cs typeface="+mn-cs"/>
              </a:rPr>
              <a:t> </a:t>
            </a:r>
            <a:r>
              <a:rPr lang="ro-RO" sz="1200" b="1" i="1" u="none" strike="noStrike" kern="1200" dirty="0" smtClean="0">
                <a:solidFill>
                  <a:schemeClr val="tx1"/>
                </a:solidFill>
                <a:effectLst/>
                <a:latin typeface="+mn-lt"/>
                <a:ea typeface="+mn-ea"/>
                <a:cs typeface="+mn-cs"/>
              </a:rPr>
              <a:t>(permisiuni de read si write)</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&amp;sip=168.1.5.60-168.1.5.70</a:t>
            </a:r>
            <a:r>
              <a:rPr lang="en-US" sz="1200" i="1" kern="1200" dirty="0" smtClean="0">
                <a:solidFill>
                  <a:schemeClr val="tx1"/>
                </a:solidFill>
                <a:effectLst/>
                <a:latin typeface="+mn-lt"/>
                <a:ea typeface="+mn-ea"/>
                <a:cs typeface="+mn-cs"/>
              </a:rPr>
              <a:t> ---</a:t>
            </a:r>
            <a:r>
              <a:rPr lang="en-US" sz="1200" i="1" u="none" strike="noStrike" kern="1200" baseline="0" dirty="0" smtClean="0">
                <a:solidFill>
                  <a:schemeClr val="tx1"/>
                </a:solidFill>
                <a:effectLst/>
                <a:latin typeface="+mn-lt"/>
                <a:ea typeface="+mn-ea"/>
                <a:cs typeface="+mn-cs"/>
              </a:rPr>
              <a:t> interval de </a:t>
            </a:r>
            <a:r>
              <a:rPr lang="en-US" sz="1200" i="1" u="none" strike="noStrike" kern="1200" baseline="0" dirty="0" err="1" smtClean="0">
                <a:solidFill>
                  <a:schemeClr val="tx1"/>
                </a:solidFill>
                <a:effectLst/>
                <a:latin typeface="+mn-lt"/>
                <a:ea typeface="+mn-ea"/>
                <a:cs typeface="+mn-cs"/>
              </a:rPr>
              <a:t>ip-uri</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&amp;spr=https</a:t>
            </a:r>
            <a:r>
              <a:rPr lang="en-US" sz="1200" i="1" kern="1200" dirty="0" smtClean="0">
                <a:solidFill>
                  <a:schemeClr val="tx1"/>
                </a:solidFill>
                <a:effectLst/>
                <a:latin typeface="+mn-lt"/>
                <a:ea typeface="+mn-ea"/>
                <a:cs typeface="+mn-cs"/>
              </a:rPr>
              <a:t> --- </a:t>
            </a:r>
            <a:r>
              <a:rPr lang="ro-RO" sz="1200" i="1" u="none" strike="noStrike" kern="1200" dirty="0" smtClean="0">
                <a:solidFill>
                  <a:schemeClr val="tx1"/>
                </a:solidFill>
                <a:effectLst/>
                <a:latin typeface="+mn-lt"/>
                <a:ea typeface="+mn-ea"/>
                <a:cs typeface="+mn-cs"/>
              </a:rPr>
              <a:t>protocol</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r>
              <a:rPr lang="ro-RO" sz="1200" i="1" kern="1200" dirty="0" smtClean="0">
                <a:solidFill>
                  <a:schemeClr val="tx1"/>
                </a:solidFill>
                <a:effectLst/>
                <a:latin typeface="+mn-lt"/>
                <a:ea typeface="+mn-ea"/>
                <a:cs typeface="+mn-cs"/>
              </a:rPr>
              <a:t>&amp;sig=Z%2FRHIX5Xcg0Mq2rqI3OlWTjEg2tYkboXr1P9ZUXDtkk%3D</a:t>
            </a:r>
            <a:r>
              <a:rPr lang="en-US" sz="1200" i="1" kern="1200" dirty="0" smtClean="0">
                <a:solidFill>
                  <a:schemeClr val="tx1"/>
                </a:solidFill>
                <a:effectLst/>
                <a:latin typeface="+mn-lt"/>
                <a:ea typeface="+mn-ea"/>
                <a:cs typeface="+mn-cs"/>
              </a:rPr>
              <a:t> --- </a:t>
            </a:r>
            <a:r>
              <a:rPr lang="ro-RO" sz="1200" i="1" u="none" strike="noStrike" kern="1200" dirty="0" smtClean="0">
                <a:solidFill>
                  <a:schemeClr val="tx1"/>
                </a:solidFill>
                <a:effectLst/>
                <a:latin typeface="+mn-lt"/>
                <a:ea typeface="+mn-ea"/>
                <a:cs typeface="+mn-cs"/>
              </a:rPr>
              <a:t>semnatura</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7</a:t>
            </a:fld>
            <a:endParaRPr lang="en-GB"/>
          </a:p>
        </p:txBody>
      </p:sp>
    </p:spTree>
    <p:extLst>
      <p:ext uri="{BB962C8B-B14F-4D97-AF65-F5344CB8AC3E}">
        <p14:creationId xmlns:p14="http://schemas.microsoft.com/office/powerpoint/2010/main" val="3065535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ro-RO" sz="1200" b="1" i="1" u="none" strike="noStrike" kern="1200" dirty="0" smtClean="0">
                <a:solidFill>
                  <a:schemeClr val="tx1"/>
                </a:solidFill>
                <a:effectLst/>
                <a:latin typeface="+mn-lt"/>
                <a:ea typeface="+mn-ea"/>
                <a:cs typeface="+mn-cs"/>
              </a:rPr>
              <a:t>concurenta optimista</a:t>
            </a:r>
            <a:endParaRPr lang="en-GB" sz="1100" u="none" strike="noStrike"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O aplicatie ce efectueaza o operatie de update va verifica starea resurselor, daca ele s-au modificat fata de ultima citire. De exemplu daca 2 utilizatori vizualizeaza si editeaza acceasi pagina text, atunci aplicatia trebuie sa verifice daca cele doua modificari nu se suprapun si nu apar suprascrieri, utilizatorii fiind informati despre statusul modficarilor. - folosit in general pentru aplicatii </a:t>
            </a:r>
            <a:r>
              <a:rPr lang="ro-RO" sz="1200" kern="1200" dirty="0" smtClean="0">
                <a:solidFill>
                  <a:schemeClr val="tx1"/>
                </a:solidFill>
                <a:effectLst/>
                <a:latin typeface="+mn-lt"/>
                <a:ea typeface="+mn-ea"/>
                <a:cs typeface="+mn-cs"/>
              </a:rPr>
              <a:t>web</a:t>
            </a:r>
            <a:endParaRPr lang="en-GB" sz="1100" kern="1200" dirty="0" smtClean="0">
              <a:solidFill>
                <a:schemeClr val="tx1"/>
              </a:solidFill>
              <a:effectLst/>
              <a:latin typeface="+mn-lt"/>
              <a:ea typeface="+mn-ea"/>
              <a:cs typeface="+mn-cs"/>
            </a:endParaRPr>
          </a:p>
          <a:p>
            <a:r>
              <a:rPr lang="en-GB" sz="1100" b="1" i="1" u="none" strike="noStrike" kern="1200" baseline="0" dirty="0" smtClean="0">
                <a:solidFill>
                  <a:schemeClr val="tx1"/>
                </a:solidFill>
                <a:effectLst/>
                <a:latin typeface="+mn-lt"/>
                <a:ea typeface="+mn-ea"/>
                <a:cs typeface="+mn-cs"/>
              </a:rPr>
              <a:t>            </a:t>
            </a:r>
            <a:r>
              <a:rPr lang="ro-RO" sz="1200" b="1" i="1" u="none" strike="noStrike" kern="1200" dirty="0" smtClean="0">
                <a:solidFill>
                  <a:schemeClr val="tx1"/>
                </a:solidFill>
                <a:effectLst/>
                <a:latin typeface="+mn-lt"/>
                <a:ea typeface="+mn-ea"/>
                <a:cs typeface="+mn-cs"/>
              </a:rPr>
              <a:t>concurenta </a:t>
            </a:r>
            <a:r>
              <a:rPr lang="en-US" sz="1200" b="1" i="1" u="none" strike="noStrike" kern="1200" dirty="0" err="1" smtClean="0">
                <a:solidFill>
                  <a:schemeClr val="tx1"/>
                </a:solidFill>
                <a:effectLst/>
                <a:latin typeface="+mn-lt"/>
                <a:ea typeface="+mn-ea"/>
                <a:cs typeface="+mn-cs"/>
              </a:rPr>
              <a:t>pesimista</a:t>
            </a:r>
            <a:endParaRPr lang="en-GB" sz="1100" u="none" strike="noStrike"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O </a:t>
            </a:r>
            <a:r>
              <a:rPr lang="ro-RO" sz="1200" kern="1200" dirty="0" smtClean="0">
                <a:solidFill>
                  <a:schemeClr val="tx1"/>
                </a:solidFill>
                <a:effectLst/>
                <a:latin typeface="+mn-lt"/>
                <a:ea typeface="+mn-ea"/>
                <a:cs typeface="+mn-cs"/>
              </a:rPr>
              <a:t>aplicatie ce efectueaza o operatie de update va bloca obiectul pentru a se asigura de siguranta executarii operatiei. Astfel pana cand acest lock expira se previn alti utilizatori de a modifica aceleasi resurse (interval 15-60 secunde). De exemplu, intr-un scenariu de replicare cu arhitectura master-slave, doar masterul are drept de modificare a resurselor si va detine un lock exclusiv pentru o perioada extinsa de timp pentru a asigura integritatea datelor</a:t>
            </a:r>
            <a:r>
              <a:rPr lang="ro-RO"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1"/>
            <a:r>
              <a:rPr lang="ro-RO" sz="1200" b="1" i="1" u="none" strike="noStrike" kern="1200" dirty="0" smtClean="0">
                <a:solidFill>
                  <a:schemeClr val="tx1"/>
                </a:solidFill>
                <a:effectLst/>
                <a:latin typeface="+mn-lt"/>
                <a:ea typeface="+mn-ea"/>
                <a:cs typeface="+mn-cs"/>
              </a:rPr>
              <a:t>“Ultimul castiga”</a:t>
            </a:r>
            <a:endParaRPr lang="en-GB" sz="1100" u="none" strike="noStrike"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O abordare ce permite orice operatie de update sa fie efectuata fara a se verifica daca informatiile s-au schimbat intre timp, de la ultima cititre. Se foloseste atunci cand infrastructura permite - atunci cand resursele sunt partionate astfel incat utilizatori multipli nu au sanse de a accesa aceleasi date. [8]</a:t>
            </a:r>
            <a:endParaRPr lang="en-GB" sz="11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9</a:t>
            </a:fld>
            <a:endParaRPr lang="en-GB"/>
          </a:p>
        </p:txBody>
      </p:sp>
    </p:spTree>
    <p:extLst>
      <p:ext uri="{BB962C8B-B14F-4D97-AF65-F5344CB8AC3E}">
        <p14:creationId xmlns:p14="http://schemas.microsoft.com/office/powerpoint/2010/main" val="1880087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kern="1200" dirty="0" smtClean="0">
                <a:solidFill>
                  <a:schemeClr val="tx1"/>
                </a:solidFill>
                <a:effectLst/>
                <a:latin typeface="+mn-lt"/>
                <a:ea typeface="+mn-ea"/>
                <a:cs typeface="+mn-cs"/>
              </a:rPr>
              <a:t>Blob </a:t>
            </a:r>
            <a:r>
              <a:rPr lang="en-US" sz="1200" b="1" i="1" kern="1200" dirty="0" smtClean="0">
                <a:solidFill>
                  <a:schemeClr val="tx1"/>
                </a:solidFill>
                <a:effectLst/>
                <a:latin typeface="+mn-lt"/>
                <a:ea typeface="+mn-ea"/>
                <a:cs typeface="+mn-cs"/>
              </a:rPr>
              <a:t>/ </a:t>
            </a:r>
            <a:r>
              <a:rPr lang="ro-RO" sz="1200" b="1" i="1" kern="1200" dirty="0" smtClean="0">
                <a:solidFill>
                  <a:schemeClr val="tx1"/>
                </a:solidFill>
                <a:effectLst/>
                <a:latin typeface="+mn-lt"/>
                <a:ea typeface="+mn-ea"/>
                <a:cs typeface="+mn-cs"/>
              </a:rPr>
              <a:t>Table</a:t>
            </a:r>
            <a:r>
              <a:rPr lang="en-GB" sz="1200" b="0" i="0" kern="1200" baseline="0" dirty="0" smtClean="0">
                <a:solidFill>
                  <a:schemeClr val="tx1"/>
                </a:solidFill>
                <a:effectLst/>
                <a:latin typeface="+mn-lt"/>
                <a:ea typeface="+mn-ea"/>
                <a:cs typeface="+mn-cs"/>
              </a:rPr>
              <a:t> </a:t>
            </a:r>
            <a:r>
              <a:rPr lang="ro-RO" sz="1200" b="1" kern="1200" dirty="0" smtClean="0">
                <a:solidFill>
                  <a:schemeClr val="tx1"/>
                </a:solidFill>
                <a:effectLst/>
                <a:latin typeface="+mn-lt"/>
                <a:ea typeface="+mn-ea"/>
                <a:cs typeface="+mn-cs"/>
              </a:rPr>
              <a:t>- Abordarea optimista</a:t>
            </a:r>
            <a:endParaRPr lang="en-GB"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In WAS fiecare obiect stocat are asociat un identificator, ce se actualizeaza la fiecare operatie.  Identificatorul face parte din raspunsul cererii de tip HTTP </a:t>
            </a:r>
            <a:r>
              <a:rPr lang="ro-RO" sz="1200" kern="1200" dirty="0" smtClean="0">
                <a:solidFill>
                  <a:schemeClr val="tx1"/>
                </a:solidFill>
                <a:effectLst/>
                <a:latin typeface="+mn-lt"/>
                <a:ea typeface="+mn-ea"/>
                <a:cs typeface="+mn-cs"/>
              </a:rPr>
              <a:t>GET </a:t>
            </a:r>
            <a:r>
              <a:rPr lang="ro-RO" sz="1200" kern="1200" dirty="0" smtClean="0">
                <a:solidFill>
                  <a:schemeClr val="tx1"/>
                </a:solidFill>
                <a:effectLst/>
                <a:latin typeface="+mn-lt"/>
                <a:ea typeface="+mn-ea"/>
                <a:cs typeface="+mn-cs"/>
              </a:rPr>
              <a:t>prin header-ul ETag, tag de entitate definit de protocolul HTTP. Utilizatorii ce efectuaza operatii de actualizare a obiectelor vor trimite ETag-ul original intr-un header conditional If-Match si se vor compara valorile corespund (ETag-ul din header cu ETag-ul din storage/depozit).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lvl="0"/>
            <a:r>
              <a:rPr lang="ro-RO" sz="1200" u="none" strike="noStrike" kern="1200" dirty="0" smtClean="0">
                <a:solidFill>
                  <a:schemeClr val="tx1"/>
                </a:solidFill>
                <a:effectLst/>
                <a:latin typeface="+mn-lt"/>
                <a:ea typeface="+mn-ea"/>
                <a:cs typeface="+mn-cs"/>
              </a:rPr>
              <a:t>La primirea unui blob de la WAS, raspunsul va include un ETag header ce identifica valoarea curenta a obiectului cautat</a:t>
            </a:r>
            <a:endParaRPr lang="en-GB" u="none" strike="noStrike" dirty="0" smtClean="0">
              <a:effectLst/>
            </a:endParaRPr>
          </a:p>
          <a:p>
            <a:pPr lvl="0"/>
            <a:r>
              <a:rPr lang="ro-RO" sz="1200" u="none" strike="noStrike" kern="1200" dirty="0" smtClean="0">
                <a:solidFill>
                  <a:schemeClr val="tx1"/>
                </a:solidFill>
                <a:effectLst/>
                <a:latin typeface="+mn-lt"/>
                <a:ea typeface="+mn-ea"/>
                <a:cs typeface="+mn-cs"/>
              </a:rPr>
              <a:t>La actualizarea blob-ului se va include ETag-ul de la pasul 1 in header-ul If-Match al cererii</a:t>
            </a:r>
            <a:endParaRPr lang="en-GB" u="none" strike="noStrike" dirty="0" smtClean="0">
              <a:effectLst/>
            </a:endParaRPr>
          </a:p>
          <a:p>
            <a:pPr lvl="0"/>
            <a:r>
              <a:rPr lang="ro-RO" sz="1200" u="none" strike="noStrike" kern="1200" dirty="0" smtClean="0">
                <a:solidFill>
                  <a:schemeClr val="tx1"/>
                </a:solidFill>
                <a:effectLst/>
                <a:latin typeface="+mn-lt"/>
                <a:ea typeface="+mn-ea"/>
                <a:cs typeface="+mn-cs"/>
              </a:rPr>
              <a:t>Serviciul compara cele 2 valori</a:t>
            </a:r>
            <a:endParaRPr lang="en-GB" u="none" strike="noStrike" dirty="0" smtClean="0">
              <a:effectLst/>
            </a:endParaRPr>
          </a:p>
          <a:p>
            <a:pPr lvl="0"/>
            <a:r>
              <a:rPr lang="ro-RO" sz="1200" u="none" strike="noStrike" kern="1200" dirty="0" smtClean="0">
                <a:solidFill>
                  <a:schemeClr val="tx1"/>
                </a:solidFill>
                <a:effectLst/>
                <a:latin typeface="+mn-lt"/>
                <a:ea typeface="+mn-ea"/>
                <a:cs typeface="+mn-cs"/>
              </a:rPr>
              <a:t>Daca cele 2 valori sunt diferite, serviciul va returna o eroare cu codul 412 - inseamna ca blob-ul a fost actualizat intre timp de alt proces.</a:t>
            </a:r>
            <a:endParaRPr lang="en-GB" u="none" strike="noStrike" dirty="0" smtClean="0">
              <a:effectLst/>
            </a:endParaRPr>
          </a:p>
          <a:p>
            <a:pPr lvl="0"/>
            <a:r>
              <a:rPr lang="ro-RO" sz="1200" u="none" strike="noStrike" kern="1200" dirty="0" smtClean="0">
                <a:solidFill>
                  <a:schemeClr val="tx1"/>
                </a:solidFill>
                <a:effectLst/>
                <a:latin typeface="+mn-lt"/>
                <a:ea typeface="+mn-ea"/>
                <a:cs typeface="+mn-cs"/>
              </a:rPr>
              <a:t>Daca cele 2 valori corespund, servicul va actualiza blob-ul cu noua versiune. </a:t>
            </a:r>
            <a:endParaRPr lang="en-GB" u="none" strike="noStrike" dirty="0" smtClean="0">
              <a:effectLst/>
            </a:endParaRPr>
          </a:p>
          <a:p>
            <a:endParaRPr lang="en-US" dirty="0" smtClean="0"/>
          </a:p>
          <a:p>
            <a:pPr lvl="0"/>
            <a:r>
              <a:rPr lang="ro-RO" sz="1200" b="1" i="1" kern="1200" dirty="0" smtClean="0">
                <a:solidFill>
                  <a:schemeClr val="tx1"/>
                </a:solidFill>
                <a:effectLst/>
                <a:latin typeface="+mn-lt"/>
                <a:ea typeface="+mn-ea"/>
                <a:cs typeface="+mn-cs"/>
              </a:rPr>
              <a:t>Concurenta la nivel Queue</a:t>
            </a:r>
            <a:endParaRPr lang="en-GB"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Concurenta poate apare atunci cand mai muti clienti consuma mesaje dintr-o coada. Atunci cand mesajul este luat din coada de un client, aceste nu se sterge, ci doar devine invizibil altor clienti pentru o perioada de timp(aceasta perioada este dat de parametrul de visibilitytimout). dupa ce mesajul este procesat clientul va trebui sa stearga mesajul, inainte de timpul de a redeveni vizibil. Nu se ofera suport pentru concurenta optimista sau pesimista.[8]</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10</a:t>
            </a:fld>
            <a:endParaRPr lang="en-GB"/>
          </a:p>
        </p:txBody>
      </p:sp>
    </p:spTree>
    <p:extLst>
      <p:ext uri="{BB962C8B-B14F-4D97-AF65-F5344CB8AC3E}">
        <p14:creationId xmlns:p14="http://schemas.microsoft.com/office/powerpoint/2010/main" val="1167846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i="1" kern="1200" dirty="0" smtClean="0">
                <a:solidFill>
                  <a:schemeClr val="tx1"/>
                </a:solidFill>
                <a:effectLst/>
                <a:latin typeface="+mn-lt"/>
                <a:ea typeface="+mn-ea"/>
                <a:cs typeface="+mn-cs"/>
              </a:rPr>
              <a:t>Concurenta la nivel fisiere</a:t>
            </a:r>
            <a:endParaRPr lang="en-GB" sz="1200" kern="1200" dirty="0" smtClean="0">
              <a:solidFill>
                <a:schemeClr val="tx1"/>
              </a:solidFill>
              <a:effectLst/>
              <a:latin typeface="+mn-lt"/>
              <a:ea typeface="+mn-ea"/>
              <a:cs typeface="+mn-cs"/>
            </a:endParaRPr>
          </a:p>
          <a:p>
            <a:endParaRPr lang="en-US" dirty="0" smtClean="0"/>
          </a:p>
          <a:p>
            <a:r>
              <a:rPr lang="ro-RO" sz="1200" kern="1200" dirty="0" smtClean="0">
                <a:solidFill>
                  <a:schemeClr val="tx1"/>
                </a:solidFill>
                <a:effectLst/>
                <a:latin typeface="+mn-lt"/>
                <a:ea typeface="+mn-ea"/>
                <a:cs typeface="+mn-cs"/>
              </a:rPr>
              <a:t>Serviciul de fisiere poate fi accesat prin 2 cai: protocolul SMB si REST. </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1" kern="1200" dirty="0" smtClean="0">
                <a:solidFill>
                  <a:schemeClr val="tx1"/>
                </a:solidFill>
                <a:effectLst/>
                <a:latin typeface="+mn-lt"/>
                <a:ea typeface="+mn-ea"/>
                <a:cs typeface="+mn-cs"/>
              </a:rPr>
              <a:t>SMB </a:t>
            </a:r>
          </a:p>
          <a:p>
            <a:r>
              <a:rPr lang="ro-RO" sz="1200" kern="1200" dirty="0" smtClean="0">
                <a:solidFill>
                  <a:schemeClr val="tx1"/>
                </a:solidFill>
                <a:effectLst/>
                <a:latin typeface="+mn-lt"/>
                <a:ea typeface="+mn-ea"/>
                <a:cs typeface="+mn-cs"/>
              </a:rPr>
              <a:t>Clientii SMS ce monteaza partitiile de fisiere pot profita de mecanismele de lock. </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Atunci cand un client SMB deschide un fisier, specifica nivelul de acces (Write sau Read/Write) si modul de partajare.</a:t>
            </a:r>
            <a:endParaRPr lang="en-US" sz="1200" kern="1200" dirty="0" smtClean="0">
              <a:solidFill>
                <a:schemeClr val="tx1"/>
              </a:solidFill>
              <a:effectLst/>
              <a:latin typeface="+mn-lt"/>
              <a:ea typeface="+mn-ea"/>
              <a:cs typeface="+mn-cs"/>
            </a:endParaRPr>
          </a:p>
          <a:p>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Rest over HTTP</a:t>
            </a: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Serviciul REST nu oferta suport pentru concurenta optimista sau pesimista. </a:t>
            </a:r>
            <a:endParaRPr lang="en-US" sz="1200" kern="1200" dirty="0" smtClean="0">
              <a:solidFill>
                <a:schemeClr val="tx1"/>
              </a:solidFill>
              <a:effectLst/>
              <a:latin typeface="+mn-lt"/>
              <a:ea typeface="+mn-ea"/>
              <a:cs typeface="+mn-cs"/>
            </a:endParaRPr>
          </a:p>
          <a:p>
            <a:r>
              <a:rPr lang="ro-RO" sz="1200" kern="1200" dirty="0" smtClean="0">
                <a:solidFill>
                  <a:schemeClr val="tx1"/>
                </a:solidFill>
                <a:effectLst/>
                <a:latin typeface="+mn-lt"/>
                <a:ea typeface="+mn-ea"/>
                <a:cs typeface="+mn-cs"/>
              </a:rPr>
              <a:t>Atunci cand se executa o cerere de la serviciu, aceste cereri trebuie sa respecte modurile de partajare specificate de clientii SMB.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Get – read, set = post</a:t>
            </a:r>
          </a:p>
          <a:p>
            <a:endParaRPr lang="en-GB" dirty="0"/>
          </a:p>
        </p:txBody>
      </p:sp>
      <p:sp>
        <p:nvSpPr>
          <p:cNvPr id="4" name="Slide Number Placeholder 3"/>
          <p:cNvSpPr>
            <a:spLocks noGrp="1"/>
          </p:cNvSpPr>
          <p:nvPr>
            <p:ph type="sldNum" sz="quarter" idx="10"/>
          </p:nvPr>
        </p:nvSpPr>
        <p:spPr/>
        <p:txBody>
          <a:bodyPr/>
          <a:lstStyle/>
          <a:p>
            <a:fld id="{18EBA9B5-3A53-4E5F-9C56-20DFAB20888C}" type="slidenum">
              <a:rPr lang="en-GB" smtClean="0"/>
              <a:t>11</a:t>
            </a:fld>
            <a:endParaRPr lang="en-GB"/>
          </a:p>
        </p:txBody>
      </p:sp>
    </p:spTree>
    <p:extLst>
      <p:ext uri="{BB962C8B-B14F-4D97-AF65-F5344CB8AC3E}">
        <p14:creationId xmlns:p14="http://schemas.microsoft.com/office/powerpoint/2010/main" val="824843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4F93F-E978-4005-BEAA-39BA506AD428}" type="datetime1">
              <a:rPr lang="en-GB" smtClean="0"/>
              <a:t>09/02/2016</a:t>
            </a:fld>
            <a:endParaRPr lang="en-GB"/>
          </a:p>
        </p:txBody>
      </p:sp>
      <p:sp>
        <p:nvSpPr>
          <p:cNvPr id="5" name="Footer Placeholder 4"/>
          <p:cNvSpPr>
            <a:spLocks noGrp="1"/>
          </p:cNvSpPr>
          <p:nvPr>
            <p:ph type="ftr" sz="quarter" idx="11"/>
          </p:nvPr>
        </p:nvSpPr>
        <p:spPr/>
        <p:txBody>
          <a:bodyPr/>
          <a:lstStyle/>
          <a:p>
            <a:r>
              <a:rPr lang="en-GB" smtClean="0"/>
              <a:t>Master IISC - SOA</a:t>
            </a:r>
            <a:endParaRPr lang="en-GB"/>
          </a:p>
        </p:txBody>
      </p:sp>
      <p:sp>
        <p:nvSpPr>
          <p:cNvPr id="6" name="Slide Number Placeholder 5"/>
          <p:cNvSpPr>
            <a:spLocks noGrp="1"/>
          </p:cNvSpPr>
          <p:nvPr>
            <p:ph type="sldNum" sz="quarter" idx="12"/>
          </p:nvPr>
        </p:nvSpPr>
        <p:spPr/>
        <p:txBody>
          <a:bodyPr/>
          <a:lstStyle/>
          <a:p>
            <a:fld id="{D7CBD13C-E29A-4324-9444-D30C5948762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25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E56045-7E20-4E3F-AC1B-4BD27DFDBA87}" type="datetime1">
              <a:rPr lang="en-GB" smtClean="0"/>
              <a:t>09/02/2016</a:t>
            </a:fld>
            <a:endParaRPr lang="en-GB"/>
          </a:p>
        </p:txBody>
      </p:sp>
      <p:sp>
        <p:nvSpPr>
          <p:cNvPr id="5" name="Footer Placeholder 4"/>
          <p:cNvSpPr>
            <a:spLocks noGrp="1"/>
          </p:cNvSpPr>
          <p:nvPr>
            <p:ph type="ftr" sz="quarter" idx="11"/>
          </p:nvPr>
        </p:nvSpPr>
        <p:spPr/>
        <p:txBody>
          <a:bodyPr/>
          <a:lstStyle/>
          <a:p>
            <a:r>
              <a:rPr lang="en-GB" smtClean="0"/>
              <a:t>Master IISC - SOA</a:t>
            </a:r>
            <a:endParaRPr lang="en-GB"/>
          </a:p>
        </p:txBody>
      </p:sp>
      <p:sp>
        <p:nvSpPr>
          <p:cNvPr id="6" name="Slide Number Placeholder 5"/>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319214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4EAC47-11CC-40D1-8F1C-566ED011E9BF}" type="datetime1">
              <a:rPr lang="en-GB" smtClean="0"/>
              <a:t>09/02/2016</a:t>
            </a:fld>
            <a:endParaRPr lang="en-GB"/>
          </a:p>
        </p:txBody>
      </p:sp>
      <p:sp>
        <p:nvSpPr>
          <p:cNvPr id="5" name="Footer Placeholder 4"/>
          <p:cNvSpPr>
            <a:spLocks noGrp="1"/>
          </p:cNvSpPr>
          <p:nvPr>
            <p:ph type="ftr" sz="quarter" idx="11"/>
          </p:nvPr>
        </p:nvSpPr>
        <p:spPr/>
        <p:txBody>
          <a:bodyPr/>
          <a:lstStyle/>
          <a:p>
            <a:r>
              <a:rPr lang="en-GB" smtClean="0"/>
              <a:t>Master IISC - SOA</a:t>
            </a:r>
            <a:endParaRPr lang="en-GB"/>
          </a:p>
        </p:txBody>
      </p:sp>
      <p:sp>
        <p:nvSpPr>
          <p:cNvPr id="6" name="Slide Number Placeholder 5"/>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127182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D893B0-0634-413F-B798-0F6ECA137E71}" type="datetime1">
              <a:rPr lang="en-GB" smtClean="0"/>
              <a:t>09/02/2016</a:t>
            </a:fld>
            <a:endParaRPr lang="en-GB"/>
          </a:p>
        </p:txBody>
      </p:sp>
      <p:sp>
        <p:nvSpPr>
          <p:cNvPr id="5" name="Footer Placeholder 4"/>
          <p:cNvSpPr>
            <a:spLocks noGrp="1"/>
          </p:cNvSpPr>
          <p:nvPr>
            <p:ph type="ftr" sz="quarter" idx="11"/>
          </p:nvPr>
        </p:nvSpPr>
        <p:spPr/>
        <p:txBody>
          <a:bodyPr/>
          <a:lstStyle/>
          <a:p>
            <a:r>
              <a:rPr lang="en-GB" smtClean="0"/>
              <a:t>Master IISC - SOA</a:t>
            </a:r>
            <a:endParaRPr lang="en-GB"/>
          </a:p>
        </p:txBody>
      </p:sp>
      <p:sp>
        <p:nvSpPr>
          <p:cNvPr id="6" name="Slide Number Placeholder 5"/>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297801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F324D-2269-406F-8832-CFB2679EA5AA}" type="datetime1">
              <a:rPr lang="en-GB" smtClean="0"/>
              <a:t>09/02/2016</a:t>
            </a:fld>
            <a:endParaRPr lang="en-GB"/>
          </a:p>
        </p:txBody>
      </p:sp>
      <p:sp>
        <p:nvSpPr>
          <p:cNvPr id="5" name="Footer Placeholder 4"/>
          <p:cNvSpPr>
            <a:spLocks noGrp="1"/>
          </p:cNvSpPr>
          <p:nvPr>
            <p:ph type="ftr" sz="quarter" idx="11"/>
          </p:nvPr>
        </p:nvSpPr>
        <p:spPr/>
        <p:txBody>
          <a:bodyPr/>
          <a:lstStyle/>
          <a:p>
            <a:r>
              <a:rPr lang="en-GB" smtClean="0"/>
              <a:t>Master IISC - SOA</a:t>
            </a:r>
            <a:endParaRPr lang="en-GB"/>
          </a:p>
        </p:txBody>
      </p:sp>
      <p:sp>
        <p:nvSpPr>
          <p:cNvPr id="6" name="Slide Number Placeholder 5"/>
          <p:cNvSpPr>
            <a:spLocks noGrp="1"/>
          </p:cNvSpPr>
          <p:nvPr>
            <p:ph type="sldNum" sz="quarter" idx="12"/>
          </p:nvPr>
        </p:nvSpPr>
        <p:spPr/>
        <p:txBody>
          <a:bodyPr/>
          <a:lstStyle/>
          <a:p>
            <a:fld id="{D7CBD13C-E29A-4324-9444-D30C5948762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95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7A7C8C-348E-4C44-AF8A-BB226F01529B}" type="datetime1">
              <a:rPr lang="en-GB" smtClean="0"/>
              <a:t>09/02/2016</a:t>
            </a:fld>
            <a:endParaRPr lang="en-GB"/>
          </a:p>
        </p:txBody>
      </p:sp>
      <p:sp>
        <p:nvSpPr>
          <p:cNvPr id="6" name="Footer Placeholder 5"/>
          <p:cNvSpPr>
            <a:spLocks noGrp="1"/>
          </p:cNvSpPr>
          <p:nvPr>
            <p:ph type="ftr" sz="quarter" idx="11"/>
          </p:nvPr>
        </p:nvSpPr>
        <p:spPr/>
        <p:txBody>
          <a:bodyPr/>
          <a:lstStyle/>
          <a:p>
            <a:r>
              <a:rPr lang="en-GB" smtClean="0"/>
              <a:t>Master IISC - SOA</a:t>
            </a:r>
            <a:endParaRPr lang="en-GB"/>
          </a:p>
        </p:txBody>
      </p:sp>
      <p:sp>
        <p:nvSpPr>
          <p:cNvPr id="7" name="Slide Number Placeholder 6"/>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887518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B5D197-BF5F-434A-9365-7A7157B12717}" type="datetime1">
              <a:rPr lang="en-GB" smtClean="0"/>
              <a:t>09/02/2016</a:t>
            </a:fld>
            <a:endParaRPr lang="en-GB"/>
          </a:p>
        </p:txBody>
      </p:sp>
      <p:sp>
        <p:nvSpPr>
          <p:cNvPr id="8" name="Footer Placeholder 7"/>
          <p:cNvSpPr>
            <a:spLocks noGrp="1"/>
          </p:cNvSpPr>
          <p:nvPr>
            <p:ph type="ftr" sz="quarter" idx="11"/>
          </p:nvPr>
        </p:nvSpPr>
        <p:spPr/>
        <p:txBody>
          <a:bodyPr/>
          <a:lstStyle/>
          <a:p>
            <a:r>
              <a:rPr lang="en-GB" smtClean="0"/>
              <a:t>Master IISC - SOA</a:t>
            </a:r>
            <a:endParaRPr lang="en-GB"/>
          </a:p>
        </p:txBody>
      </p:sp>
      <p:sp>
        <p:nvSpPr>
          <p:cNvPr id="9" name="Slide Number Placeholder 8"/>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235247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53FF83-2E28-44E8-96DF-81EF403E4EF4}" type="datetime1">
              <a:rPr lang="en-GB" smtClean="0"/>
              <a:t>09/02/2016</a:t>
            </a:fld>
            <a:endParaRPr lang="en-GB"/>
          </a:p>
        </p:txBody>
      </p:sp>
      <p:sp>
        <p:nvSpPr>
          <p:cNvPr id="4" name="Footer Placeholder 3"/>
          <p:cNvSpPr>
            <a:spLocks noGrp="1"/>
          </p:cNvSpPr>
          <p:nvPr>
            <p:ph type="ftr" sz="quarter" idx="11"/>
          </p:nvPr>
        </p:nvSpPr>
        <p:spPr/>
        <p:txBody>
          <a:bodyPr/>
          <a:lstStyle/>
          <a:p>
            <a:r>
              <a:rPr lang="en-GB" smtClean="0"/>
              <a:t>Master IISC - SOA</a:t>
            </a:r>
            <a:endParaRPr lang="en-GB"/>
          </a:p>
        </p:txBody>
      </p:sp>
      <p:sp>
        <p:nvSpPr>
          <p:cNvPr id="5" name="Slide Number Placeholder 4"/>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270115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D1F62B0-BC00-4169-879B-9382A2C237B0}" type="datetime1">
              <a:rPr lang="en-GB" smtClean="0"/>
              <a:t>09/02/2016</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GB" smtClean="0"/>
              <a:t>Master IISC - SOA</a:t>
            </a:r>
            <a:endParaRPr lang="en-GB"/>
          </a:p>
        </p:txBody>
      </p:sp>
      <p:sp>
        <p:nvSpPr>
          <p:cNvPr id="9" name="Slide Number Placeholder 8"/>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270947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BA9A311-9FBB-4E35-87F8-7D3A7B42DFED}" type="datetime1">
              <a:rPr lang="en-GB" smtClean="0"/>
              <a:t>09/02/2016</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GB" smtClean="0"/>
              <a:t>Master IISC - SOA</a:t>
            </a:r>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7CBD13C-E29A-4324-9444-D30C5948762F}" type="slidenum">
              <a:rPr lang="en-GB" smtClean="0"/>
              <a:t>‹#›</a:t>
            </a:fld>
            <a:endParaRPr lang="en-GB"/>
          </a:p>
        </p:txBody>
      </p:sp>
    </p:spTree>
    <p:extLst>
      <p:ext uri="{BB962C8B-B14F-4D97-AF65-F5344CB8AC3E}">
        <p14:creationId xmlns:p14="http://schemas.microsoft.com/office/powerpoint/2010/main" val="329061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968D5-1A1C-43A2-A61B-82A749FB6A5F}" type="datetime1">
              <a:rPr lang="en-GB" smtClean="0"/>
              <a:t>09/02/2016</a:t>
            </a:fld>
            <a:endParaRPr lang="en-GB"/>
          </a:p>
        </p:txBody>
      </p:sp>
      <p:sp>
        <p:nvSpPr>
          <p:cNvPr id="6" name="Footer Placeholder 5"/>
          <p:cNvSpPr>
            <a:spLocks noGrp="1"/>
          </p:cNvSpPr>
          <p:nvPr>
            <p:ph type="ftr" sz="quarter" idx="11"/>
          </p:nvPr>
        </p:nvSpPr>
        <p:spPr/>
        <p:txBody>
          <a:bodyPr/>
          <a:lstStyle/>
          <a:p>
            <a:r>
              <a:rPr lang="en-GB" smtClean="0"/>
              <a:t>Master IISC - SOA</a:t>
            </a:r>
            <a:endParaRPr lang="en-GB"/>
          </a:p>
        </p:txBody>
      </p:sp>
      <p:sp>
        <p:nvSpPr>
          <p:cNvPr id="7" name="Slide Number Placeholder 6"/>
          <p:cNvSpPr>
            <a:spLocks noGrp="1"/>
          </p:cNvSpPr>
          <p:nvPr>
            <p:ph type="sldNum" sz="quarter" idx="12"/>
          </p:nvPr>
        </p:nvSpPr>
        <p:spPr/>
        <p:txBody>
          <a:bodyPr/>
          <a:lstStyle/>
          <a:p>
            <a:fld id="{D7CBD13C-E29A-4324-9444-D30C5948762F}" type="slidenum">
              <a:rPr lang="en-GB" smtClean="0"/>
              <a:t>‹#›</a:t>
            </a:fld>
            <a:endParaRPr lang="en-GB"/>
          </a:p>
        </p:txBody>
      </p:sp>
    </p:spTree>
    <p:extLst>
      <p:ext uri="{BB962C8B-B14F-4D97-AF65-F5344CB8AC3E}">
        <p14:creationId xmlns:p14="http://schemas.microsoft.com/office/powerpoint/2010/main" val="338565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05698F-D4E2-4D1C-A282-105A0F133842}" type="datetime1">
              <a:rPr lang="en-GB" smtClean="0"/>
              <a:t>09/02/2016</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GB" smtClean="0"/>
              <a:t>Master IISC - SOA</a:t>
            </a:r>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7CBD13C-E29A-4324-9444-D30C5948762F}"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07128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ro-RO" sz="4900" b="1" i="1" u="sng" dirty="0"/>
              <a:t>Sisteme de operare avansate</a:t>
            </a:r>
            <a:r>
              <a:rPr lang="en-GB" sz="4900" dirty="0"/>
              <a:t/>
            </a:r>
            <a:br>
              <a:rPr lang="en-GB" sz="4900" dirty="0"/>
            </a:br>
            <a:r>
              <a:rPr lang="ro-RO" sz="4900" b="1" i="1" dirty="0"/>
              <a:t> </a:t>
            </a:r>
            <a:r>
              <a:rPr lang="en-GB" sz="4900" dirty="0"/>
              <a:t/>
            </a:r>
            <a:br>
              <a:rPr lang="en-GB" sz="4900" dirty="0"/>
            </a:br>
            <a:r>
              <a:rPr lang="ro-RO" sz="4900" b="1" i="1" dirty="0"/>
              <a:t>Partajarea resurselor in Azure Storage</a:t>
            </a:r>
            <a:r>
              <a:rPr lang="en-GB" dirty="0"/>
              <a:t/>
            </a:r>
            <a:br>
              <a:rPr lang="en-GB" dirty="0"/>
            </a:br>
            <a:endParaRPr lang="en-GB" dirty="0"/>
          </a:p>
        </p:txBody>
      </p:sp>
      <p:sp>
        <p:nvSpPr>
          <p:cNvPr id="3" name="Subtitle 2"/>
          <p:cNvSpPr>
            <a:spLocks noGrp="1"/>
          </p:cNvSpPr>
          <p:nvPr>
            <p:ph type="subTitle" idx="1"/>
          </p:nvPr>
        </p:nvSpPr>
        <p:spPr>
          <a:xfrm>
            <a:off x="1100051" y="4455619"/>
            <a:ext cx="10058400" cy="1269771"/>
          </a:xfrm>
        </p:spPr>
        <p:txBody>
          <a:bodyPr>
            <a:normAutofit fontScale="25000" lnSpcReduction="20000"/>
          </a:bodyPr>
          <a:lstStyle/>
          <a:p>
            <a:r>
              <a:rPr lang="ro-RO" dirty="0"/>
              <a:t> </a:t>
            </a:r>
            <a:endParaRPr lang="en-GB" sz="3200" b="1" i="1" dirty="0"/>
          </a:p>
          <a:p>
            <a:r>
              <a:rPr lang="ro-RO" sz="7200" b="1" i="1" spc="-50" dirty="0">
                <a:solidFill>
                  <a:schemeClr val="tx1">
                    <a:lumMod val="85000"/>
                    <a:lumOff val="15000"/>
                  </a:schemeClr>
                </a:solidFill>
                <a:ea typeface="+mj-ea"/>
                <a:cs typeface="+mj-cs"/>
              </a:rPr>
              <a:t>Conducător ştiinţific, 					 	 Masterand,</a:t>
            </a:r>
            <a:endParaRPr lang="en-GB" sz="7200" b="1" i="1" spc="-50" dirty="0">
              <a:solidFill>
                <a:schemeClr val="tx1">
                  <a:lumMod val="85000"/>
                  <a:lumOff val="15000"/>
                </a:schemeClr>
              </a:solidFill>
              <a:ea typeface="+mj-ea"/>
              <a:cs typeface="+mj-cs"/>
            </a:endParaRPr>
          </a:p>
          <a:p>
            <a:r>
              <a:rPr lang="ro-RO" sz="7200" b="1" i="1" spc="-50" dirty="0">
                <a:solidFill>
                  <a:schemeClr val="tx1">
                    <a:lumMod val="85000"/>
                    <a:lumOff val="15000"/>
                  </a:schemeClr>
                </a:solidFill>
                <a:ea typeface="+mj-ea"/>
                <a:cs typeface="+mj-cs"/>
              </a:rPr>
              <a:t>Conf. Dr. Ing. Ştefan Stăncescu		  	        </a:t>
            </a:r>
            <a:r>
              <a:rPr lang="en-US" sz="7200" b="1" i="1" spc="-50" dirty="0">
                <a:solidFill>
                  <a:schemeClr val="tx1">
                    <a:lumMod val="85000"/>
                    <a:lumOff val="15000"/>
                  </a:schemeClr>
                </a:solidFill>
                <a:ea typeface="+mj-ea"/>
                <a:cs typeface="+mj-cs"/>
              </a:rPr>
              <a:t>        </a:t>
            </a:r>
            <a:r>
              <a:rPr lang="en-US" sz="7200" b="1" i="1" spc="-50" dirty="0" smtClean="0">
                <a:solidFill>
                  <a:schemeClr val="tx1">
                    <a:lumMod val="85000"/>
                    <a:lumOff val="15000"/>
                  </a:schemeClr>
                </a:solidFill>
                <a:ea typeface="+mj-ea"/>
                <a:cs typeface="+mj-cs"/>
              </a:rPr>
              <a:t>			</a:t>
            </a:r>
            <a:r>
              <a:rPr lang="ro-RO" sz="7200" b="1" i="1" spc="-50" dirty="0" smtClean="0">
                <a:solidFill>
                  <a:schemeClr val="tx1">
                    <a:lumMod val="85000"/>
                    <a:lumOff val="15000"/>
                  </a:schemeClr>
                </a:solidFill>
                <a:ea typeface="+mj-ea"/>
                <a:cs typeface="+mj-cs"/>
              </a:rPr>
              <a:t>Camelia </a:t>
            </a:r>
            <a:r>
              <a:rPr lang="ro-RO" sz="7200" b="1" i="1" spc="-50" dirty="0">
                <a:solidFill>
                  <a:schemeClr val="tx1">
                    <a:lumMod val="85000"/>
                    <a:lumOff val="15000"/>
                  </a:schemeClr>
                </a:solidFill>
                <a:ea typeface="+mj-ea"/>
                <a:cs typeface="+mj-cs"/>
              </a:rPr>
              <a:t>CHELARU</a:t>
            </a:r>
            <a:endParaRPr lang="en-GB" sz="7200" b="1" i="1" spc="-50" dirty="0">
              <a:solidFill>
                <a:schemeClr val="tx1">
                  <a:lumMod val="85000"/>
                  <a:lumOff val="15000"/>
                </a:schemeClr>
              </a:solidFill>
              <a:ea typeface="+mj-ea"/>
              <a:cs typeface="+mj-cs"/>
            </a:endParaRPr>
          </a:p>
          <a:p>
            <a:r>
              <a:rPr lang="ro-RO" sz="7200" b="1" i="1" spc="-50" dirty="0">
                <a:solidFill>
                  <a:schemeClr val="tx1">
                    <a:lumMod val="85000"/>
                    <a:lumOff val="15000"/>
                  </a:schemeClr>
                </a:solidFill>
                <a:ea typeface="+mj-ea"/>
                <a:cs typeface="+mj-cs"/>
              </a:rPr>
              <a:t>								</a:t>
            </a:r>
            <a:r>
              <a:rPr lang="en-US" sz="7200" b="1" i="1" spc="-50" dirty="0" smtClean="0">
                <a:solidFill>
                  <a:schemeClr val="tx1">
                    <a:lumMod val="85000"/>
                    <a:lumOff val="15000"/>
                  </a:schemeClr>
                </a:solidFill>
                <a:ea typeface="+mj-ea"/>
                <a:cs typeface="+mj-cs"/>
              </a:rPr>
              <a:t>  </a:t>
            </a:r>
            <a:r>
              <a:rPr lang="ro-RO" sz="7200" b="1" i="1" spc="-50" dirty="0" smtClean="0">
                <a:solidFill>
                  <a:schemeClr val="tx1">
                    <a:lumMod val="85000"/>
                    <a:lumOff val="15000"/>
                  </a:schemeClr>
                </a:solidFill>
                <a:ea typeface="+mj-ea"/>
                <a:cs typeface="+mj-cs"/>
              </a:rPr>
              <a:t>    </a:t>
            </a:r>
            <a:r>
              <a:rPr lang="en-US" sz="7200" b="1" i="1" spc="-50" dirty="0" smtClean="0">
                <a:solidFill>
                  <a:schemeClr val="tx1">
                    <a:lumMod val="85000"/>
                    <a:lumOff val="15000"/>
                  </a:schemeClr>
                </a:solidFill>
                <a:ea typeface="+mj-ea"/>
                <a:cs typeface="+mj-cs"/>
              </a:rPr>
              <a:t>               </a:t>
            </a:r>
            <a:r>
              <a:rPr lang="ro-RO" sz="7200" b="1" i="1" spc="-50" dirty="0" smtClean="0">
                <a:solidFill>
                  <a:schemeClr val="tx1">
                    <a:lumMod val="85000"/>
                    <a:lumOff val="15000"/>
                  </a:schemeClr>
                </a:solidFill>
                <a:ea typeface="+mj-ea"/>
                <a:cs typeface="+mj-cs"/>
              </a:rPr>
              <a:t>Master </a:t>
            </a:r>
            <a:r>
              <a:rPr lang="ro-RO" sz="7200" b="1" i="1" spc="-50" dirty="0">
                <a:solidFill>
                  <a:schemeClr val="tx1">
                    <a:lumMod val="85000"/>
                    <a:lumOff val="15000"/>
                  </a:schemeClr>
                </a:solidFill>
                <a:ea typeface="+mj-ea"/>
                <a:cs typeface="+mj-cs"/>
              </a:rPr>
              <a:t>IISC, An </a:t>
            </a:r>
            <a:r>
              <a:rPr lang="ro-RO" sz="7200" b="1" i="1" spc="-50" dirty="0" smtClean="0">
                <a:solidFill>
                  <a:schemeClr val="tx1">
                    <a:lumMod val="85000"/>
                    <a:lumOff val="15000"/>
                  </a:schemeClr>
                </a:solidFill>
                <a:ea typeface="+mj-ea"/>
                <a:cs typeface="+mj-cs"/>
              </a:rPr>
              <a:t>II</a:t>
            </a:r>
            <a:endParaRPr lang="en-US" sz="7200" b="1" i="1" spc="-50" dirty="0" smtClean="0">
              <a:solidFill>
                <a:schemeClr val="tx1">
                  <a:lumMod val="85000"/>
                  <a:lumOff val="15000"/>
                </a:schemeClr>
              </a:solidFill>
              <a:ea typeface="+mj-ea"/>
              <a:cs typeface="+mj-cs"/>
            </a:endParaRPr>
          </a:p>
          <a:p>
            <a:pPr algn="ctr"/>
            <a:r>
              <a:rPr lang="en-US" sz="7200" b="1" i="1" spc="-50" dirty="0" err="1" smtClean="0">
                <a:solidFill>
                  <a:schemeClr val="tx1">
                    <a:lumMod val="85000"/>
                    <a:lumOff val="15000"/>
                  </a:schemeClr>
                </a:solidFill>
                <a:ea typeface="+mj-ea"/>
                <a:cs typeface="+mj-cs"/>
              </a:rPr>
              <a:t>Bucuresti</a:t>
            </a:r>
            <a:r>
              <a:rPr lang="en-US" sz="7200" b="1" i="1" spc="-50" dirty="0" smtClean="0">
                <a:solidFill>
                  <a:schemeClr val="tx1">
                    <a:lumMod val="85000"/>
                    <a:lumOff val="15000"/>
                  </a:schemeClr>
                </a:solidFill>
                <a:ea typeface="+mj-ea"/>
                <a:cs typeface="+mj-cs"/>
              </a:rPr>
              <a:t> 2016</a:t>
            </a:r>
            <a:endParaRPr lang="en-GB" sz="7200" b="1" i="1" spc="-50" dirty="0">
              <a:solidFill>
                <a:schemeClr val="tx1">
                  <a:lumMod val="85000"/>
                  <a:lumOff val="15000"/>
                </a:schemeClr>
              </a:solidFill>
              <a:ea typeface="+mj-ea"/>
              <a:cs typeface="+mj-cs"/>
            </a:endParaRPr>
          </a:p>
          <a:p>
            <a:endParaRPr lang="en-GB" dirty="0"/>
          </a:p>
        </p:txBody>
      </p:sp>
    </p:spTree>
    <p:extLst>
      <p:ext uri="{BB962C8B-B14F-4D97-AF65-F5344CB8AC3E}">
        <p14:creationId xmlns:p14="http://schemas.microsoft.com/office/powerpoint/2010/main" val="544565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05959"/>
            <a:ext cx="10058400" cy="949084"/>
          </a:xfrm>
        </p:spPr>
        <p:txBody>
          <a:bodyPr/>
          <a:lstStyle/>
          <a:p>
            <a:r>
              <a:rPr lang="ro-RO" b="1" i="1" dirty="0">
                <a:solidFill>
                  <a:schemeClr val="tx1"/>
                </a:solidFill>
              </a:rPr>
              <a:t>Managementul </a:t>
            </a:r>
            <a:r>
              <a:rPr lang="ro-RO" b="1" i="1" dirty="0" smtClean="0">
                <a:solidFill>
                  <a:schemeClr val="tx1"/>
                </a:solidFill>
              </a:rPr>
              <a:t>concurentei</a:t>
            </a:r>
            <a:r>
              <a:rPr lang="en-US" b="1" i="1" dirty="0" smtClean="0">
                <a:solidFill>
                  <a:schemeClr val="tx1"/>
                </a:solidFill>
              </a:rPr>
              <a:t> (cont.)</a:t>
            </a:r>
            <a:endParaRPr lang="en-GB" dirty="0">
              <a:solidFill>
                <a:schemeClr val="tx1"/>
              </a:solidFill>
            </a:endParaRPr>
          </a:p>
        </p:txBody>
      </p:sp>
      <p:sp>
        <p:nvSpPr>
          <p:cNvPr id="3" name="Content Placeholder 2"/>
          <p:cNvSpPr>
            <a:spLocks noGrp="1"/>
          </p:cNvSpPr>
          <p:nvPr>
            <p:ph idx="1"/>
          </p:nvPr>
        </p:nvSpPr>
        <p:spPr/>
        <p:txBody>
          <a:bodyPr>
            <a:normAutofit/>
          </a:bodyPr>
          <a:lstStyle/>
          <a:p>
            <a:pPr lvl="0"/>
            <a:r>
              <a:rPr lang="ro-RO" sz="3200" b="1" spc="-50" dirty="0" smtClean="0">
                <a:solidFill>
                  <a:schemeClr val="bg2">
                    <a:lumMod val="50000"/>
                  </a:schemeClr>
                </a:solidFill>
                <a:latin typeface="+mj-lt"/>
                <a:ea typeface="+mj-ea"/>
                <a:cs typeface="+mj-cs"/>
              </a:rPr>
              <a:t>Abordarea </a:t>
            </a:r>
            <a:r>
              <a:rPr lang="ro-RO" sz="3200" b="1" spc="-50" dirty="0">
                <a:solidFill>
                  <a:schemeClr val="bg2">
                    <a:lumMod val="50000"/>
                  </a:schemeClr>
                </a:solidFill>
                <a:latin typeface="+mj-lt"/>
                <a:ea typeface="+mj-ea"/>
                <a:cs typeface="+mj-cs"/>
              </a:rPr>
              <a:t>optimista</a:t>
            </a:r>
            <a:r>
              <a:rPr lang="en-US" sz="3200" b="1" spc="-50" dirty="0">
                <a:solidFill>
                  <a:schemeClr val="bg2">
                    <a:lumMod val="50000"/>
                  </a:schemeClr>
                </a:solidFill>
                <a:latin typeface="+mj-lt"/>
                <a:ea typeface="+mj-ea"/>
                <a:cs typeface="+mj-cs"/>
              </a:rPr>
              <a:t> (</a:t>
            </a:r>
            <a:r>
              <a:rPr lang="ro-RO" sz="3200" b="1" spc="-50" dirty="0">
                <a:solidFill>
                  <a:schemeClr val="bg2">
                    <a:lumMod val="50000"/>
                  </a:schemeClr>
                </a:solidFill>
                <a:latin typeface="+mj-lt"/>
                <a:ea typeface="+mj-ea"/>
                <a:cs typeface="+mj-cs"/>
              </a:rPr>
              <a:t>Blob </a:t>
            </a:r>
            <a:r>
              <a:rPr lang="en-US" sz="3200" b="1" spc="-50" dirty="0">
                <a:solidFill>
                  <a:schemeClr val="bg2">
                    <a:lumMod val="50000"/>
                  </a:schemeClr>
                </a:solidFill>
                <a:latin typeface="+mj-lt"/>
                <a:ea typeface="+mj-ea"/>
                <a:cs typeface="+mj-cs"/>
              </a:rPr>
              <a:t>/ </a:t>
            </a:r>
            <a:r>
              <a:rPr lang="ro-RO" sz="3200" b="1" spc="-50" dirty="0">
                <a:solidFill>
                  <a:schemeClr val="bg2">
                    <a:lumMod val="50000"/>
                  </a:schemeClr>
                </a:solidFill>
                <a:latin typeface="+mj-lt"/>
                <a:ea typeface="+mj-ea"/>
                <a:cs typeface="+mj-cs"/>
              </a:rPr>
              <a:t>Table</a:t>
            </a:r>
            <a:r>
              <a:rPr lang="en-US" sz="3200" b="1" spc="-50" dirty="0">
                <a:solidFill>
                  <a:schemeClr val="bg2">
                    <a:lumMod val="50000"/>
                  </a:schemeClr>
                </a:solidFill>
                <a:latin typeface="+mj-lt"/>
                <a:ea typeface="+mj-ea"/>
                <a:cs typeface="+mj-cs"/>
              </a:rPr>
              <a:t>)</a:t>
            </a:r>
            <a:endParaRPr lang="en-US" sz="3200" b="1" spc="-50" dirty="0">
              <a:solidFill>
                <a:schemeClr val="bg2">
                  <a:lumMod val="50000"/>
                </a:schemeClr>
              </a:solidFill>
              <a:latin typeface="+mj-lt"/>
              <a:ea typeface="+mj-ea"/>
              <a:cs typeface="+mj-cs"/>
            </a:endParaRPr>
          </a:p>
          <a:p>
            <a:pPr lvl="0">
              <a:buFont typeface="Wingdings" panose="05000000000000000000" pitchFamily="2" charset="2"/>
              <a:buChar char="§"/>
            </a:pPr>
            <a:r>
              <a:rPr lang="en-US" sz="3200" b="1" spc="-50" dirty="0" smtClean="0">
                <a:solidFill>
                  <a:schemeClr val="tx1"/>
                </a:solidFill>
                <a:latin typeface="+mj-lt"/>
                <a:ea typeface="+mj-ea"/>
                <a:cs typeface="+mj-cs"/>
              </a:rPr>
              <a:t> </a:t>
            </a:r>
            <a:r>
              <a:rPr lang="ro-RO" sz="3200" b="1" spc="-50" dirty="0" smtClean="0">
                <a:solidFill>
                  <a:schemeClr val="tx1"/>
                </a:solidFill>
                <a:latin typeface="+mj-lt"/>
                <a:ea typeface="+mj-ea"/>
                <a:cs typeface="+mj-cs"/>
              </a:rPr>
              <a:t>obiect </a:t>
            </a:r>
            <a:r>
              <a:rPr lang="ro-RO" sz="3200" b="1" spc="-50" dirty="0">
                <a:solidFill>
                  <a:schemeClr val="tx1"/>
                </a:solidFill>
                <a:latin typeface="+mj-lt"/>
                <a:ea typeface="+mj-ea"/>
                <a:cs typeface="+mj-cs"/>
              </a:rPr>
              <a:t>stocat are asociat un </a:t>
            </a:r>
            <a:r>
              <a:rPr lang="ro-RO" sz="3200" b="1" spc="-50" dirty="0">
                <a:solidFill>
                  <a:schemeClr val="tx1"/>
                </a:solidFill>
                <a:latin typeface="+mj-lt"/>
                <a:ea typeface="+mj-ea"/>
                <a:cs typeface="+mj-cs"/>
              </a:rPr>
              <a:t>identificator</a:t>
            </a:r>
            <a:r>
              <a:rPr lang="en-US" sz="3200" b="1" spc="-50" dirty="0">
                <a:solidFill>
                  <a:schemeClr val="tx1"/>
                </a:solidFill>
                <a:latin typeface="+mj-lt"/>
                <a:ea typeface="+mj-ea"/>
                <a:cs typeface="+mj-cs"/>
              </a:rPr>
              <a:t>, </a:t>
            </a:r>
            <a:r>
              <a:rPr lang="ro-RO" sz="3200" b="1" spc="-50" dirty="0">
                <a:solidFill>
                  <a:schemeClr val="tx1"/>
                </a:solidFill>
                <a:latin typeface="+mj-lt"/>
                <a:ea typeface="+mj-ea"/>
                <a:cs typeface="+mj-cs"/>
              </a:rPr>
              <a:t>ce </a:t>
            </a:r>
            <a:r>
              <a:rPr lang="ro-RO" sz="3200" b="1" spc="-50" dirty="0">
                <a:solidFill>
                  <a:schemeClr val="tx1"/>
                </a:solidFill>
                <a:latin typeface="+mj-lt"/>
                <a:ea typeface="+mj-ea"/>
                <a:cs typeface="+mj-cs"/>
              </a:rPr>
              <a:t>se actualizeaza la fiecare </a:t>
            </a:r>
            <a:r>
              <a:rPr lang="en-US" sz="3200" b="1" spc="-50" dirty="0" err="1" smtClean="0">
                <a:solidFill>
                  <a:schemeClr val="tx1"/>
                </a:solidFill>
                <a:latin typeface="+mj-lt"/>
                <a:ea typeface="+mj-ea"/>
                <a:cs typeface="+mj-cs"/>
              </a:rPr>
              <a:t>actualizare</a:t>
            </a:r>
            <a:endParaRPr lang="en-US" sz="3200" b="1" spc="-50" dirty="0">
              <a:solidFill>
                <a:schemeClr val="tx1"/>
              </a:solidFill>
              <a:latin typeface="+mj-lt"/>
              <a:ea typeface="+mj-ea"/>
              <a:cs typeface="+mj-cs"/>
            </a:endParaRPr>
          </a:p>
          <a:p>
            <a:pPr lvl="0">
              <a:buFont typeface="Wingdings" panose="05000000000000000000" pitchFamily="2" charset="2"/>
              <a:buChar char="§"/>
            </a:pPr>
            <a:r>
              <a:rPr lang="en-US" sz="3200" b="1" spc="-50" dirty="0" smtClean="0">
                <a:solidFill>
                  <a:schemeClr val="tx1"/>
                </a:solidFill>
                <a:latin typeface="+mj-lt"/>
                <a:ea typeface="+mj-ea"/>
                <a:cs typeface="+mj-cs"/>
              </a:rPr>
              <a:t> </a:t>
            </a:r>
            <a:r>
              <a:rPr lang="en-US" sz="3200" b="1" spc="-50" dirty="0" err="1" smtClean="0">
                <a:solidFill>
                  <a:schemeClr val="tx1"/>
                </a:solidFill>
                <a:latin typeface="+mj-lt"/>
                <a:ea typeface="+mj-ea"/>
                <a:cs typeface="+mj-cs"/>
              </a:rPr>
              <a:t>i</a:t>
            </a:r>
            <a:r>
              <a:rPr lang="ro-RO" sz="3200" b="1" spc="-50" dirty="0" smtClean="0">
                <a:solidFill>
                  <a:schemeClr val="tx1"/>
                </a:solidFill>
                <a:latin typeface="+mj-lt"/>
                <a:ea typeface="+mj-ea"/>
                <a:cs typeface="+mj-cs"/>
              </a:rPr>
              <a:t>dentificatorul </a:t>
            </a:r>
            <a:r>
              <a:rPr lang="en-US" sz="3200" b="1" spc="-50" dirty="0" smtClean="0">
                <a:solidFill>
                  <a:schemeClr val="tx1"/>
                </a:solidFill>
                <a:latin typeface="+mj-lt"/>
                <a:ea typeface="+mj-ea"/>
                <a:cs typeface="+mj-cs"/>
              </a:rPr>
              <a:t>e </a:t>
            </a:r>
            <a:r>
              <a:rPr lang="en-US" sz="3200" b="1" spc="-50" dirty="0" err="1" smtClean="0">
                <a:solidFill>
                  <a:schemeClr val="tx1"/>
                </a:solidFill>
                <a:latin typeface="+mj-lt"/>
                <a:ea typeface="+mj-ea"/>
                <a:cs typeface="+mj-cs"/>
              </a:rPr>
              <a:t>inclus</a:t>
            </a:r>
            <a:r>
              <a:rPr lang="en-US" sz="3200" b="1" spc="-50" dirty="0" smtClean="0">
                <a:solidFill>
                  <a:schemeClr val="tx1"/>
                </a:solidFill>
                <a:latin typeface="+mj-lt"/>
                <a:ea typeface="+mj-ea"/>
                <a:cs typeface="+mj-cs"/>
              </a:rPr>
              <a:t> in </a:t>
            </a:r>
            <a:r>
              <a:rPr lang="ro-RO" sz="3200" b="1" spc="-50" dirty="0" smtClean="0">
                <a:solidFill>
                  <a:schemeClr val="tx1"/>
                </a:solidFill>
                <a:latin typeface="+mj-lt"/>
                <a:ea typeface="+mj-ea"/>
                <a:cs typeface="+mj-cs"/>
              </a:rPr>
              <a:t>HTTP </a:t>
            </a:r>
            <a:r>
              <a:rPr lang="ro-RO" sz="3200" b="1" spc="-50" dirty="0">
                <a:solidFill>
                  <a:schemeClr val="tx1"/>
                </a:solidFill>
                <a:latin typeface="+mj-lt"/>
                <a:ea typeface="+mj-ea"/>
                <a:cs typeface="+mj-cs"/>
              </a:rPr>
              <a:t>GET </a:t>
            </a:r>
            <a:r>
              <a:rPr lang="en-US" sz="3200" b="1" spc="-50" dirty="0" smtClean="0">
                <a:solidFill>
                  <a:schemeClr val="tx1"/>
                </a:solidFill>
                <a:latin typeface="+mj-lt"/>
                <a:ea typeface="+mj-ea"/>
                <a:cs typeface="+mj-cs"/>
              </a:rPr>
              <a:t>- </a:t>
            </a:r>
            <a:r>
              <a:rPr lang="ro-RO" sz="3200" b="1" spc="-50" dirty="0" smtClean="0">
                <a:solidFill>
                  <a:schemeClr val="tx1"/>
                </a:solidFill>
                <a:latin typeface="+mj-lt"/>
                <a:ea typeface="+mj-ea"/>
                <a:cs typeface="+mj-cs"/>
              </a:rPr>
              <a:t>header-ul E</a:t>
            </a:r>
            <a:r>
              <a:rPr lang="en-US" sz="3200" b="1" spc="-50" dirty="0" smtClean="0">
                <a:solidFill>
                  <a:schemeClr val="tx1"/>
                </a:solidFill>
                <a:latin typeface="+mj-lt"/>
                <a:ea typeface="+mj-ea"/>
                <a:cs typeface="+mj-cs"/>
              </a:rPr>
              <a:t>T</a:t>
            </a:r>
            <a:r>
              <a:rPr lang="ro-RO" sz="3200" b="1" spc="-50" dirty="0" smtClean="0">
                <a:solidFill>
                  <a:schemeClr val="tx1"/>
                </a:solidFill>
                <a:latin typeface="+mj-lt"/>
                <a:ea typeface="+mj-ea"/>
                <a:cs typeface="+mj-cs"/>
              </a:rPr>
              <a:t>ag</a:t>
            </a:r>
            <a:endParaRPr lang="en-US" sz="3200" b="1" spc="-50" dirty="0">
              <a:solidFill>
                <a:schemeClr val="tx1"/>
              </a:solidFill>
              <a:latin typeface="+mj-lt"/>
              <a:ea typeface="+mj-ea"/>
              <a:cs typeface="+mj-cs"/>
            </a:endParaRPr>
          </a:p>
          <a:p>
            <a:pPr lvl="0">
              <a:buFont typeface="Wingdings" panose="05000000000000000000" pitchFamily="2" charset="2"/>
              <a:buChar char="§"/>
            </a:pPr>
            <a:r>
              <a:rPr lang="en-US" sz="3200" b="1" spc="-50" dirty="0" smtClean="0">
                <a:solidFill>
                  <a:schemeClr val="tx1"/>
                </a:solidFill>
                <a:latin typeface="+mj-lt"/>
                <a:ea typeface="+mj-ea"/>
                <a:cs typeface="+mj-cs"/>
              </a:rPr>
              <a:t> la write se </a:t>
            </a:r>
            <a:r>
              <a:rPr lang="en-US" sz="3200" b="1" spc="-50" dirty="0" err="1">
                <a:solidFill>
                  <a:schemeClr val="tx1"/>
                </a:solidFill>
                <a:latin typeface="+mj-lt"/>
                <a:ea typeface="+mj-ea"/>
                <a:cs typeface="+mj-cs"/>
              </a:rPr>
              <a:t>trimite</a:t>
            </a:r>
            <a:r>
              <a:rPr lang="en-US" sz="3200" b="1" spc="-50" dirty="0">
                <a:solidFill>
                  <a:schemeClr val="tx1"/>
                </a:solidFill>
                <a:latin typeface="+mj-lt"/>
                <a:ea typeface="+mj-ea"/>
                <a:cs typeface="+mj-cs"/>
              </a:rPr>
              <a:t> </a:t>
            </a:r>
            <a:r>
              <a:rPr lang="en-US" sz="3200" b="1" spc="-50" dirty="0" err="1">
                <a:solidFill>
                  <a:schemeClr val="tx1"/>
                </a:solidFill>
                <a:latin typeface="+mj-lt"/>
                <a:ea typeface="+mj-ea"/>
                <a:cs typeface="+mj-cs"/>
              </a:rPr>
              <a:t>Etag-ul</a:t>
            </a:r>
            <a:r>
              <a:rPr lang="en-US" sz="3200" b="1" spc="-50" dirty="0">
                <a:solidFill>
                  <a:schemeClr val="tx1"/>
                </a:solidFill>
                <a:latin typeface="+mj-lt"/>
                <a:ea typeface="+mj-ea"/>
                <a:cs typeface="+mj-cs"/>
              </a:rPr>
              <a:t> original in </a:t>
            </a:r>
            <a:r>
              <a:rPr lang="en-US" sz="3200" b="1" spc="-50" dirty="0" err="1">
                <a:solidFill>
                  <a:schemeClr val="tx1"/>
                </a:solidFill>
                <a:latin typeface="+mj-lt"/>
                <a:ea typeface="+mj-ea"/>
                <a:cs typeface="+mj-cs"/>
              </a:rPr>
              <a:t>headerul</a:t>
            </a:r>
            <a:r>
              <a:rPr lang="en-US" sz="3200" b="1" spc="-50" dirty="0">
                <a:solidFill>
                  <a:schemeClr val="tx1"/>
                </a:solidFill>
                <a:latin typeface="+mj-lt"/>
                <a:ea typeface="+mj-ea"/>
                <a:cs typeface="+mj-cs"/>
              </a:rPr>
              <a:t> IF-Match</a:t>
            </a:r>
          </a:p>
          <a:p>
            <a:pPr lvl="0">
              <a:buFont typeface="Wingdings" panose="05000000000000000000" pitchFamily="2" charset="2"/>
              <a:buChar char="§"/>
            </a:pPr>
            <a:r>
              <a:rPr lang="en-US" sz="3200" b="1" spc="-50" dirty="0" smtClean="0">
                <a:solidFill>
                  <a:schemeClr val="tx1"/>
                </a:solidFill>
                <a:latin typeface="+mj-lt"/>
                <a:ea typeface="+mj-ea"/>
                <a:cs typeface="+mj-cs"/>
              </a:rPr>
              <a:t> se </a:t>
            </a:r>
            <a:r>
              <a:rPr lang="en-US" sz="3200" b="1" spc="-50" dirty="0" err="1" smtClean="0">
                <a:solidFill>
                  <a:schemeClr val="tx1"/>
                </a:solidFill>
                <a:latin typeface="+mj-lt"/>
                <a:ea typeface="+mj-ea"/>
                <a:cs typeface="+mj-cs"/>
              </a:rPr>
              <a:t>compara</a:t>
            </a:r>
            <a:r>
              <a:rPr lang="en-US" sz="3200" b="1" spc="-50" dirty="0" smtClean="0">
                <a:solidFill>
                  <a:schemeClr val="tx1"/>
                </a:solidFill>
                <a:latin typeface="+mj-lt"/>
                <a:ea typeface="+mj-ea"/>
                <a:cs typeface="+mj-cs"/>
              </a:rPr>
              <a:t> </a:t>
            </a:r>
            <a:r>
              <a:rPr lang="en-US" sz="3200" b="1" spc="-50" dirty="0" err="1">
                <a:solidFill>
                  <a:schemeClr val="tx1"/>
                </a:solidFill>
                <a:latin typeface="+mj-lt"/>
                <a:ea typeface="+mj-ea"/>
                <a:cs typeface="+mj-cs"/>
              </a:rPr>
              <a:t>cele</a:t>
            </a:r>
            <a:r>
              <a:rPr lang="en-US" sz="3200" b="1" spc="-50" dirty="0">
                <a:solidFill>
                  <a:schemeClr val="tx1"/>
                </a:solidFill>
                <a:latin typeface="+mj-lt"/>
                <a:ea typeface="+mj-ea"/>
                <a:cs typeface="+mj-cs"/>
              </a:rPr>
              <a:t> 2 </a:t>
            </a:r>
            <a:r>
              <a:rPr lang="en-US" sz="3200" b="1" spc="-50" dirty="0" err="1">
                <a:solidFill>
                  <a:schemeClr val="tx1"/>
                </a:solidFill>
                <a:latin typeface="+mj-lt"/>
                <a:ea typeface="+mj-ea"/>
                <a:cs typeface="+mj-cs"/>
              </a:rPr>
              <a:t>valori</a:t>
            </a:r>
            <a:r>
              <a:rPr lang="en-US" sz="3200" b="1" spc="-50" dirty="0">
                <a:solidFill>
                  <a:schemeClr val="tx1"/>
                </a:solidFill>
                <a:latin typeface="+mj-lt"/>
                <a:ea typeface="+mj-ea"/>
                <a:cs typeface="+mj-cs"/>
              </a:rPr>
              <a:t>: </a:t>
            </a:r>
            <a:r>
              <a:rPr lang="en-US" sz="3200" b="1" spc="-50" dirty="0" err="1" smtClean="0">
                <a:solidFill>
                  <a:schemeClr val="tx1"/>
                </a:solidFill>
                <a:latin typeface="+mj-lt"/>
                <a:ea typeface="+mj-ea"/>
                <a:cs typeface="+mj-cs"/>
              </a:rPr>
              <a:t>Etag-ul</a:t>
            </a:r>
            <a:r>
              <a:rPr lang="en-US" sz="3200" b="1" spc="-50" dirty="0" smtClean="0">
                <a:solidFill>
                  <a:schemeClr val="tx1"/>
                </a:solidFill>
                <a:latin typeface="+mj-lt"/>
                <a:ea typeface="+mj-ea"/>
                <a:cs typeface="+mj-cs"/>
              </a:rPr>
              <a:t> </a:t>
            </a:r>
            <a:r>
              <a:rPr lang="en-US" sz="3200" b="1" spc="-50" dirty="0">
                <a:solidFill>
                  <a:schemeClr val="tx1"/>
                </a:solidFill>
                <a:latin typeface="+mj-lt"/>
                <a:ea typeface="+mj-ea"/>
                <a:cs typeface="+mj-cs"/>
              </a:rPr>
              <a:t>din storage </a:t>
            </a:r>
            <a:r>
              <a:rPr lang="en-US" sz="3200" b="1" spc="-50" dirty="0" err="1">
                <a:solidFill>
                  <a:schemeClr val="tx1"/>
                </a:solidFill>
                <a:latin typeface="+mj-lt"/>
                <a:ea typeface="+mj-ea"/>
                <a:cs typeface="+mj-cs"/>
              </a:rPr>
              <a:t>si</a:t>
            </a:r>
            <a:r>
              <a:rPr lang="en-US" sz="3200" b="1" spc="-50" dirty="0">
                <a:solidFill>
                  <a:schemeClr val="tx1"/>
                </a:solidFill>
                <a:latin typeface="+mj-lt"/>
                <a:ea typeface="+mj-ea"/>
                <a:cs typeface="+mj-cs"/>
              </a:rPr>
              <a:t> </a:t>
            </a:r>
            <a:r>
              <a:rPr lang="en-US" sz="3200" b="1" spc="-50" dirty="0" err="1" smtClean="0">
                <a:solidFill>
                  <a:schemeClr val="tx1"/>
                </a:solidFill>
                <a:latin typeface="+mj-lt"/>
                <a:ea typeface="+mj-ea"/>
                <a:cs typeface="+mj-cs"/>
              </a:rPr>
              <a:t>Etag-ul</a:t>
            </a:r>
            <a:r>
              <a:rPr lang="en-US" sz="3200" b="1" spc="-50" dirty="0" smtClean="0">
                <a:solidFill>
                  <a:schemeClr val="tx1"/>
                </a:solidFill>
                <a:latin typeface="+mj-lt"/>
                <a:ea typeface="+mj-ea"/>
                <a:cs typeface="+mj-cs"/>
              </a:rPr>
              <a:t> din </a:t>
            </a:r>
            <a:r>
              <a:rPr lang="en-US" sz="3200" b="1" spc="-50" dirty="0">
                <a:solidFill>
                  <a:schemeClr val="tx1"/>
                </a:solidFill>
                <a:latin typeface="+mj-lt"/>
                <a:ea typeface="+mj-ea"/>
                <a:cs typeface="+mj-cs"/>
              </a:rPr>
              <a:t>IF-Match</a:t>
            </a:r>
            <a:endParaRPr lang="en-US" sz="3200" b="1" spc="-50" dirty="0">
              <a:solidFill>
                <a:schemeClr val="tx1"/>
              </a:solidFill>
              <a:latin typeface="+mj-lt"/>
              <a:ea typeface="+mj-ea"/>
              <a:cs typeface="+mj-cs"/>
            </a:endParaRPr>
          </a:p>
          <a:p>
            <a:pPr lvl="0"/>
            <a:endParaRPr lang="en-GB" dirty="0">
              <a:solidFill>
                <a:schemeClr val="tx1"/>
              </a:solidFill>
            </a:endParaRPr>
          </a:p>
          <a:p>
            <a:endParaRPr lang="en-GB" dirty="0"/>
          </a:p>
        </p:txBody>
      </p:sp>
      <p:sp>
        <p:nvSpPr>
          <p:cNvPr id="4" name="Footer Placeholder 3"/>
          <p:cNvSpPr>
            <a:spLocks noGrp="1"/>
          </p:cNvSpPr>
          <p:nvPr>
            <p:ph type="ftr" sz="quarter" idx="11"/>
          </p:nvPr>
        </p:nvSpPr>
        <p:spPr/>
        <p:txBody>
          <a:bodyPr/>
          <a:lstStyle/>
          <a:p>
            <a:r>
              <a:rPr lang="en-GB" sz="1400" smtClean="0"/>
              <a:t>Master IISC - SOA</a:t>
            </a:r>
            <a:endParaRPr lang="en-GB" sz="1400" dirty="0"/>
          </a:p>
        </p:txBody>
      </p:sp>
      <p:sp>
        <p:nvSpPr>
          <p:cNvPr id="5" name="Slide Number Placeholder 4"/>
          <p:cNvSpPr>
            <a:spLocks noGrp="1"/>
          </p:cNvSpPr>
          <p:nvPr>
            <p:ph type="sldNum" sz="quarter" idx="12"/>
          </p:nvPr>
        </p:nvSpPr>
        <p:spPr/>
        <p:txBody>
          <a:bodyPr/>
          <a:lstStyle/>
          <a:p>
            <a:fld id="{D7CBD13C-E29A-4324-9444-D30C5948762F}" type="slidenum">
              <a:rPr lang="en-GB" sz="1600" smtClean="0"/>
              <a:t>10</a:t>
            </a:fld>
            <a:endParaRPr lang="en-GB" sz="1600" dirty="0"/>
          </a:p>
        </p:txBody>
      </p:sp>
    </p:spTree>
    <p:extLst>
      <p:ext uri="{BB962C8B-B14F-4D97-AF65-F5344CB8AC3E}">
        <p14:creationId xmlns:p14="http://schemas.microsoft.com/office/powerpoint/2010/main" val="1420746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854" y="138475"/>
            <a:ext cx="10058400" cy="795573"/>
          </a:xfrm>
        </p:spPr>
        <p:txBody>
          <a:bodyPr/>
          <a:lstStyle/>
          <a:p>
            <a:pPr lvl="0"/>
            <a:r>
              <a:rPr lang="ro-RO" b="1" i="1" dirty="0">
                <a:solidFill>
                  <a:schemeClr val="tx1"/>
                </a:solidFill>
              </a:rPr>
              <a:t>Concurenta la nivel </a:t>
            </a:r>
            <a:r>
              <a:rPr lang="ro-RO" b="1" i="1" dirty="0" smtClean="0">
                <a:solidFill>
                  <a:schemeClr val="tx1"/>
                </a:solidFill>
              </a:rPr>
              <a:t>fisiere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9547241"/>
              </p:ext>
            </p:extLst>
          </p:nvPr>
        </p:nvGraphicFramePr>
        <p:xfrm>
          <a:off x="500618" y="1745984"/>
          <a:ext cx="5450994" cy="1809496"/>
        </p:xfrm>
        <a:graphic>
          <a:graphicData uri="http://schemas.openxmlformats.org/drawingml/2006/table">
            <a:tbl>
              <a:tblPr>
                <a:tableStyleId>{5C22544A-7EE6-4342-B048-85BDC9FD1C3A}</a:tableStyleId>
              </a:tblPr>
              <a:tblGrid>
                <a:gridCol w="805150"/>
                <a:gridCol w="1561989"/>
                <a:gridCol w="1797491"/>
                <a:gridCol w="1286364"/>
              </a:tblGrid>
              <a:tr h="880222">
                <a:tc>
                  <a:txBody>
                    <a:bodyPr/>
                    <a:lstStyle/>
                    <a:p>
                      <a:pPr marL="0" marR="0">
                        <a:lnSpc>
                          <a:spcPct val="115000"/>
                        </a:lnSpc>
                        <a:spcBef>
                          <a:spcPts val="0"/>
                        </a:spcBef>
                        <a:spcAft>
                          <a:spcPts val="0"/>
                        </a:spcAft>
                      </a:pPr>
                      <a:r>
                        <a:rPr lang="ro-RO" sz="1600" b="1" dirty="0"/>
                        <a:t>Client </a:t>
                      </a:r>
                      <a:r>
                        <a:rPr lang="ro-RO" sz="1600" b="1" dirty="0" smtClean="0"/>
                        <a:t>A</a:t>
                      </a:r>
                      <a:endParaRPr lang="en-US" sz="1600" b="1" dirty="0" smtClean="0"/>
                    </a:p>
                    <a:p>
                      <a:pPr marL="0" marR="0">
                        <a:lnSpc>
                          <a:spcPct val="115000"/>
                        </a:lnSpc>
                        <a:spcBef>
                          <a:spcPts val="0"/>
                        </a:spcBef>
                        <a:spcAft>
                          <a:spcPts val="0"/>
                        </a:spcAft>
                      </a:pPr>
                      <a:r>
                        <a:rPr lang="en-US" sz="1600" b="1" dirty="0" smtClean="0"/>
                        <a:t>SMB</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FileAccess.Read </a:t>
                      </a:r>
                      <a:endParaRPr lang="en-GB" sz="1600" b="1" dirty="0"/>
                    </a:p>
                    <a:p>
                      <a:pPr marL="0" marR="0">
                        <a:lnSpc>
                          <a:spcPct val="115000"/>
                        </a:lnSpc>
                        <a:spcBef>
                          <a:spcPts val="0"/>
                        </a:spcBef>
                        <a:spcAft>
                          <a:spcPts val="0"/>
                        </a:spcAft>
                      </a:pPr>
                      <a:r>
                        <a:rPr lang="ro-RO" sz="1600" b="1" dirty="0">
                          <a:solidFill>
                            <a:srgbClr val="00B050"/>
                          </a:solidFill>
                        </a:rPr>
                        <a:t>FileShare.Write</a:t>
                      </a:r>
                      <a:endParaRPr lang="en-GB" sz="1600" b="1" dirty="0">
                        <a:solidFill>
                          <a:srgbClr val="00B050"/>
                        </a:solidFill>
                      </a:endParaRPr>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refuza read/delete </a:t>
                      </a:r>
                      <a:endParaRPr lang="en-GB" sz="1600" b="1" dirty="0"/>
                    </a:p>
                  </a:txBody>
                  <a:tcPr marL="63500" marR="63500" marT="63500" marB="63500"/>
                </a:tc>
                <a:tc rowSpan="2">
                  <a:txBody>
                    <a:bodyPr/>
                    <a:lstStyle/>
                    <a:p>
                      <a:pPr marL="0" marR="0">
                        <a:lnSpc>
                          <a:spcPct val="115000"/>
                        </a:lnSpc>
                        <a:spcBef>
                          <a:spcPts val="0"/>
                        </a:spcBef>
                        <a:spcAft>
                          <a:spcPts val="0"/>
                        </a:spcAft>
                      </a:pPr>
                      <a:r>
                        <a:rPr lang="ro-RO" sz="1600" b="1" dirty="0"/>
                        <a:t>Nu exista conflict intre nivelurile de acces si modurile de partajare</a:t>
                      </a:r>
                      <a:endParaRPr lang="en-GB" sz="1600" b="1" dirty="0"/>
                    </a:p>
                  </a:txBody>
                  <a:tcPr marL="63500" marR="63500" marT="63500" marB="63500"/>
                </a:tc>
              </a:tr>
              <a:tr h="637908">
                <a:tc>
                  <a:txBody>
                    <a:bodyPr/>
                    <a:lstStyle/>
                    <a:p>
                      <a:pPr marL="0" marR="0">
                        <a:lnSpc>
                          <a:spcPct val="115000"/>
                        </a:lnSpc>
                        <a:spcBef>
                          <a:spcPts val="0"/>
                        </a:spcBef>
                        <a:spcAft>
                          <a:spcPts val="0"/>
                        </a:spcAft>
                      </a:pPr>
                      <a:r>
                        <a:rPr lang="ro-RO" sz="1600" b="1" dirty="0"/>
                        <a:t>Client </a:t>
                      </a:r>
                      <a:r>
                        <a:rPr lang="ro-RO" sz="1600" b="1" dirty="0" smtClean="0"/>
                        <a:t>B</a:t>
                      </a:r>
                      <a:endParaRPr lang="en-US" sz="1600" b="1" dirty="0" smtClean="0"/>
                    </a:p>
                    <a:p>
                      <a:pPr marL="0" marR="0">
                        <a:lnSpc>
                          <a:spcPct val="115000"/>
                        </a:lnSpc>
                        <a:spcBef>
                          <a:spcPts val="0"/>
                        </a:spcBef>
                        <a:spcAft>
                          <a:spcPts val="0"/>
                        </a:spcAft>
                      </a:pPr>
                      <a:r>
                        <a:rPr lang="en-US" sz="1600" b="1" dirty="0" smtClean="0"/>
                        <a:t>SMB</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solidFill>
                            <a:srgbClr val="00B050"/>
                          </a:solidFill>
                        </a:rPr>
                        <a:t>FileAccess.Write</a:t>
                      </a:r>
                      <a:r>
                        <a:rPr lang="ro-RO" sz="1600" b="1" dirty="0"/>
                        <a:t> </a:t>
                      </a:r>
                      <a:endParaRPr lang="en-GB" sz="1600" b="1" dirty="0"/>
                    </a:p>
                    <a:p>
                      <a:pPr marL="0" marR="0">
                        <a:lnSpc>
                          <a:spcPct val="115000"/>
                        </a:lnSpc>
                        <a:spcBef>
                          <a:spcPts val="0"/>
                        </a:spcBef>
                        <a:spcAft>
                          <a:spcPts val="0"/>
                        </a:spcAft>
                      </a:pPr>
                      <a:r>
                        <a:rPr lang="ro-RO" sz="1600" b="1" dirty="0"/>
                        <a:t>FileShare.Read</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refuza write/delete</a:t>
                      </a:r>
                      <a:endParaRPr lang="en-GB" sz="1600" b="1" dirty="0"/>
                    </a:p>
                  </a:txBody>
                  <a:tcPr marL="63500" marR="63500" marT="63500" marB="63500"/>
                </a:tc>
                <a:tc vMerge="1">
                  <a:txBody>
                    <a:bodyPr/>
                    <a:lstStyle/>
                    <a:p>
                      <a:endParaRPr lang="en-GB"/>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38333076"/>
              </p:ext>
            </p:extLst>
          </p:nvPr>
        </p:nvGraphicFramePr>
        <p:xfrm>
          <a:off x="6397132" y="1750578"/>
          <a:ext cx="5537365" cy="1903476"/>
        </p:xfrm>
        <a:graphic>
          <a:graphicData uri="http://schemas.openxmlformats.org/drawingml/2006/table">
            <a:tbl>
              <a:tblPr>
                <a:tableStyleId>{5C22544A-7EE6-4342-B048-85BDC9FD1C3A}</a:tableStyleId>
              </a:tblPr>
              <a:tblGrid>
                <a:gridCol w="918068"/>
                <a:gridCol w="1576552"/>
                <a:gridCol w="1213945"/>
                <a:gridCol w="1828800"/>
              </a:tblGrid>
              <a:tr h="279400">
                <a:tc>
                  <a:txBody>
                    <a:bodyPr/>
                    <a:lstStyle/>
                    <a:p>
                      <a:pPr marL="0" marR="0">
                        <a:lnSpc>
                          <a:spcPct val="115000"/>
                        </a:lnSpc>
                        <a:spcBef>
                          <a:spcPts val="0"/>
                        </a:spcBef>
                        <a:spcAft>
                          <a:spcPts val="0"/>
                        </a:spcAft>
                      </a:pPr>
                      <a:r>
                        <a:rPr lang="ro-RO" sz="1600" b="1" dirty="0"/>
                        <a:t>Client </a:t>
                      </a:r>
                      <a:r>
                        <a:rPr lang="ro-RO" sz="1600" b="1" dirty="0" smtClean="0"/>
                        <a:t>A</a:t>
                      </a:r>
                      <a:endParaRPr lang="en-US" sz="1600" b="1" dirty="0" smtClean="0"/>
                    </a:p>
                    <a:p>
                      <a:pPr marL="0" marR="0">
                        <a:lnSpc>
                          <a:spcPct val="115000"/>
                        </a:lnSpc>
                        <a:spcBef>
                          <a:spcPts val="0"/>
                        </a:spcBef>
                        <a:spcAft>
                          <a:spcPts val="0"/>
                        </a:spcAft>
                      </a:pPr>
                      <a:r>
                        <a:rPr lang="en-US" sz="1600" b="1" dirty="0" smtClean="0"/>
                        <a:t>SMB</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FileAccess.Write </a:t>
                      </a:r>
                      <a:endParaRPr lang="en-GB" sz="1600" b="1" dirty="0"/>
                    </a:p>
                    <a:p>
                      <a:pPr marL="0" marR="0">
                        <a:lnSpc>
                          <a:spcPct val="115000"/>
                        </a:lnSpc>
                        <a:spcBef>
                          <a:spcPts val="0"/>
                        </a:spcBef>
                        <a:spcAft>
                          <a:spcPts val="0"/>
                        </a:spcAft>
                      </a:pPr>
                      <a:r>
                        <a:rPr lang="ro-RO" sz="1600" b="1" dirty="0">
                          <a:solidFill>
                            <a:srgbClr val="FF0000"/>
                          </a:solidFill>
                        </a:rPr>
                        <a:t>FileShare.Read</a:t>
                      </a:r>
                      <a:endParaRPr lang="en-GB" sz="1600" b="1" dirty="0">
                        <a:solidFill>
                          <a:srgbClr val="FF0000"/>
                        </a:solidFill>
                      </a:endParaRPr>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refuza write/delete </a:t>
                      </a:r>
                      <a:endParaRPr lang="en-GB" sz="1600" b="1" dirty="0"/>
                    </a:p>
                  </a:txBody>
                  <a:tcPr marL="63500" marR="63500" marT="63500" marB="63500"/>
                </a:tc>
                <a:tc rowSpan="2">
                  <a:txBody>
                    <a:bodyPr/>
                    <a:lstStyle/>
                    <a:p>
                      <a:pPr marL="0" marR="0">
                        <a:lnSpc>
                          <a:spcPct val="115000"/>
                        </a:lnSpc>
                        <a:spcBef>
                          <a:spcPts val="0"/>
                        </a:spcBef>
                        <a:spcAft>
                          <a:spcPts val="0"/>
                        </a:spcAft>
                      </a:pPr>
                      <a:r>
                        <a:rPr lang="ro-RO" sz="1600" b="1" dirty="0"/>
                        <a:t>Clientul B are un conflict, cerand un nivel de acces interzis de clientul A</a:t>
                      </a:r>
                      <a:endParaRPr lang="en-GB" sz="1600" b="1" dirty="0"/>
                    </a:p>
                  </a:txBody>
                  <a:tcPr marL="63500" marR="63500" marT="63500" marB="63500"/>
                </a:tc>
              </a:tr>
              <a:tr h="279400">
                <a:tc>
                  <a:txBody>
                    <a:bodyPr/>
                    <a:lstStyle/>
                    <a:p>
                      <a:pPr marL="0" marR="0">
                        <a:lnSpc>
                          <a:spcPct val="115000"/>
                        </a:lnSpc>
                        <a:spcBef>
                          <a:spcPts val="0"/>
                        </a:spcBef>
                        <a:spcAft>
                          <a:spcPts val="0"/>
                        </a:spcAft>
                      </a:pPr>
                      <a:r>
                        <a:rPr lang="ro-RO" sz="1600" b="1" dirty="0"/>
                        <a:t>Client </a:t>
                      </a:r>
                      <a:r>
                        <a:rPr lang="ro-RO" sz="1600" b="1" dirty="0" smtClean="0"/>
                        <a:t>B</a:t>
                      </a:r>
                      <a:endParaRPr lang="en-US" sz="1600" b="1" dirty="0" smtClean="0"/>
                    </a:p>
                    <a:p>
                      <a:pPr marL="0" marR="0">
                        <a:lnSpc>
                          <a:spcPct val="115000"/>
                        </a:lnSpc>
                        <a:spcBef>
                          <a:spcPts val="0"/>
                        </a:spcBef>
                        <a:spcAft>
                          <a:spcPts val="0"/>
                        </a:spcAft>
                      </a:pPr>
                      <a:r>
                        <a:rPr lang="en-US" sz="1600" b="1" dirty="0" smtClean="0"/>
                        <a:t>SMB</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solidFill>
                            <a:srgbClr val="FF0000"/>
                          </a:solidFill>
                        </a:rPr>
                        <a:t>FileAccess.Write</a:t>
                      </a:r>
                      <a:r>
                        <a:rPr lang="ro-RO" sz="1600" b="1" dirty="0"/>
                        <a:t> </a:t>
                      </a:r>
                      <a:endParaRPr lang="en-GB" sz="1600" b="1" dirty="0"/>
                    </a:p>
                    <a:p>
                      <a:pPr marL="0" marR="0">
                        <a:lnSpc>
                          <a:spcPct val="115000"/>
                        </a:lnSpc>
                        <a:spcBef>
                          <a:spcPts val="0"/>
                        </a:spcBef>
                        <a:spcAft>
                          <a:spcPts val="0"/>
                        </a:spcAft>
                      </a:pPr>
                      <a:r>
                        <a:rPr lang="ro-RO" sz="1600" b="1" dirty="0"/>
                        <a:t>FileShare.Write</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refuza read/delete</a:t>
                      </a:r>
                      <a:endParaRPr lang="en-GB" sz="1600" b="1" dirty="0"/>
                    </a:p>
                  </a:txBody>
                  <a:tcPr marL="63500" marR="63500" marT="63500" marB="63500"/>
                </a:tc>
                <a:tc vMerge="1">
                  <a:txBody>
                    <a:bodyPr/>
                    <a:lstStyle/>
                    <a:p>
                      <a:endParaRPr lang="en-GB"/>
                    </a:p>
                  </a:txBody>
                  <a:tcPr/>
                </a:tc>
              </a:tr>
            </a:tbl>
          </a:graphicData>
        </a:graphic>
      </p:graphicFrame>
      <p:sp>
        <p:nvSpPr>
          <p:cNvPr id="6" name="Rectangle 1"/>
          <p:cNvSpPr>
            <a:spLocks noChangeArrowheads="1"/>
          </p:cNvSpPr>
          <p:nvPr/>
        </p:nvSpPr>
        <p:spPr bwMode="auto">
          <a:xfrm>
            <a:off x="-2049517" y="-119817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t>Tabel 3 – Acces concurential fara conflict:</a:t>
            </a:r>
            <a:endParaRPr kumimoji="0" lang="en-GB"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t>Tabel 4 - Acces concurential  cu conflict cauzat de nivelul de acces:</a:t>
            </a:r>
            <a:endParaRPr kumimoji="0" lang="ro-RO"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itle 1"/>
          <p:cNvSpPr txBox="1">
            <a:spLocks/>
          </p:cNvSpPr>
          <p:nvPr/>
        </p:nvSpPr>
        <p:spPr>
          <a:xfrm>
            <a:off x="614854" y="3654054"/>
            <a:ext cx="10058400" cy="725378"/>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685800" indent="-685800">
              <a:buFont typeface="Arial" panose="020B0604020202020204" pitchFamily="34" charset="0"/>
              <a:buChar char="•"/>
            </a:pPr>
            <a:r>
              <a:rPr lang="en-US" dirty="0" smtClean="0">
                <a:solidFill>
                  <a:schemeClr val="tx1"/>
                </a:solidFill>
              </a:rPr>
              <a:t>Rest over HTTP</a:t>
            </a:r>
            <a:endParaRPr lang="en-GB"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762817386"/>
              </p:ext>
            </p:extLst>
          </p:nvPr>
        </p:nvGraphicFramePr>
        <p:xfrm>
          <a:off x="386382" y="4367416"/>
          <a:ext cx="5565230" cy="1792986"/>
        </p:xfrm>
        <a:graphic>
          <a:graphicData uri="http://schemas.openxmlformats.org/drawingml/2006/table">
            <a:tbl>
              <a:tblPr>
                <a:tableStyleId>{5C22544A-7EE6-4342-B048-85BDC9FD1C3A}</a:tableStyleId>
              </a:tblPr>
              <a:tblGrid>
                <a:gridCol w="822025"/>
                <a:gridCol w="1512522"/>
                <a:gridCol w="1167271"/>
                <a:gridCol w="2063412"/>
              </a:tblGrid>
              <a:tr h="279400">
                <a:tc>
                  <a:txBody>
                    <a:bodyPr/>
                    <a:lstStyle/>
                    <a:p>
                      <a:pPr marL="0" marR="0">
                        <a:lnSpc>
                          <a:spcPct val="115000"/>
                        </a:lnSpc>
                        <a:spcBef>
                          <a:spcPts val="0"/>
                        </a:spcBef>
                        <a:spcAft>
                          <a:spcPts val="0"/>
                        </a:spcAft>
                      </a:pPr>
                      <a:r>
                        <a:rPr lang="ro-RO" sz="1600" b="1" dirty="0"/>
                        <a:t>Client SMB</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FileAccess.Read </a:t>
                      </a:r>
                      <a:endParaRPr lang="en-GB" sz="1600" b="1" dirty="0"/>
                    </a:p>
                    <a:p>
                      <a:pPr marL="0" marR="0">
                        <a:lnSpc>
                          <a:spcPct val="115000"/>
                        </a:lnSpc>
                        <a:spcBef>
                          <a:spcPts val="0"/>
                        </a:spcBef>
                        <a:spcAft>
                          <a:spcPts val="0"/>
                        </a:spcAft>
                      </a:pPr>
                      <a:r>
                        <a:rPr lang="ro-RO" sz="1600" b="1" dirty="0">
                          <a:solidFill>
                            <a:srgbClr val="FF0000"/>
                          </a:solidFill>
                        </a:rPr>
                        <a:t>FileShare.Write</a:t>
                      </a:r>
                      <a:endParaRPr lang="en-GB" sz="1600" b="1" dirty="0">
                        <a:solidFill>
                          <a:srgbClr val="FF0000"/>
                        </a:solidFill>
                      </a:endParaRPr>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refuza read/delete </a:t>
                      </a:r>
                      <a:endParaRPr lang="en-GB" sz="1600" b="1" dirty="0"/>
                    </a:p>
                  </a:txBody>
                  <a:tcPr marL="63500" marR="63500" marT="63500" marB="63500"/>
                </a:tc>
                <a:tc rowSpan="2">
                  <a:txBody>
                    <a:bodyPr/>
                    <a:lstStyle/>
                    <a:p>
                      <a:pPr marL="0" marR="0">
                        <a:lnSpc>
                          <a:spcPct val="115000"/>
                        </a:lnSpc>
                        <a:spcBef>
                          <a:spcPts val="0"/>
                        </a:spcBef>
                        <a:spcAft>
                          <a:spcPts val="0"/>
                        </a:spcAft>
                      </a:pPr>
                      <a:r>
                        <a:rPr lang="ro-RO" sz="1600" b="1" dirty="0"/>
                        <a:t>Cererea clientului REST este eronata (cod 409 - conflict), clientul SMB inca are deschis fisierul si nu permite citiri in acest timp.</a:t>
                      </a:r>
                      <a:endParaRPr lang="en-GB" sz="1600" b="1" dirty="0"/>
                    </a:p>
                  </a:txBody>
                  <a:tcPr marL="63500" marR="63500" marT="63500" marB="63500"/>
                </a:tc>
              </a:tr>
              <a:tr h="279400">
                <a:tc>
                  <a:txBody>
                    <a:bodyPr/>
                    <a:lstStyle/>
                    <a:p>
                      <a:pPr marL="0" marR="0">
                        <a:lnSpc>
                          <a:spcPct val="115000"/>
                        </a:lnSpc>
                        <a:spcBef>
                          <a:spcPts val="0"/>
                        </a:spcBef>
                        <a:spcAft>
                          <a:spcPts val="0"/>
                        </a:spcAft>
                      </a:pPr>
                      <a:r>
                        <a:rPr lang="ro-RO" sz="1600" b="1"/>
                        <a:t>Client REST</a:t>
                      </a:r>
                      <a:endParaRPr lang="en-GB" sz="1600" b="1"/>
                    </a:p>
                  </a:txBody>
                  <a:tcPr marL="63500" marR="63500" marT="63500" marB="63500"/>
                </a:tc>
                <a:tc>
                  <a:txBody>
                    <a:bodyPr/>
                    <a:lstStyle/>
                    <a:p>
                      <a:pPr marL="0" marR="0">
                        <a:lnSpc>
                          <a:spcPct val="115000"/>
                        </a:lnSpc>
                        <a:spcBef>
                          <a:spcPts val="0"/>
                        </a:spcBef>
                        <a:spcAft>
                          <a:spcPts val="0"/>
                        </a:spcAft>
                      </a:pPr>
                      <a:r>
                        <a:rPr lang="ro-RO" sz="1600" b="1" dirty="0">
                          <a:solidFill>
                            <a:srgbClr val="FF0000"/>
                          </a:solidFill>
                        </a:rPr>
                        <a:t>Get File </a:t>
                      </a:r>
                      <a:r>
                        <a:rPr lang="ro-RO" sz="1600" b="1" dirty="0" smtClean="0"/>
                        <a:t>FileAccess.Read</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 </a:t>
                      </a:r>
                      <a:endParaRPr lang="en-GB" sz="1600" b="1" dirty="0"/>
                    </a:p>
                  </a:txBody>
                  <a:tcPr marL="63500" marR="63500" marT="63500" marB="63500"/>
                </a:tc>
                <a:tc vMerge="1">
                  <a:txBody>
                    <a:bodyPr/>
                    <a:lstStyle/>
                    <a:p>
                      <a:endParaRPr lang="en-GB"/>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66485904"/>
              </p:ext>
            </p:extLst>
          </p:nvPr>
        </p:nvGraphicFramePr>
        <p:xfrm>
          <a:off x="6397132" y="4317504"/>
          <a:ext cx="5529098" cy="1792986"/>
        </p:xfrm>
        <a:graphic>
          <a:graphicData uri="http://schemas.openxmlformats.org/drawingml/2006/table">
            <a:tbl>
              <a:tblPr>
                <a:tableStyleId>{5C22544A-7EE6-4342-B048-85BDC9FD1C3A}</a:tableStyleId>
              </a:tblPr>
              <a:tblGrid>
                <a:gridCol w="634289"/>
                <a:gridCol w="1497724"/>
                <a:gridCol w="1245476"/>
                <a:gridCol w="2151609"/>
              </a:tblGrid>
              <a:tr h="279400">
                <a:tc>
                  <a:txBody>
                    <a:bodyPr/>
                    <a:lstStyle/>
                    <a:p>
                      <a:pPr marL="0" marR="0">
                        <a:lnSpc>
                          <a:spcPct val="115000"/>
                        </a:lnSpc>
                        <a:spcBef>
                          <a:spcPts val="0"/>
                        </a:spcBef>
                        <a:spcAft>
                          <a:spcPts val="0"/>
                        </a:spcAft>
                      </a:pPr>
                      <a:r>
                        <a:rPr lang="ro-RO" sz="1600" b="1" dirty="0"/>
                        <a:t>Client SMB</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FileAccess.Write</a:t>
                      </a:r>
                      <a:endParaRPr lang="en-GB" sz="1600" b="1" dirty="0"/>
                    </a:p>
                    <a:p>
                      <a:pPr marL="0" marR="0">
                        <a:lnSpc>
                          <a:spcPct val="115000"/>
                        </a:lnSpc>
                        <a:spcBef>
                          <a:spcPts val="0"/>
                        </a:spcBef>
                        <a:spcAft>
                          <a:spcPts val="0"/>
                        </a:spcAft>
                      </a:pPr>
                      <a:r>
                        <a:rPr lang="ro-RO" sz="1600" b="1" dirty="0">
                          <a:solidFill>
                            <a:srgbClr val="FF0000"/>
                          </a:solidFill>
                        </a:rPr>
                        <a:t>FileShare.Read</a:t>
                      </a:r>
                      <a:endParaRPr lang="en-GB" sz="1600" b="1" dirty="0">
                        <a:solidFill>
                          <a:srgbClr val="FF0000"/>
                        </a:solidFill>
                      </a:endParaRPr>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refuza write/delete </a:t>
                      </a:r>
                      <a:endParaRPr lang="en-GB" sz="1600" b="1" dirty="0"/>
                    </a:p>
                  </a:txBody>
                  <a:tcPr marL="63500" marR="63500" marT="63500" marB="63500"/>
                </a:tc>
                <a:tc rowSpan="2">
                  <a:txBody>
                    <a:bodyPr/>
                    <a:lstStyle/>
                    <a:p>
                      <a:pPr marL="0" marR="0">
                        <a:lnSpc>
                          <a:spcPct val="115000"/>
                        </a:lnSpc>
                        <a:spcBef>
                          <a:spcPts val="0"/>
                        </a:spcBef>
                        <a:spcAft>
                          <a:spcPts val="0"/>
                        </a:spcAft>
                      </a:pPr>
                      <a:r>
                        <a:rPr lang="ro-RO" sz="1600" b="1" dirty="0"/>
                        <a:t>Cererea clientului REST este eronata (cod 409 - conflict), clientul SMB inca are deschis fisierul si nu permite scrieri in acest timp.</a:t>
                      </a:r>
                      <a:endParaRPr lang="en-GB" sz="1600" b="1" dirty="0"/>
                    </a:p>
                  </a:txBody>
                  <a:tcPr marL="63500" marR="63500" marT="63500" marB="63500"/>
                </a:tc>
              </a:tr>
              <a:tr h="279400">
                <a:tc>
                  <a:txBody>
                    <a:bodyPr/>
                    <a:lstStyle/>
                    <a:p>
                      <a:pPr marL="0" marR="0">
                        <a:lnSpc>
                          <a:spcPct val="115000"/>
                        </a:lnSpc>
                        <a:spcBef>
                          <a:spcPts val="0"/>
                        </a:spcBef>
                        <a:spcAft>
                          <a:spcPts val="0"/>
                        </a:spcAft>
                      </a:pPr>
                      <a:r>
                        <a:rPr lang="ro-RO" sz="1600" b="1" dirty="0"/>
                        <a:t>Client REST</a:t>
                      </a:r>
                      <a:endParaRPr lang="en-GB" sz="1600" b="1" dirty="0"/>
                    </a:p>
                  </a:txBody>
                  <a:tcPr marL="63500" marR="63500" marT="63500" marB="63500"/>
                </a:tc>
                <a:tc>
                  <a:txBody>
                    <a:bodyPr/>
                    <a:lstStyle/>
                    <a:p>
                      <a:pPr marL="0" marR="0">
                        <a:lnSpc>
                          <a:spcPct val="115000"/>
                        </a:lnSpc>
                        <a:spcBef>
                          <a:spcPts val="0"/>
                        </a:spcBef>
                        <a:spcAft>
                          <a:spcPts val="0"/>
                        </a:spcAft>
                      </a:pPr>
                      <a:r>
                        <a:rPr lang="en-US" sz="1600" b="1" dirty="0" smtClean="0">
                          <a:solidFill>
                            <a:srgbClr val="FF0000"/>
                          </a:solidFill>
                        </a:rPr>
                        <a:t>Set</a:t>
                      </a:r>
                      <a:r>
                        <a:rPr lang="ro-RO" sz="1600" b="1" dirty="0" smtClean="0">
                          <a:solidFill>
                            <a:srgbClr val="FF0000"/>
                          </a:solidFill>
                        </a:rPr>
                        <a:t> </a:t>
                      </a:r>
                      <a:r>
                        <a:rPr lang="ro-RO" sz="1600" b="1" dirty="0">
                          <a:solidFill>
                            <a:srgbClr val="FF0000"/>
                          </a:solidFill>
                        </a:rPr>
                        <a:t>File </a:t>
                      </a:r>
                      <a:r>
                        <a:rPr lang="ro-RO" sz="1600" b="1" dirty="0" smtClean="0"/>
                        <a:t>FileAccess.Write</a:t>
                      </a:r>
                      <a:endParaRPr lang="en-GB" sz="1600" b="1" dirty="0"/>
                    </a:p>
                  </a:txBody>
                  <a:tcPr marL="63500" marR="63500" marT="63500" marB="63500"/>
                </a:tc>
                <a:tc>
                  <a:txBody>
                    <a:bodyPr/>
                    <a:lstStyle/>
                    <a:p>
                      <a:pPr marL="0" marR="0">
                        <a:lnSpc>
                          <a:spcPct val="115000"/>
                        </a:lnSpc>
                        <a:spcBef>
                          <a:spcPts val="0"/>
                        </a:spcBef>
                        <a:spcAft>
                          <a:spcPts val="0"/>
                        </a:spcAft>
                      </a:pPr>
                      <a:r>
                        <a:rPr lang="ro-RO" sz="1600" b="1" dirty="0"/>
                        <a:t> </a:t>
                      </a:r>
                      <a:endParaRPr lang="en-GB" sz="1600" b="1" dirty="0"/>
                    </a:p>
                    <a:p>
                      <a:pPr marL="0" marR="0">
                        <a:lnSpc>
                          <a:spcPct val="115000"/>
                        </a:lnSpc>
                        <a:spcBef>
                          <a:spcPts val="0"/>
                        </a:spcBef>
                        <a:spcAft>
                          <a:spcPts val="0"/>
                        </a:spcAft>
                      </a:pPr>
                      <a:r>
                        <a:rPr lang="ro-RO" sz="1600" b="1" dirty="0"/>
                        <a:t> </a:t>
                      </a:r>
                      <a:endParaRPr lang="en-GB" sz="1600" b="1" dirty="0"/>
                    </a:p>
                  </a:txBody>
                  <a:tcPr marL="63500" marR="63500" marT="63500" marB="63500"/>
                </a:tc>
                <a:tc vMerge="1">
                  <a:txBody>
                    <a:bodyPr/>
                    <a:lstStyle/>
                    <a:p>
                      <a:endParaRPr lang="en-GB"/>
                    </a:p>
                  </a:txBody>
                  <a:tcPr/>
                </a:tc>
              </a:tr>
            </a:tbl>
          </a:graphicData>
        </a:graphic>
      </p:graphicFrame>
      <p:sp>
        <p:nvSpPr>
          <p:cNvPr id="10" name="Title 1"/>
          <p:cNvSpPr txBox="1">
            <a:spLocks/>
          </p:cNvSpPr>
          <p:nvPr/>
        </p:nvSpPr>
        <p:spPr>
          <a:xfrm>
            <a:off x="614854" y="1016905"/>
            <a:ext cx="10058400" cy="725378"/>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685800" indent="-685800">
              <a:buFont typeface="Arial" panose="020B0604020202020204" pitchFamily="34" charset="0"/>
              <a:buChar char="•"/>
            </a:pPr>
            <a:r>
              <a:rPr lang="en-US" dirty="0" smtClean="0">
                <a:solidFill>
                  <a:schemeClr val="tx1"/>
                </a:solidFill>
              </a:rPr>
              <a:t>SMB</a:t>
            </a:r>
            <a:endParaRPr lang="en-GB" dirty="0">
              <a:solidFill>
                <a:schemeClr val="tx1"/>
              </a:solidFill>
            </a:endParaRPr>
          </a:p>
        </p:txBody>
      </p:sp>
      <p:sp>
        <p:nvSpPr>
          <p:cNvPr id="11" name="Footer Placeholder 10"/>
          <p:cNvSpPr>
            <a:spLocks noGrp="1"/>
          </p:cNvSpPr>
          <p:nvPr>
            <p:ph type="ftr" sz="quarter" idx="11"/>
          </p:nvPr>
        </p:nvSpPr>
        <p:spPr/>
        <p:txBody>
          <a:bodyPr/>
          <a:lstStyle/>
          <a:p>
            <a:r>
              <a:rPr lang="en-GB" sz="1400" smtClean="0"/>
              <a:t>Master IISC - SOA</a:t>
            </a:r>
            <a:endParaRPr lang="en-GB" sz="1400" dirty="0"/>
          </a:p>
        </p:txBody>
      </p:sp>
      <p:sp>
        <p:nvSpPr>
          <p:cNvPr id="12" name="Slide Number Placeholder 11"/>
          <p:cNvSpPr>
            <a:spLocks noGrp="1"/>
          </p:cNvSpPr>
          <p:nvPr>
            <p:ph type="sldNum" sz="quarter" idx="12"/>
          </p:nvPr>
        </p:nvSpPr>
        <p:spPr/>
        <p:txBody>
          <a:bodyPr/>
          <a:lstStyle/>
          <a:p>
            <a:fld id="{D7CBD13C-E29A-4324-9444-D30C5948762F}" type="slidenum">
              <a:rPr lang="en-GB" sz="1600" smtClean="0"/>
              <a:t>11</a:t>
            </a:fld>
            <a:endParaRPr lang="en-GB" dirty="0"/>
          </a:p>
        </p:txBody>
      </p:sp>
    </p:spTree>
    <p:extLst>
      <p:ext uri="{BB962C8B-B14F-4D97-AF65-F5344CB8AC3E}">
        <p14:creationId xmlns:p14="http://schemas.microsoft.com/office/powerpoint/2010/main" val="183527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Concluzii</a:t>
            </a:r>
            <a:endParaRPr lang="en-GB" b="1" i="1"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3200" b="1" spc="-50" dirty="0" smtClean="0">
                <a:solidFill>
                  <a:schemeClr val="tx1"/>
                </a:solidFill>
                <a:latin typeface="+mj-lt"/>
                <a:ea typeface="+mj-ea"/>
                <a:cs typeface="+mj-cs"/>
              </a:rPr>
              <a:t> WAS </a:t>
            </a:r>
            <a:r>
              <a:rPr lang="en-US" sz="3200" b="1" spc="-50" dirty="0">
                <a:solidFill>
                  <a:schemeClr val="tx1"/>
                </a:solidFill>
                <a:latin typeface="+mj-lt"/>
                <a:ea typeface="+mj-ea"/>
                <a:cs typeface="+mj-cs"/>
              </a:rPr>
              <a:t>= </a:t>
            </a:r>
            <a:r>
              <a:rPr lang="ro-RO" sz="3200" b="1" spc="-50" dirty="0">
                <a:solidFill>
                  <a:schemeClr val="tx1"/>
                </a:solidFill>
                <a:latin typeface="+mj-lt"/>
                <a:ea typeface="+mj-ea"/>
                <a:cs typeface="+mj-cs"/>
              </a:rPr>
              <a:t>mecanism de stocare pentru cantitati mari si variate de </a:t>
            </a:r>
            <a:r>
              <a:rPr lang="ro-RO" sz="3200" b="1" spc="-50" dirty="0">
                <a:solidFill>
                  <a:schemeClr val="tx1"/>
                </a:solidFill>
                <a:latin typeface="+mj-lt"/>
                <a:ea typeface="+mj-ea"/>
                <a:cs typeface="+mj-cs"/>
              </a:rPr>
              <a:t>date</a:t>
            </a:r>
            <a:endParaRPr lang="en-US" sz="3200" b="1" spc="-50" dirty="0">
              <a:solidFill>
                <a:schemeClr val="tx1"/>
              </a:solidFill>
              <a:latin typeface="+mj-lt"/>
              <a:ea typeface="+mj-ea"/>
              <a:cs typeface="+mj-cs"/>
            </a:endParaRPr>
          </a:p>
          <a:p>
            <a:pPr>
              <a:buFont typeface="Wingdings" panose="05000000000000000000" pitchFamily="2" charset="2"/>
              <a:buChar char="§"/>
            </a:pPr>
            <a:r>
              <a:rPr lang="en-US" sz="3200" b="1" spc="-50" dirty="0" smtClean="0">
                <a:solidFill>
                  <a:schemeClr val="tx1"/>
                </a:solidFill>
                <a:latin typeface="+mj-lt"/>
                <a:ea typeface="+mj-ea"/>
                <a:cs typeface="+mj-cs"/>
              </a:rPr>
              <a:t> </a:t>
            </a:r>
            <a:r>
              <a:rPr lang="ro-RO" sz="3200" b="1" spc="-50" dirty="0" smtClean="0">
                <a:solidFill>
                  <a:schemeClr val="tx1"/>
                </a:solidFill>
                <a:latin typeface="+mj-lt"/>
                <a:ea typeface="+mj-ea"/>
                <a:cs typeface="+mj-cs"/>
              </a:rPr>
              <a:t>accesul </a:t>
            </a:r>
            <a:r>
              <a:rPr lang="en-US" sz="3200" b="1" spc="-50" dirty="0" err="1">
                <a:solidFill>
                  <a:schemeClr val="tx1"/>
                </a:solidFill>
                <a:latin typeface="+mj-lt"/>
                <a:ea typeface="+mj-ea"/>
                <a:cs typeface="+mj-cs"/>
              </a:rPr>
              <a:t>securizat</a:t>
            </a:r>
            <a:r>
              <a:rPr lang="en-US" sz="3200" b="1" spc="-50" dirty="0">
                <a:solidFill>
                  <a:schemeClr val="tx1"/>
                </a:solidFill>
                <a:latin typeface="+mj-lt"/>
                <a:ea typeface="+mj-ea"/>
                <a:cs typeface="+mj-cs"/>
              </a:rPr>
              <a:t> </a:t>
            </a:r>
            <a:r>
              <a:rPr lang="en-US" sz="3200" b="1" spc="-50" dirty="0" err="1">
                <a:solidFill>
                  <a:schemeClr val="tx1"/>
                </a:solidFill>
                <a:latin typeface="+mj-lt"/>
                <a:ea typeface="+mj-ea"/>
                <a:cs typeface="+mj-cs"/>
              </a:rPr>
              <a:t>si</a:t>
            </a:r>
            <a:r>
              <a:rPr lang="en-US" sz="3200" b="1" spc="-50" dirty="0">
                <a:solidFill>
                  <a:schemeClr val="tx1"/>
                </a:solidFill>
                <a:latin typeface="+mj-lt"/>
                <a:ea typeface="+mj-ea"/>
                <a:cs typeface="+mj-cs"/>
              </a:rPr>
              <a:t> </a:t>
            </a:r>
            <a:r>
              <a:rPr lang="en-US" sz="3200" b="1" spc="-50" dirty="0" err="1">
                <a:solidFill>
                  <a:schemeClr val="tx1"/>
                </a:solidFill>
                <a:latin typeface="+mj-lt"/>
                <a:ea typeface="+mj-ea"/>
                <a:cs typeface="+mj-cs"/>
              </a:rPr>
              <a:t>autentificat</a:t>
            </a:r>
            <a:endParaRPr lang="en-US" sz="3200" b="1" spc="-50" dirty="0">
              <a:solidFill>
                <a:schemeClr val="tx1"/>
              </a:solidFill>
              <a:latin typeface="+mj-lt"/>
              <a:ea typeface="+mj-ea"/>
              <a:cs typeface="+mj-cs"/>
            </a:endParaRPr>
          </a:p>
          <a:p>
            <a:pPr>
              <a:buFont typeface="Wingdings" panose="05000000000000000000" pitchFamily="2" charset="2"/>
              <a:buChar char="§"/>
            </a:pPr>
            <a:r>
              <a:rPr lang="en-US" sz="3200" b="1" spc="-50" dirty="0" smtClean="0">
                <a:solidFill>
                  <a:schemeClr val="tx1"/>
                </a:solidFill>
                <a:latin typeface="+mj-lt"/>
                <a:ea typeface="+mj-ea"/>
                <a:cs typeface="+mj-cs"/>
              </a:rPr>
              <a:t> </a:t>
            </a:r>
            <a:r>
              <a:rPr lang="ro-RO" sz="3200" b="1" spc="-50" dirty="0" smtClean="0">
                <a:solidFill>
                  <a:schemeClr val="tx1"/>
                </a:solidFill>
                <a:latin typeface="+mj-lt"/>
                <a:ea typeface="+mj-ea"/>
                <a:cs typeface="+mj-cs"/>
              </a:rPr>
              <a:t>mecanism </a:t>
            </a:r>
            <a:r>
              <a:rPr lang="ro-RO" sz="3200" b="1" spc="-50" dirty="0">
                <a:solidFill>
                  <a:schemeClr val="tx1"/>
                </a:solidFill>
                <a:latin typeface="+mj-lt"/>
                <a:ea typeface="+mj-ea"/>
                <a:cs typeface="+mj-cs"/>
              </a:rPr>
              <a:t>de </a:t>
            </a:r>
            <a:r>
              <a:rPr lang="ro-RO" sz="3200" b="1" spc="-50" dirty="0">
                <a:solidFill>
                  <a:schemeClr val="tx1"/>
                </a:solidFill>
                <a:latin typeface="+mj-lt"/>
                <a:ea typeface="+mj-ea"/>
                <a:cs typeface="+mj-cs"/>
              </a:rPr>
              <a:t>persistenta</a:t>
            </a:r>
            <a:r>
              <a:rPr lang="en-US" sz="3200" b="1" spc="-50" dirty="0">
                <a:solidFill>
                  <a:schemeClr val="tx1"/>
                </a:solidFill>
                <a:latin typeface="+mj-lt"/>
                <a:ea typeface="+mj-ea"/>
                <a:cs typeface="+mj-cs"/>
              </a:rPr>
              <a:t> </a:t>
            </a:r>
            <a:r>
              <a:rPr lang="en-US" sz="3200" b="1" spc="-50" dirty="0" err="1">
                <a:solidFill>
                  <a:schemeClr val="tx1"/>
                </a:solidFill>
                <a:latin typeface="+mj-lt"/>
                <a:ea typeface="+mj-ea"/>
                <a:cs typeface="+mj-cs"/>
              </a:rPr>
              <a:t>fiabil</a:t>
            </a:r>
            <a:r>
              <a:rPr lang="en-US" sz="3200" b="1" spc="-50" dirty="0">
                <a:solidFill>
                  <a:schemeClr val="tx1"/>
                </a:solidFill>
                <a:latin typeface="+mj-lt"/>
                <a:ea typeface="+mj-ea"/>
                <a:cs typeface="+mj-cs"/>
              </a:rPr>
              <a:t> – </a:t>
            </a:r>
            <a:r>
              <a:rPr lang="en-US" sz="3200" b="1" spc="-50" dirty="0" err="1">
                <a:solidFill>
                  <a:schemeClr val="tx1"/>
                </a:solidFill>
                <a:latin typeface="+mj-lt"/>
                <a:ea typeface="+mj-ea"/>
                <a:cs typeface="+mj-cs"/>
              </a:rPr>
              <a:t>replicare</a:t>
            </a:r>
            <a:endParaRPr lang="en-US" sz="3200" b="1" spc="-50" dirty="0">
              <a:solidFill>
                <a:schemeClr val="tx1"/>
              </a:solidFill>
              <a:latin typeface="+mj-lt"/>
              <a:ea typeface="+mj-ea"/>
              <a:cs typeface="+mj-cs"/>
            </a:endParaRPr>
          </a:p>
          <a:p>
            <a:pPr>
              <a:buFont typeface="Wingdings" panose="05000000000000000000" pitchFamily="2" charset="2"/>
              <a:buChar char="§"/>
            </a:pPr>
            <a:r>
              <a:rPr lang="en-US" sz="3200" b="1" spc="-50" dirty="0" smtClean="0">
                <a:solidFill>
                  <a:schemeClr val="tx1"/>
                </a:solidFill>
                <a:latin typeface="+mj-lt"/>
                <a:ea typeface="+mj-ea"/>
                <a:cs typeface="+mj-cs"/>
              </a:rPr>
              <a:t> </a:t>
            </a:r>
            <a:r>
              <a:rPr lang="ro-RO" sz="3200" b="1" spc="-50" dirty="0" smtClean="0">
                <a:solidFill>
                  <a:schemeClr val="tx1"/>
                </a:solidFill>
                <a:latin typeface="+mj-lt"/>
                <a:ea typeface="+mj-ea"/>
                <a:cs typeface="+mj-cs"/>
              </a:rPr>
              <a:t>mecanisme </a:t>
            </a:r>
            <a:r>
              <a:rPr lang="ro-RO" sz="3200" b="1" spc="-50" dirty="0">
                <a:solidFill>
                  <a:schemeClr val="tx1"/>
                </a:solidFill>
                <a:latin typeface="+mj-lt"/>
                <a:ea typeface="+mj-ea"/>
                <a:cs typeface="+mj-cs"/>
              </a:rPr>
              <a:t>de </a:t>
            </a:r>
            <a:r>
              <a:rPr lang="ro-RO" sz="3200" b="1" spc="-50" dirty="0">
                <a:solidFill>
                  <a:schemeClr val="tx1"/>
                </a:solidFill>
                <a:latin typeface="+mj-lt"/>
                <a:ea typeface="+mj-ea"/>
                <a:cs typeface="+mj-cs"/>
              </a:rPr>
              <a:t>load-balancing</a:t>
            </a:r>
            <a:r>
              <a:rPr lang="en-US" sz="3200" b="1" spc="-50" dirty="0">
                <a:solidFill>
                  <a:schemeClr val="tx1"/>
                </a:solidFill>
                <a:latin typeface="+mj-lt"/>
                <a:ea typeface="+mj-ea"/>
                <a:cs typeface="+mj-cs"/>
              </a:rPr>
              <a:t> - </a:t>
            </a:r>
            <a:r>
              <a:rPr lang="en-US" sz="3200" b="1" spc="-50" dirty="0" err="1">
                <a:solidFill>
                  <a:schemeClr val="tx1"/>
                </a:solidFill>
                <a:latin typeface="+mj-lt"/>
                <a:ea typeface="+mj-ea"/>
                <a:cs typeface="+mj-cs"/>
              </a:rPr>
              <a:t>partitionare</a:t>
            </a:r>
            <a:endParaRPr lang="en-US" sz="3200" b="1" spc="-50" dirty="0">
              <a:solidFill>
                <a:schemeClr val="tx1"/>
              </a:solidFill>
              <a:latin typeface="+mj-lt"/>
              <a:ea typeface="+mj-ea"/>
              <a:cs typeface="+mj-cs"/>
            </a:endParaRPr>
          </a:p>
          <a:p>
            <a:endParaRPr lang="en-GB" dirty="0"/>
          </a:p>
        </p:txBody>
      </p:sp>
      <p:sp>
        <p:nvSpPr>
          <p:cNvPr id="4" name="Footer Placeholder 3"/>
          <p:cNvSpPr>
            <a:spLocks noGrp="1"/>
          </p:cNvSpPr>
          <p:nvPr>
            <p:ph type="ftr" sz="quarter" idx="11"/>
          </p:nvPr>
        </p:nvSpPr>
        <p:spPr/>
        <p:txBody>
          <a:bodyPr/>
          <a:lstStyle/>
          <a:p>
            <a:r>
              <a:rPr lang="en-GB" sz="1400" smtClean="0"/>
              <a:t>Master IISC - SOA</a:t>
            </a:r>
            <a:endParaRPr lang="en-GB" sz="1400" dirty="0"/>
          </a:p>
        </p:txBody>
      </p:sp>
      <p:sp>
        <p:nvSpPr>
          <p:cNvPr id="5" name="Slide Number Placeholder 4"/>
          <p:cNvSpPr>
            <a:spLocks noGrp="1"/>
          </p:cNvSpPr>
          <p:nvPr>
            <p:ph type="sldNum" sz="quarter" idx="12"/>
          </p:nvPr>
        </p:nvSpPr>
        <p:spPr/>
        <p:txBody>
          <a:bodyPr/>
          <a:lstStyle/>
          <a:p>
            <a:fld id="{D7CBD13C-E29A-4324-9444-D30C5948762F}" type="slidenum">
              <a:rPr lang="en-GB" sz="1600" smtClean="0"/>
              <a:t>12</a:t>
            </a:fld>
            <a:endParaRPr lang="en-GB" dirty="0"/>
          </a:p>
        </p:txBody>
      </p:sp>
    </p:spTree>
    <p:extLst>
      <p:ext uri="{BB962C8B-B14F-4D97-AF65-F5344CB8AC3E}">
        <p14:creationId xmlns:p14="http://schemas.microsoft.com/office/powerpoint/2010/main" val="169675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		Windows </a:t>
            </a:r>
            <a:r>
              <a:rPr lang="en-US" b="1" i="1" dirty="0"/>
              <a:t>Azure Storage</a:t>
            </a:r>
            <a:endParaRPr lang="en-GB" b="1" i="1" dirty="0"/>
          </a:p>
        </p:txBody>
      </p:sp>
      <p:sp>
        <p:nvSpPr>
          <p:cNvPr id="3" name="Content Placeholder 2"/>
          <p:cNvSpPr>
            <a:spLocks noGrp="1"/>
          </p:cNvSpPr>
          <p:nvPr>
            <p:ph idx="1"/>
          </p:nvPr>
        </p:nvSpPr>
        <p:spPr>
          <a:xfrm>
            <a:off x="1097280" y="1845734"/>
            <a:ext cx="10726858" cy="4287052"/>
          </a:xfrm>
        </p:spPr>
        <p:txBody>
          <a:bodyPr>
            <a:noAutofit/>
          </a:bodyPr>
          <a:lstStyle/>
          <a:p>
            <a:pPr>
              <a:buFont typeface="Wingdings" panose="05000000000000000000" pitchFamily="2" charset="2"/>
              <a:buChar char="§"/>
            </a:pPr>
            <a:r>
              <a:rPr lang="en-US" sz="3200" b="1" i="1" spc="-50" dirty="0">
                <a:solidFill>
                  <a:schemeClr val="tx1"/>
                </a:solidFill>
                <a:latin typeface="+mj-lt"/>
                <a:ea typeface="+mj-ea"/>
                <a:cs typeface="+mj-cs"/>
              </a:rPr>
              <a:t> </a:t>
            </a:r>
            <a:r>
              <a:rPr lang="ro-RO" sz="3200" b="1" i="1" spc="-50" dirty="0" smtClean="0">
                <a:solidFill>
                  <a:schemeClr val="tx1"/>
                </a:solidFill>
                <a:latin typeface="+mj-lt"/>
                <a:ea typeface="+mj-ea"/>
                <a:cs typeface="+mj-cs"/>
              </a:rPr>
              <a:t>s</a:t>
            </a:r>
            <a:r>
              <a:rPr lang="en-US" sz="3200" b="1" i="1" spc="-50" dirty="0" err="1" smtClean="0">
                <a:solidFill>
                  <a:schemeClr val="tx1"/>
                </a:solidFill>
                <a:latin typeface="+mj-lt"/>
                <a:ea typeface="+mj-ea"/>
                <a:cs typeface="+mj-cs"/>
              </a:rPr>
              <a:t>i</a:t>
            </a:r>
            <a:r>
              <a:rPr lang="ro-RO" sz="3200" b="1" i="1" spc="-50" dirty="0" smtClean="0">
                <a:solidFill>
                  <a:schemeClr val="tx1"/>
                </a:solidFill>
                <a:latin typeface="+mj-lt"/>
                <a:ea typeface="+mj-ea"/>
                <a:cs typeface="+mj-cs"/>
              </a:rPr>
              <a:t>stem</a:t>
            </a:r>
            <a:r>
              <a:rPr lang="en-US" sz="3200" b="1" i="1" spc="-50" dirty="0" smtClean="0">
                <a:solidFill>
                  <a:schemeClr val="tx1"/>
                </a:solidFill>
                <a:latin typeface="+mj-lt"/>
                <a:ea typeface="+mj-ea"/>
                <a:cs typeface="+mj-cs"/>
              </a:rPr>
              <a:t> </a:t>
            </a:r>
            <a:r>
              <a:rPr lang="ro-RO" sz="3200" b="1" i="1" spc="-50" dirty="0" smtClean="0">
                <a:solidFill>
                  <a:schemeClr val="tx1"/>
                </a:solidFill>
                <a:latin typeface="+mj-lt"/>
                <a:ea typeface="+mj-ea"/>
                <a:cs typeface="+mj-cs"/>
              </a:rPr>
              <a:t>scalabil </a:t>
            </a:r>
            <a:r>
              <a:rPr lang="ro-RO" sz="3200" b="1" i="1" spc="-50" dirty="0">
                <a:solidFill>
                  <a:schemeClr val="tx1"/>
                </a:solidFill>
                <a:latin typeface="+mj-lt"/>
                <a:ea typeface="+mj-ea"/>
                <a:cs typeface="+mj-cs"/>
              </a:rPr>
              <a:t>ce poate stoca si procesa sute de teraocteti de </a:t>
            </a:r>
            <a:r>
              <a:rPr lang="ro-RO" sz="3200" b="1" i="1" spc="-50" dirty="0" smtClean="0">
                <a:solidFill>
                  <a:schemeClr val="tx1"/>
                </a:solidFill>
                <a:latin typeface="+mj-lt"/>
                <a:ea typeface="+mj-ea"/>
                <a:cs typeface="+mj-cs"/>
              </a:rPr>
              <a:t>date</a:t>
            </a:r>
            <a:endParaRPr lang="en-US" sz="3200" b="1" i="1" spc="-50" dirty="0" smtClean="0">
              <a:solidFill>
                <a:schemeClr val="tx1"/>
              </a:solidFill>
              <a:latin typeface="+mj-lt"/>
              <a:ea typeface="+mj-ea"/>
              <a:cs typeface="+mj-cs"/>
            </a:endParaRPr>
          </a:p>
          <a:p>
            <a:pPr>
              <a:buFont typeface="Wingdings" panose="05000000000000000000" pitchFamily="2" charset="2"/>
              <a:buChar char="§"/>
            </a:pPr>
            <a:r>
              <a:rPr lang="ro-RO" sz="3200" b="1" i="1" spc="-50" dirty="0" smtClean="0">
                <a:solidFill>
                  <a:schemeClr val="tx1"/>
                </a:solidFill>
                <a:latin typeface="+mj-lt"/>
                <a:ea typeface="+mj-ea"/>
                <a:cs typeface="+mj-cs"/>
              </a:rPr>
              <a:t> potrivit </a:t>
            </a:r>
            <a:r>
              <a:rPr lang="ro-RO" sz="3200" b="1" i="1" spc="-50" dirty="0">
                <a:solidFill>
                  <a:schemeClr val="tx1"/>
                </a:solidFill>
                <a:latin typeface="+mj-lt"/>
                <a:ea typeface="+mj-ea"/>
                <a:cs typeface="+mj-cs"/>
              </a:rPr>
              <a:t>pentru scenarii de BigData </a:t>
            </a:r>
            <a:endParaRPr lang="en-US" sz="3200" b="1" i="1" spc="-50" dirty="0" smtClean="0">
              <a:solidFill>
                <a:schemeClr val="tx1"/>
              </a:solidFill>
              <a:latin typeface="+mj-lt"/>
              <a:ea typeface="+mj-ea"/>
              <a:cs typeface="+mj-cs"/>
            </a:endParaRPr>
          </a:p>
          <a:p>
            <a:pPr>
              <a:buFont typeface="Wingdings" panose="05000000000000000000" pitchFamily="2" charset="2"/>
              <a:buChar char="§"/>
            </a:pPr>
            <a:r>
              <a:rPr lang="en-US" sz="3200" b="1" i="1" spc="-50" dirty="0">
                <a:solidFill>
                  <a:schemeClr val="tx1"/>
                </a:solidFill>
                <a:latin typeface="+mj-lt"/>
                <a:ea typeface="+mj-ea"/>
                <a:cs typeface="+mj-cs"/>
              </a:rPr>
              <a:t> </a:t>
            </a:r>
            <a:r>
              <a:rPr lang="ro-RO" sz="3200" b="1" i="1" spc="-50" dirty="0" smtClean="0">
                <a:solidFill>
                  <a:schemeClr val="tx1"/>
                </a:solidFill>
                <a:latin typeface="+mj-lt"/>
                <a:ea typeface="+mj-ea"/>
                <a:cs typeface="+mj-cs"/>
              </a:rPr>
              <a:t>acces </a:t>
            </a:r>
            <a:r>
              <a:rPr lang="ro-RO" sz="3200" b="1" i="1" spc="-50" dirty="0">
                <a:solidFill>
                  <a:schemeClr val="tx1"/>
                </a:solidFill>
                <a:latin typeface="+mj-lt"/>
                <a:ea typeface="+mj-ea"/>
                <a:cs typeface="+mj-cs"/>
              </a:rPr>
              <a:t>la </a:t>
            </a:r>
            <a:r>
              <a:rPr lang="ro-RO" sz="3200" b="1" i="1" spc="-50" dirty="0">
                <a:solidFill>
                  <a:schemeClr val="tx1"/>
                </a:solidFill>
                <a:latin typeface="+mj-lt"/>
                <a:ea typeface="+mj-ea"/>
                <a:cs typeface="+mj-cs"/>
              </a:rPr>
              <a:t>date </a:t>
            </a:r>
            <a:r>
              <a:rPr lang="ro-RO" sz="3200" b="1" i="1" spc="-50" dirty="0">
                <a:solidFill>
                  <a:schemeClr val="tx1"/>
                </a:solidFill>
                <a:latin typeface="+mj-lt"/>
                <a:ea typeface="+mj-ea"/>
                <a:cs typeface="+mj-cs"/>
              </a:rPr>
              <a:t>de oriunde si </a:t>
            </a:r>
            <a:r>
              <a:rPr lang="ro-RO" sz="3200" b="1" i="1" spc="-50" dirty="0" smtClean="0">
                <a:solidFill>
                  <a:schemeClr val="tx1"/>
                </a:solidFill>
                <a:latin typeface="+mj-lt"/>
                <a:ea typeface="+mj-ea"/>
                <a:cs typeface="+mj-cs"/>
              </a:rPr>
              <a:t>oricand</a:t>
            </a:r>
            <a:endParaRPr lang="en-US" sz="3200" b="1" i="1" spc="-50" dirty="0">
              <a:solidFill>
                <a:schemeClr val="tx1"/>
              </a:solidFill>
              <a:latin typeface="+mj-lt"/>
              <a:ea typeface="+mj-ea"/>
              <a:cs typeface="+mj-cs"/>
            </a:endParaRPr>
          </a:p>
          <a:p>
            <a:pPr>
              <a:buFont typeface="Wingdings" panose="05000000000000000000" pitchFamily="2" charset="2"/>
              <a:buChar char="§"/>
            </a:pPr>
            <a:r>
              <a:rPr lang="en-US" sz="3200" b="1" i="1" spc="-50" dirty="0" smtClean="0">
                <a:solidFill>
                  <a:schemeClr val="tx1"/>
                </a:solidFill>
                <a:latin typeface="+mj-lt"/>
                <a:ea typeface="+mj-ea"/>
                <a:cs typeface="+mj-cs"/>
              </a:rPr>
              <a:t> r</a:t>
            </a:r>
            <a:r>
              <a:rPr lang="ro-RO" sz="3200" b="1" i="1" spc="-50" dirty="0" smtClean="0">
                <a:solidFill>
                  <a:schemeClr val="tx1"/>
                </a:solidFill>
                <a:latin typeface="+mj-lt"/>
                <a:ea typeface="+mj-ea"/>
                <a:cs typeface="+mj-cs"/>
              </a:rPr>
              <a:t>esursele </a:t>
            </a:r>
            <a:r>
              <a:rPr lang="ro-RO" sz="3200" b="1" i="1" spc="-50" dirty="0">
                <a:solidFill>
                  <a:schemeClr val="tx1"/>
                </a:solidFill>
                <a:latin typeface="+mj-lt"/>
                <a:ea typeface="+mj-ea"/>
                <a:cs typeface="+mj-cs"/>
              </a:rPr>
              <a:t>din Azure Storage sunt </a:t>
            </a:r>
            <a:endParaRPr lang="en-US" sz="3200" b="1" i="1" spc="-50" dirty="0" smtClean="0">
              <a:solidFill>
                <a:schemeClr val="tx1"/>
              </a:solidFill>
              <a:latin typeface="+mj-lt"/>
              <a:ea typeface="+mj-ea"/>
              <a:cs typeface="+mj-cs"/>
            </a:endParaRPr>
          </a:p>
          <a:p>
            <a:pPr marL="0" indent="0">
              <a:buNone/>
            </a:pPr>
            <a:r>
              <a:rPr lang="en-US" sz="3200" b="1" i="1" spc="-50" dirty="0">
                <a:solidFill>
                  <a:schemeClr val="tx1"/>
                </a:solidFill>
                <a:latin typeface="+mj-lt"/>
                <a:ea typeface="+mj-ea"/>
                <a:cs typeface="+mj-cs"/>
              </a:rPr>
              <a:t> </a:t>
            </a:r>
            <a:r>
              <a:rPr lang="en-US" sz="3200" b="1" i="1" spc="-50" dirty="0" smtClean="0">
                <a:solidFill>
                  <a:schemeClr val="tx1"/>
                </a:solidFill>
                <a:latin typeface="+mj-lt"/>
                <a:ea typeface="+mj-ea"/>
                <a:cs typeface="+mj-cs"/>
              </a:rPr>
              <a:t>     </a:t>
            </a:r>
            <a:r>
              <a:rPr lang="ro-RO" sz="3200" b="1" i="1" spc="-50" dirty="0" smtClean="0">
                <a:solidFill>
                  <a:schemeClr val="tx1"/>
                </a:solidFill>
                <a:latin typeface="+mj-lt"/>
                <a:ea typeface="+mj-ea"/>
                <a:cs typeface="+mj-cs"/>
              </a:rPr>
              <a:t>expuse </a:t>
            </a:r>
            <a:r>
              <a:rPr lang="ro-RO" sz="3200" b="1" i="1" spc="-50" dirty="0">
                <a:solidFill>
                  <a:schemeClr val="tx1"/>
                </a:solidFill>
                <a:latin typeface="+mj-lt"/>
                <a:ea typeface="+mj-ea"/>
                <a:cs typeface="+mj-cs"/>
              </a:rPr>
              <a:t>prin REST </a:t>
            </a:r>
            <a:r>
              <a:rPr lang="ro-RO" sz="3200" b="1" i="1" spc="-50" dirty="0" smtClean="0">
                <a:solidFill>
                  <a:schemeClr val="tx1"/>
                </a:solidFill>
                <a:latin typeface="+mj-lt"/>
                <a:ea typeface="+mj-ea"/>
                <a:cs typeface="+mj-cs"/>
              </a:rPr>
              <a:t>API</a:t>
            </a:r>
            <a:endParaRPr lang="en-US" sz="3200" b="1" i="1" spc="-50" dirty="0" smtClean="0">
              <a:solidFill>
                <a:schemeClr val="tx1"/>
              </a:solidFill>
              <a:latin typeface="+mj-lt"/>
              <a:ea typeface="+mj-ea"/>
              <a:cs typeface="+mj-cs"/>
            </a:endParaRPr>
          </a:p>
          <a:p>
            <a:pPr>
              <a:buFont typeface="Wingdings" panose="05000000000000000000" pitchFamily="2" charset="2"/>
              <a:buChar char="§"/>
            </a:pPr>
            <a:r>
              <a:rPr lang="ro-RO" sz="3200" b="1" i="1" spc="-50" dirty="0" smtClean="0">
                <a:solidFill>
                  <a:schemeClr val="tx1"/>
                </a:solidFill>
                <a:latin typeface="+mj-lt"/>
                <a:ea typeface="+mj-ea"/>
                <a:cs typeface="+mj-cs"/>
              </a:rPr>
              <a:t>cont </a:t>
            </a:r>
            <a:r>
              <a:rPr lang="ro-RO" sz="3200" b="1" i="1" spc="-50" dirty="0">
                <a:solidFill>
                  <a:schemeClr val="tx1"/>
                </a:solidFill>
                <a:latin typeface="+mj-lt"/>
                <a:ea typeface="+mj-ea"/>
                <a:cs typeface="+mj-cs"/>
              </a:rPr>
              <a:t>standard </a:t>
            </a:r>
            <a:r>
              <a:rPr lang="en-US" sz="3200" b="1" i="1" spc="-50" dirty="0" smtClean="0">
                <a:solidFill>
                  <a:schemeClr val="tx1"/>
                </a:solidFill>
                <a:latin typeface="+mj-lt"/>
                <a:ea typeface="+mj-ea"/>
                <a:cs typeface="+mj-cs"/>
              </a:rPr>
              <a:t>~</a:t>
            </a:r>
            <a:r>
              <a:rPr lang="ro-RO" sz="3200" b="1" i="1" spc="-50" dirty="0" smtClean="0">
                <a:solidFill>
                  <a:schemeClr val="tx1"/>
                </a:solidFill>
                <a:latin typeface="+mj-lt"/>
                <a:ea typeface="+mj-ea"/>
                <a:cs typeface="+mj-cs"/>
              </a:rPr>
              <a:t>500 TB</a:t>
            </a:r>
            <a:endParaRPr lang="en-GB" sz="3200" b="1" i="1" spc="-50" dirty="0">
              <a:solidFill>
                <a:schemeClr val="tx1"/>
              </a:solidFill>
              <a:latin typeface="+mj-lt"/>
              <a:ea typeface="+mj-ea"/>
              <a:cs typeface="+mj-cs"/>
            </a:endParaRPr>
          </a:p>
        </p:txBody>
      </p:sp>
      <p:sp>
        <p:nvSpPr>
          <p:cNvPr id="4" name="Footer Placeholder 3"/>
          <p:cNvSpPr>
            <a:spLocks noGrp="1"/>
          </p:cNvSpPr>
          <p:nvPr>
            <p:ph type="ftr" sz="quarter" idx="11"/>
          </p:nvPr>
        </p:nvSpPr>
        <p:spPr/>
        <p:txBody>
          <a:bodyPr/>
          <a:lstStyle/>
          <a:p>
            <a:r>
              <a:rPr lang="en-GB" sz="1400" smtClean="0"/>
              <a:t>Master IISC - SOA</a:t>
            </a:r>
            <a:endParaRPr lang="en-GB" sz="1400" dirty="0"/>
          </a:p>
        </p:txBody>
      </p:sp>
      <p:sp>
        <p:nvSpPr>
          <p:cNvPr id="5" name="Slide Number Placeholder 4"/>
          <p:cNvSpPr>
            <a:spLocks noGrp="1"/>
          </p:cNvSpPr>
          <p:nvPr>
            <p:ph type="sldNum" sz="quarter" idx="12"/>
          </p:nvPr>
        </p:nvSpPr>
        <p:spPr/>
        <p:txBody>
          <a:bodyPr/>
          <a:lstStyle/>
          <a:p>
            <a:fld id="{D7CBD13C-E29A-4324-9444-D30C5948762F}" type="slidenum">
              <a:rPr lang="en-GB" sz="1600" smtClean="0"/>
              <a:t>2</a:t>
            </a:fld>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2128" y="2461507"/>
            <a:ext cx="5283900" cy="377965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7639" y="366434"/>
            <a:ext cx="2976499" cy="1232132"/>
          </a:xfrm>
          <a:prstGeom prst="rect">
            <a:avLst/>
          </a:prstGeom>
        </p:spPr>
      </p:pic>
      <p:pic>
        <p:nvPicPr>
          <p:cNvPr id="8" name="Content Placeholder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2427890" cy="1845734"/>
          </a:xfrm>
          <a:prstGeom prst="rect">
            <a:avLst/>
          </a:prstGeom>
        </p:spPr>
      </p:pic>
    </p:spTree>
    <p:extLst>
      <p:ext uri="{BB962C8B-B14F-4D97-AF65-F5344CB8AC3E}">
        <p14:creationId xmlns:p14="http://schemas.microsoft.com/office/powerpoint/2010/main" val="130693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06.png"/>
          <p:cNvPicPr/>
          <p:nvPr/>
        </p:nvPicPr>
        <p:blipFill>
          <a:blip r:embed="rId3"/>
          <a:srcRect/>
          <a:stretch>
            <a:fillRect/>
          </a:stretch>
        </p:blipFill>
        <p:spPr>
          <a:xfrm>
            <a:off x="7189076" y="1845733"/>
            <a:ext cx="4725877" cy="3814087"/>
          </a:xfrm>
          <a:prstGeom prst="rect">
            <a:avLst/>
          </a:prstGeom>
          <a:ln/>
        </p:spPr>
      </p:pic>
      <p:sp>
        <p:nvSpPr>
          <p:cNvPr id="2" name="Title 1"/>
          <p:cNvSpPr>
            <a:spLocks noGrp="1"/>
          </p:cNvSpPr>
          <p:nvPr>
            <p:ph type="title"/>
          </p:nvPr>
        </p:nvSpPr>
        <p:spPr/>
        <p:txBody>
          <a:bodyPr>
            <a:normAutofit/>
          </a:bodyPr>
          <a:lstStyle/>
          <a:p>
            <a:r>
              <a:rPr lang="en-US" b="1" i="1" dirty="0"/>
              <a:t>Ce </a:t>
            </a:r>
            <a:r>
              <a:rPr lang="en-US" b="1" i="1" dirty="0" err="1"/>
              <a:t>structuri</a:t>
            </a:r>
            <a:r>
              <a:rPr lang="en-US" b="1" i="1" dirty="0"/>
              <a:t> de date se </a:t>
            </a:r>
            <a:r>
              <a:rPr lang="en-US" b="1" i="1" dirty="0" err="1"/>
              <a:t>folosesc</a:t>
            </a:r>
            <a:r>
              <a:rPr lang="en-US" b="1" i="1" dirty="0"/>
              <a:t> ?</a:t>
            </a:r>
            <a:endParaRPr lang="en-GB" b="1" i="1" dirty="0"/>
          </a:p>
        </p:txBody>
      </p:sp>
      <p:sp>
        <p:nvSpPr>
          <p:cNvPr id="3" name="Content Placeholder 2"/>
          <p:cNvSpPr>
            <a:spLocks noGrp="1"/>
          </p:cNvSpPr>
          <p:nvPr>
            <p:ph idx="1"/>
          </p:nvPr>
        </p:nvSpPr>
        <p:spPr>
          <a:xfrm>
            <a:off x="835572" y="1845734"/>
            <a:ext cx="10320108" cy="4023360"/>
          </a:xfrm>
        </p:spPr>
        <p:txBody>
          <a:bodyPr>
            <a:normAutofit/>
          </a:bodyPr>
          <a:lstStyle/>
          <a:p>
            <a:pPr>
              <a:buFont typeface="Wingdings" panose="05000000000000000000" pitchFamily="2" charset="2"/>
              <a:buChar char="§"/>
            </a:pPr>
            <a:r>
              <a:rPr lang="en-US" sz="4000" b="1" i="1" spc="-50" dirty="0" smtClean="0">
                <a:solidFill>
                  <a:schemeClr val="tx1"/>
                </a:solidFill>
                <a:latin typeface="+mj-lt"/>
                <a:ea typeface="+mj-ea"/>
                <a:cs typeface="+mj-cs"/>
              </a:rPr>
              <a:t> </a:t>
            </a:r>
            <a:r>
              <a:rPr lang="ro-RO" sz="4000" b="1" i="1" spc="-50" dirty="0" smtClean="0">
                <a:solidFill>
                  <a:schemeClr val="tx1"/>
                </a:solidFill>
                <a:latin typeface="+mj-lt"/>
                <a:ea typeface="+mj-ea"/>
                <a:cs typeface="+mj-cs"/>
              </a:rPr>
              <a:t>Blob storage</a:t>
            </a:r>
            <a:r>
              <a:rPr lang="en-US" sz="4000" b="1" i="1" spc="-50" dirty="0" smtClean="0">
                <a:solidFill>
                  <a:schemeClr val="tx1"/>
                </a:solidFill>
                <a:latin typeface="+mj-lt"/>
                <a:ea typeface="+mj-ea"/>
                <a:cs typeface="+mj-cs"/>
              </a:rPr>
              <a:t> – </a:t>
            </a:r>
            <a:r>
              <a:rPr lang="en-US" sz="3200" b="1" i="1" spc="-50" dirty="0" smtClean="0">
                <a:solidFill>
                  <a:schemeClr val="tx1"/>
                </a:solidFill>
                <a:latin typeface="+mj-lt"/>
                <a:ea typeface="+mj-ea"/>
                <a:cs typeface="+mj-cs"/>
              </a:rPr>
              <a:t>date </a:t>
            </a:r>
            <a:r>
              <a:rPr lang="en-US" sz="3200" b="1" i="1" spc="-50" dirty="0" err="1" smtClean="0">
                <a:solidFill>
                  <a:schemeClr val="tx1"/>
                </a:solidFill>
                <a:latin typeface="+mj-lt"/>
                <a:ea typeface="+mj-ea"/>
                <a:cs typeface="+mj-cs"/>
              </a:rPr>
              <a:t>nestrucutrate</a:t>
            </a:r>
            <a:endParaRPr lang="en-US" sz="3200" b="1" i="1" spc="-50" dirty="0">
              <a:solidFill>
                <a:schemeClr val="tx1"/>
              </a:solidFill>
              <a:latin typeface="+mj-lt"/>
              <a:ea typeface="+mj-ea"/>
              <a:cs typeface="+mj-cs"/>
            </a:endParaRPr>
          </a:p>
          <a:p>
            <a:pPr>
              <a:buFont typeface="Wingdings" panose="05000000000000000000" pitchFamily="2" charset="2"/>
              <a:buChar char="§"/>
            </a:pPr>
            <a:r>
              <a:rPr lang="en-US" sz="4000" b="1" i="1" spc="-50" dirty="0" smtClean="0">
                <a:solidFill>
                  <a:schemeClr val="tx1"/>
                </a:solidFill>
                <a:latin typeface="+mj-lt"/>
                <a:ea typeface="+mj-ea"/>
                <a:cs typeface="+mj-cs"/>
              </a:rPr>
              <a:t> </a:t>
            </a:r>
            <a:r>
              <a:rPr lang="ro-RO" sz="4000" b="1" i="1" spc="-50" dirty="0" smtClean="0">
                <a:solidFill>
                  <a:schemeClr val="tx1"/>
                </a:solidFill>
                <a:latin typeface="+mj-lt"/>
                <a:ea typeface="+mj-ea"/>
                <a:cs typeface="+mj-cs"/>
              </a:rPr>
              <a:t>Table storage</a:t>
            </a:r>
            <a:r>
              <a:rPr lang="en-US" sz="4000" b="1" i="1" spc="-50" dirty="0" smtClean="0">
                <a:solidFill>
                  <a:schemeClr val="tx1"/>
                </a:solidFill>
                <a:latin typeface="+mj-lt"/>
                <a:ea typeface="+mj-ea"/>
                <a:cs typeface="+mj-cs"/>
              </a:rPr>
              <a:t> – </a:t>
            </a:r>
            <a:r>
              <a:rPr lang="en-US" sz="3200" b="1" i="1" spc="-50" dirty="0" smtClean="0">
                <a:solidFill>
                  <a:schemeClr val="tx1"/>
                </a:solidFill>
                <a:latin typeface="+mj-lt"/>
                <a:ea typeface="+mj-ea"/>
                <a:cs typeface="+mj-cs"/>
              </a:rPr>
              <a:t>date </a:t>
            </a:r>
            <a:r>
              <a:rPr lang="en-US" sz="3200" b="1" i="1" spc="-50" dirty="0" err="1" smtClean="0">
                <a:solidFill>
                  <a:schemeClr val="tx1"/>
                </a:solidFill>
                <a:latin typeface="+mj-lt"/>
                <a:ea typeface="+mj-ea"/>
                <a:cs typeface="+mj-cs"/>
              </a:rPr>
              <a:t>structurate</a:t>
            </a:r>
            <a:endParaRPr lang="en-US" sz="3600" b="1" i="1" spc="-50" dirty="0">
              <a:solidFill>
                <a:schemeClr val="tx1"/>
              </a:solidFill>
              <a:latin typeface="+mj-lt"/>
              <a:ea typeface="+mj-ea"/>
              <a:cs typeface="+mj-cs"/>
            </a:endParaRPr>
          </a:p>
          <a:p>
            <a:pPr>
              <a:buFont typeface="Wingdings" panose="05000000000000000000" pitchFamily="2" charset="2"/>
              <a:buChar char="§"/>
            </a:pPr>
            <a:r>
              <a:rPr lang="en-US" sz="4000" b="1" i="1" spc="-50" dirty="0" smtClean="0">
                <a:solidFill>
                  <a:schemeClr val="tx1"/>
                </a:solidFill>
                <a:latin typeface="+mj-lt"/>
                <a:ea typeface="+mj-ea"/>
                <a:cs typeface="+mj-cs"/>
              </a:rPr>
              <a:t> </a:t>
            </a:r>
            <a:r>
              <a:rPr lang="ro-RO" sz="4000" b="1" i="1" spc="-50" dirty="0" smtClean="0">
                <a:solidFill>
                  <a:schemeClr val="tx1"/>
                </a:solidFill>
                <a:latin typeface="+mj-lt"/>
                <a:ea typeface="+mj-ea"/>
                <a:cs typeface="+mj-cs"/>
              </a:rPr>
              <a:t>Queue storage</a:t>
            </a:r>
            <a:r>
              <a:rPr lang="en-US" sz="4000" b="1" i="1" spc="-50" dirty="0" smtClean="0">
                <a:solidFill>
                  <a:schemeClr val="tx1"/>
                </a:solidFill>
                <a:latin typeface="+mj-lt"/>
                <a:ea typeface="+mj-ea"/>
                <a:cs typeface="+mj-cs"/>
              </a:rPr>
              <a:t> – </a:t>
            </a:r>
            <a:r>
              <a:rPr lang="en-US" sz="3200" b="1" i="1" spc="-50" dirty="0" err="1" smtClean="0">
                <a:solidFill>
                  <a:schemeClr val="tx1"/>
                </a:solidFill>
                <a:latin typeface="+mj-lt"/>
                <a:ea typeface="+mj-ea"/>
                <a:cs typeface="+mj-cs"/>
              </a:rPr>
              <a:t>cozi</a:t>
            </a:r>
            <a:r>
              <a:rPr lang="en-US" sz="3200" b="1" i="1" spc="-50" dirty="0" smtClean="0">
                <a:solidFill>
                  <a:schemeClr val="tx1"/>
                </a:solidFill>
                <a:latin typeface="+mj-lt"/>
                <a:ea typeface="+mj-ea"/>
                <a:cs typeface="+mj-cs"/>
              </a:rPr>
              <a:t> </a:t>
            </a:r>
            <a:r>
              <a:rPr lang="en-US" sz="3200" b="1" i="1" spc="-50" dirty="0" err="1" smtClean="0">
                <a:solidFill>
                  <a:schemeClr val="tx1"/>
                </a:solidFill>
                <a:latin typeface="+mj-lt"/>
                <a:ea typeface="+mj-ea"/>
                <a:cs typeface="+mj-cs"/>
              </a:rPr>
              <a:t>si</a:t>
            </a:r>
            <a:r>
              <a:rPr lang="en-US" sz="3200" b="1" i="1" spc="-50" dirty="0" smtClean="0">
                <a:solidFill>
                  <a:schemeClr val="tx1"/>
                </a:solidFill>
                <a:latin typeface="+mj-lt"/>
                <a:ea typeface="+mj-ea"/>
                <a:cs typeface="+mj-cs"/>
              </a:rPr>
              <a:t> </a:t>
            </a:r>
            <a:r>
              <a:rPr lang="en-US" sz="3200" b="1" i="1" spc="-50" dirty="0" err="1" smtClean="0">
                <a:solidFill>
                  <a:schemeClr val="tx1"/>
                </a:solidFill>
                <a:latin typeface="+mj-lt"/>
                <a:ea typeface="+mj-ea"/>
                <a:cs typeface="+mj-cs"/>
              </a:rPr>
              <a:t>mesaje</a:t>
            </a:r>
            <a:endParaRPr lang="en-US" sz="3200" b="1" i="1" spc="-50" dirty="0">
              <a:solidFill>
                <a:schemeClr val="tx1"/>
              </a:solidFill>
              <a:latin typeface="+mj-lt"/>
              <a:ea typeface="+mj-ea"/>
              <a:cs typeface="+mj-cs"/>
            </a:endParaRPr>
          </a:p>
          <a:p>
            <a:pPr>
              <a:buFont typeface="Wingdings" panose="05000000000000000000" pitchFamily="2" charset="2"/>
              <a:buChar char="§"/>
            </a:pPr>
            <a:r>
              <a:rPr lang="en-US" sz="4000" b="1" i="1" spc="-50" dirty="0" smtClean="0">
                <a:solidFill>
                  <a:schemeClr val="tx1"/>
                </a:solidFill>
                <a:latin typeface="+mj-lt"/>
                <a:ea typeface="+mj-ea"/>
                <a:cs typeface="+mj-cs"/>
              </a:rPr>
              <a:t> </a:t>
            </a:r>
            <a:r>
              <a:rPr lang="ro-RO" sz="4000" b="1" i="1" spc="-50" dirty="0" smtClean="0">
                <a:solidFill>
                  <a:schemeClr val="tx1"/>
                </a:solidFill>
                <a:latin typeface="+mj-lt"/>
                <a:ea typeface="+mj-ea"/>
                <a:cs typeface="+mj-cs"/>
              </a:rPr>
              <a:t>File storage</a:t>
            </a:r>
            <a:r>
              <a:rPr lang="en-US" sz="4000" b="1" i="1" spc="-50" dirty="0" smtClean="0">
                <a:solidFill>
                  <a:schemeClr val="tx1"/>
                </a:solidFill>
                <a:latin typeface="+mj-lt"/>
                <a:ea typeface="+mj-ea"/>
                <a:cs typeface="+mj-cs"/>
              </a:rPr>
              <a:t> - </a:t>
            </a:r>
            <a:r>
              <a:rPr lang="en-US" sz="3200" b="1" i="1" spc="-50" dirty="0" err="1">
                <a:solidFill>
                  <a:schemeClr val="tx1"/>
                </a:solidFill>
                <a:latin typeface="+mj-lt"/>
                <a:ea typeface="+mj-ea"/>
                <a:cs typeface="+mj-cs"/>
              </a:rPr>
              <a:t>mediu</a:t>
            </a:r>
            <a:r>
              <a:rPr lang="en-US" sz="3200" b="1" i="1" spc="-50" dirty="0">
                <a:solidFill>
                  <a:schemeClr val="tx1"/>
                </a:solidFill>
                <a:latin typeface="+mj-lt"/>
                <a:ea typeface="+mj-ea"/>
                <a:cs typeface="+mj-cs"/>
              </a:rPr>
              <a:t> de </a:t>
            </a:r>
            <a:r>
              <a:rPr lang="en-US" sz="3200" b="1" i="1" spc="-50" dirty="0" err="1">
                <a:solidFill>
                  <a:schemeClr val="tx1"/>
                </a:solidFill>
                <a:latin typeface="+mj-lt"/>
                <a:ea typeface="+mj-ea"/>
                <a:cs typeface="+mj-cs"/>
              </a:rPr>
              <a:t>stocare</a:t>
            </a:r>
            <a:r>
              <a:rPr lang="en-US" sz="3200" b="1" i="1" spc="-50" dirty="0">
                <a:solidFill>
                  <a:schemeClr val="tx1"/>
                </a:solidFill>
                <a:latin typeface="+mj-lt"/>
                <a:ea typeface="+mj-ea"/>
                <a:cs typeface="+mj-cs"/>
              </a:rPr>
              <a:t> </a:t>
            </a:r>
            <a:r>
              <a:rPr lang="en-US" sz="3200" b="1" i="1" spc="-50" dirty="0" err="1">
                <a:solidFill>
                  <a:schemeClr val="tx1"/>
                </a:solidFill>
                <a:latin typeface="+mj-lt"/>
                <a:ea typeface="+mj-ea"/>
                <a:cs typeface="+mj-cs"/>
              </a:rPr>
              <a:t>partajat</a:t>
            </a:r>
            <a:r>
              <a:rPr lang="en-US" sz="3200" b="1" i="1" spc="-50" dirty="0">
                <a:solidFill>
                  <a:schemeClr val="tx1"/>
                </a:solidFill>
                <a:latin typeface="+mj-lt"/>
                <a:ea typeface="+mj-ea"/>
                <a:cs typeface="+mj-cs"/>
              </a:rPr>
              <a:t> </a:t>
            </a:r>
            <a:endParaRPr lang="en-GB" sz="3200" b="1" i="1" spc="-50" dirty="0">
              <a:solidFill>
                <a:schemeClr val="tx1"/>
              </a:solidFill>
              <a:latin typeface="+mj-lt"/>
              <a:ea typeface="+mj-ea"/>
              <a:cs typeface="+mj-cs"/>
            </a:endParaRPr>
          </a:p>
        </p:txBody>
      </p:sp>
      <p:sp>
        <p:nvSpPr>
          <p:cNvPr id="5" name="Footer Placeholder 4"/>
          <p:cNvSpPr>
            <a:spLocks noGrp="1"/>
          </p:cNvSpPr>
          <p:nvPr>
            <p:ph type="ftr" sz="quarter" idx="11"/>
          </p:nvPr>
        </p:nvSpPr>
        <p:spPr/>
        <p:txBody>
          <a:bodyPr/>
          <a:lstStyle/>
          <a:p>
            <a:r>
              <a:rPr lang="en-GB" sz="1400" smtClean="0"/>
              <a:t>Master IISC - SOA</a:t>
            </a:r>
            <a:endParaRPr lang="en-GB" sz="1400" dirty="0"/>
          </a:p>
        </p:txBody>
      </p:sp>
      <p:sp>
        <p:nvSpPr>
          <p:cNvPr id="6" name="Slide Number Placeholder 5"/>
          <p:cNvSpPr>
            <a:spLocks noGrp="1"/>
          </p:cNvSpPr>
          <p:nvPr>
            <p:ph type="sldNum" sz="quarter" idx="12"/>
          </p:nvPr>
        </p:nvSpPr>
        <p:spPr/>
        <p:txBody>
          <a:bodyPr/>
          <a:lstStyle/>
          <a:p>
            <a:fld id="{D7CBD13C-E29A-4324-9444-D30C5948762F}" type="slidenum">
              <a:rPr lang="en-GB" sz="1600" smtClean="0"/>
              <a:t>3</a:t>
            </a:fld>
            <a:endParaRPr lang="en-GB" dirty="0"/>
          </a:p>
        </p:txBody>
      </p:sp>
    </p:spTree>
    <p:extLst>
      <p:ext uri="{BB962C8B-B14F-4D97-AF65-F5344CB8AC3E}">
        <p14:creationId xmlns:p14="http://schemas.microsoft.com/office/powerpoint/2010/main" val="26026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329" y="711663"/>
            <a:ext cx="10058400" cy="838726"/>
          </a:xfrm>
        </p:spPr>
        <p:txBody>
          <a:bodyPr>
            <a:normAutofit/>
          </a:bodyPr>
          <a:lstStyle/>
          <a:p>
            <a:r>
              <a:rPr lang="en-US" b="1" i="1" dirty="0" err="1" smtClean="0"/>
              <a:t>Partitionare</a:t>
            </a:r>
            <a:endParaRPr lang="en-GB" b="1" i="1" dirty="0"/>
          </a:p>
        </p:txBody>
      </p:sp>
      <p:sp>
        <p:nvSpPr>
          <p:cNvPr id="3" name="Content Placeholder 2"/>
          <p:cNvSpPr>
            <a:spLocks noGrp="1"/>
          </p:cNvSpPr>
          <p:nvPr>
            <p:ph idx="1"/>
          </p:nvPr>
        </p:nvSpPr>
        <p:spPr/>
        <p:txBody>
          <a:bodyPr>
            <a:noAutofit/>
          </a:bodyPr>
          <a:lstStyle/>
          <a:p>
            <a:r>
              <a:rPr lang="en-US" sz="3600" b="1" i="1" spc="-50" dirty="0" err="1">
                <a:solidFill>
                  <a:schemeClr val="bg2">
                    <a:lumMod val="50000"/>
                  </a:schemeClr>
                </a:solidFill>
                <a:latin typeface="+mj-lt"/>
                <a:ea typeface="+mj-ea"/>
                <a:cs typeface="+mj-cs"/>
              </a:rPr>
              <a:t>Partitionare</a:t>
            </a:r>
            <a:r>
              <a:rPr lang="en-US" sz="3600" b="1" i="1" spc="-50" dirty="0">
                <a:solidFill>
                  <a:schemeClr val="bg2">
                    <a:lumMod val="50000"/>
                  </a:schemeClr>
                </a:solidFill>
                <a:latin typeface="+mj-lt"/>
                <a:ea typeface="+mj-ea"/>
                <a:cs typeface="+mj-cs"/>
              </a:rPr>
              <a:t> </a:t>
            </a:r>
            <a:r>
              <a:rPr lang="en-US" sz="3600" b="1" i="1" spc="-50" dirty="0">
                <a:solidFill>
                  <a:schemeClr val="tx1"/>
                </a:solidFill>
                <a:latin typeface="+mj-lt"/>
                <a:ea typeface="+mj-ea"/>
                <a:cs typeface="+mj-cs"/>
              </a:rPr>
              <a:t>= </a:t>
            </a:r>
            <a:r>
              <a:rPr lang="en-US" sz="3600" b="1" i="1" spc="-50" dirty="0" err="1">
                <a:solidFill>
                  <a:schemeClr val="tx1"/>
                </a:solidFill>
                <a:latin typeface="+mj-lt"/>
                <a:ea typeface="+mj-ea"/>
                <a:cs typeface="+mj-cs"/>
              </a:rPr>
              <a:t>gruparea</a:t>
            </a:r>
            <a:r>
              <a:rPr lang="en-US" sz="3600" b="1" i="1" spc="-50" dirty="0">
                <a:solidFill>
                  <a:schemeClr val="tx1"/>
                </a:solidFill>
                <a:latin typeface="+mj-lt"/>
                <a:ea typeface="+mj-ea"/>
                <a:cs typeface="+mj-cs"/>
              </a:rPr>
              <a:t> </a:t>
            </a:r>
            <a:r>
              <a:rPr lang="en-US" sz="3600" b="1" i="1" spc="-50" dirty="0" err="1">
                <a:solidFill>
                  <a:schemeClr val="tx1"/>
                </a:solidFill>
                <a:latin typeface="+mj-lt"/>
                <a:ea typeface="+mj-ea"/>
                <a:cs typeface="+mj-cs"/>
              </a:rPr>
              <a:t>obiectelor</a:t>
            </a:r>
            <a:r>
              <a:rPr lang="en-US" sz="3600" b="1" i="1" spc="-50" dirty="0">
                <a:solidFill>
                  <a:schemeClr val="tx1"/>
                </a:solidFill>
                <a:latin typeface="+mj-lt"/>
                <a:ea typeface="+mj-ea"/>
                <a:cs typeface="+mj-cs"/>
              </a:rPr>
              <a:t> in </a:t>
            </a:r>
            <a:r>
              <a:rPr lang="en-US" sz="3600" b="1" i="1" spc="-50" dirty="0" err="1">
                <a:solidFill>
                  <a:schemeClr val="tx1"/>
                </a:solidFill>
                <a:latin typeface="+mj-lt"/>
                <a:ea typeface="+mj-ea"/>
                <a:cs typeface="+mj-cs"/>
              </a:rPr>
              <a:t>functie</a:t>
            </a:r>
            <a:r>
              <a:rPr lang="en-US" sz="3600" b="1" i="1" spc="-50" dirty="0">
                <a:solidFill>
                  <a:schemeClr val="tx1"/>
                </a:solidFill>
                <a:latin typeface="+mj-lt"/>
                <a:ea typeface="+mj-ea"/>
                <a:cs typeface="+mj-cs"/>
              </a:rPr>
              <a:t> de o </a:t>
            </a:r>
            <a:r>
              <a:rPr lang="en-US" sz="3600" b="1" i="1" spc="-50" dirty="0" err="1">
                <a:solidFill>
                  <a:schemeClr val="tx1"/>
                </a:solidFill>
                <a:latin typeface="+mj-lt"/>
                <a:ea typeface="+mj-ea"/>
                <a:cs typeface="+mj-cs"/>
              </a:rPr>
              <a:t>partitie</a:t>
            </a:r>
            <a:endParaRPr lang="en-US" sz="3600" b="1" i="1" spc="-50" dirty="0">
              <a:solidFill>
                <a:schemeClr val="tx1"/>
              </a:solidFill>
              <a:latin typeface="+mj-lt"/>
              <a:ea typeface="+mj-ea"/>
              <a:cs typeface="+mj-cs"/>
            </a:endParaRPr>
          </a:p>
          <a:p>
            <a:pPr>
              <a:buFont typeface="Wingdings" panose="05000000000000000000" pitchFamily="2" charset="2"/>
              <a:buChar char="§"/>
            </a:pPr>
            <a:r>
              <a:rPr lang="en-US" sz="3600" b="1" i="1" spc="-50" dirty="0">
                <a:solidFill>
                  <a:schemeClr val="tx1"/>
                </a:solidFill>
                <a:latin typeface="+mj-lt"/>
                <a:ea typeface="+mj-ea"/>
                <a:cs typeface="+mj-cs"/>
              </a:rPr>
              <a:t> </a:t>
            </a:r>
            <a:r>
              <a:rPr lang="ro-RO" sz="3600" b="1" i="1" spc="-50" dirty="0">
                <a:solidFill>
                  <a:schemeClr val="tx1"/>
                </a:solidFill>
                <a:latin typeface="+mj-lt"/>
                <a:ea typeface="+mj-ea"/>
                <a:cs typeface="+mj-cs"/>
              </a:rPr>
              <a:t>Fiecare </a:t>
            </a:r>
            <a:r>
              <a:rPr lang="ro-RO" sz="3600" b="1" i="1" spc="-50" dirty="0">
                <a:solidFill>
                  <a:schemeClr val="tx1"/>
                </a:solidFill>
                <a:latin typeface="+mj-lt"/>
                <a:ea typeface="+mj-ea"/>
                <a:cs typeface="+mj-cs"/>
              </a:rPr>
              <a:t>obiect </a:t>
            </a:r>
            <a:r>
              <a:rPr lang="en-US" sz="3600" b="1" i="1" spc="-50" dirty="0">
                <a:solidFill>
                  <a:schemeClr val="tx1"/>
                </a:solidFill>
                <a:latin typeface="+mj-lt"/>
                <a:ea typeface="+mj-ea"/>
                <a:cs typeface="+mj-cs"/>
              </a:rPr>
              <a:t>din WAS </a:t>
            </a:r>
            <a:r>
              <a:rPr lang="ro-RO" sz="3600" b="1" i="1" spc="-50" dirty="0">
                <a:solidFill>
                  <a:schemeClr val="tx1"/>
                </a:solidFill>
                <a:latin typeface="+mj-lt"/>
                <a:ea typeface="+mj-ea"/>
                <a:cs typeface="+mj-cs"/>
              </a:rPr>
              <a:t>apartine unei partitii </a:t>
            </a:r>
            <a:endParaRPr lang="en-US" sz="3600" b="1" i="1" spc="-50" dirty="0">
              <a:solidFill>
                <a:schemeClr val="tx1"/>
              </a:solidFill>
              <a:latin typeface="+mj-lt"/>
              <a:ea typeface="+mj-ea"/>
              <a:cs typeface="+mj-cs"/>
            </a:endParaRPr>
          </a:p>
          <a:p>
            <a:pPr>
              <a:buFont typeface="Wingdings" panose="05000000000000000000" pitchFamily="2" charset="2"/>
              <a:buChar char="§"/>
            </a:pPr>
            <a:r>
              <a:rPr lang="en-US" sz="3600" b="1" i="1" spc="-50" dirty="0">
                <a:solidFill>
                  <a:schemeClr val="tx1"/>
                </a:solidFill>
                <a:latin typeface="+mj-lt"/>
                <a:ea typeface="+mj-ea"/>
                <a:cs typeface="+mj-cs"/>
              </a:rPr>
              <a:t> </a:t>
            </a:r>
            <a:r>
              <a:rPr lang="en-US" sz="3600" b="1" i="1" spc="-50" dirty="0" err="1">
                <a:solidFill>
                  <a:schemeClr val="tx1"/>
                </a:solidFill>
                <a:latin typeface="+mj-lt"/>
                <a:ea typeface="+mj-ea"/>
                <a:cs typeface="+mj-cs"/>
              </a:rPr>
              <a:t>Fiecarea</a:t>
            </a:r>
            <a:r>
              <a:rPr lang="en-US" sz="3600" b="1" i="1" spc="-50" dirty="0">
                <a:solidFill>
                  <a:schemeClr val="tx1"/>
                </a:solidFill>
                <a:latin typeface="+mj-lt"/>
                <a:ea typeface="+mj-ea"/>
                <a:cs typeface="+mj-cs"/>
              </a:rPr>
              <a:t> </a:t>
            </a:r>
            <a:r>
              <a:rPr lang="en-US" sz="3600" b="1" i="1" spc="-50" dirty="0" err="1">
                <a:solidFill>
                  <a:schemeClr val="tx1"/>
                </a:solidFill>
                <a:latin typeface="+mj-lt"/>
                <a:ea typeface="+mj-ea"/>
                <a:cs typeface="+mj-cs"/>
              </a:rPr>
              <a:t>partitie</a:t>
            </a:r>
            <a:r>
              <a:rPr lang="en-US" sz="3600" b="1" i="1" spc="-50" dirty="0">
                <a:solidFill>
                  <a:schemeClr val="tx1"/>
                </a:solidFill>
                <a:latin typeface="+mj-lt"/>
                <a:ea typeface="+mj-ea"/>
                <a:cs typeface="+mj-cs"/>
              </a:rPr>
              <a:t> e </a:t>
            </a:r>
            <a:r>
              <a:rPr lang="en-US" sz="3600" b="1" i="1" spc="-50" dirty="0" err="1">
                <a:solidFill>
                  <a:schemeClr val="tx1"/>
                </a:solidFill>
                <a:latin typeface="+mj-lt"/>
                <a:ea typeface="+mj-ea"/>
                <a:cs typeface="+mj-cs"/>
              </a:rPr>
              <a:t>identificata</a:t>
            </a:r>
            <a:r>
              <a:rPr lang="en-US" sz="3600" b="1" i="1" spc="-50" dirty="0">
                <a:solidFill>
                  <a:schemeClr val="tx1"/>
                </a:solidFill>
                <a:latin typeface="+mj-lt"/>
                <a:ea typeface="+mj-ea"/>
                <a:cs typeface="+mj-cs"/>
              </a:rPr>
              <a:t> </a:t>
            </a:r>
            <a:r>
              <a:rPr lang="en-US" sz="3600" b="1" i="1" spc="-50" dirty="0" err="1">
                <a:solidFill>
                  <a:schemeClr val="tx1"/>
                </a:solidFill>
                <a:latin typeface="+mj-lt"/>
                <a:ea typeface="+mj-ea"/>
                <a:cs typeface="+mj-cs"/>
              </a:rPr>
              <a:t>printr</a:t>
            </a:r>
            <a:r>
              <a:rPr lang="en-US" sz="3600" b="1" i="1" spc="-50" dirty="0">
                <a:solidFill>
                  <a:schemeClr val="tx1"/>
                </a:solidFill>
                <a:latin typeface="+mj-lt"/>
                <a:ea typeface="+mj-ea"/>
                <a:cs typeface="+mj-cs"/>
              </a:rPr>
              <a:t>-o </a:t>
            </a:r>
            <a:r>
              <a:rPr lang="en-US" sz="3600" b="1" i="1" spc="-50" dirty="0" err="1">
                <a:solidFill>
                  <a:schemeClr val="tx1"/>
                </a:solidFill>
                <a:latin typeface="+mj-lt"/>
                <a:ea typeface="+mj-ea"/>
                <a:cs typeface="+mj-cs"/>
              </a:rPr>
              <a:t>cheie</a:t>
            </a:r>
            <a:r>
              <a:rPr lang="en-US" sz="3600" b="1" i="1" spc="-50" dirty="0">
                <a:solidFill>
                  <a:schemeClr val="tx1"/>
                </a:solidFill>
                <a:latin typeface="+mj-lt"/>
                <a:ea typeface="+mj-ea"/>
                <a:cs typeface="+mj-cs"/>
              </a:rPr>
              <a:t> de </a:t>
            </a:r>
            <a:r>
              <a:rPr lang="en-US" sz="3600" b="1" i="1" spc="-50" dirty="0" err="1">
                <a:solidFill>
                  <a:schemeClr val="tx1"/>
                </a:solidFill>
                <a:latin typeface="+mj-lt"/>
                <a:ea typeface="+mj-ea"/>
                <a:cs typeface="+mj-cs"/>
              </a:rPr>
              <a:t>partitie</a:t>
            </a:r>
            <a:r>
              <a:rPr lang="en-US" sz="3600" b="1" i="1" spc="-50" dirty="0">
                <a:solidFill>
                  <a:schemeClr val="tx1"/>
                </a:solidFill>
                <a:latin typeface="+mj-lt"/>
                <a:ea typeface="+mj-ea"/>
                <a:cs typeface="+mj-cs"/>
              </a:rPr>
              <a:t> (</a:t>
            </a:r>
            <a:r>
              <a:rPr lang="en-US" sz="3600" b="1" i="1" spc="-50" dirty="0" err="1">
                <a:solidFill>
                  <a:schemeClr val="tx1"/>
                </a:solidFill>
                <a:latin typeface="+mj-lt"/>
                <a:ea typeface="+mj-ea"/>
                <a:cs typeface="+mj-cs"/>
              </a:rPr>
              <a:t>unica</a:t>
            </a:r>
            <a:r>
              <a:rPr lang="en-US" sz="3600" b="1" i="1" spc="-50" dirty="0">
                <a:solidFill>
                  <a:schemeClr val="tx1"/>
                </a:solidFill>
                <a:latin typeface="+mj-lt"/>
                <a:ea typeface="+mj-ea"/>
                <a:cs typeface="+mj-cs"/>
              </a:rPr>
              <a:t>).</a:t>
            </a:r>
          </a:p>
          <a:p>
            <a:pPr>
              <a:buFont typeface="Wingdings" panose="05000000000000000000" pitchFamily="2" charset="2"/>
              <a:buChar char="§"/>
            </a:pPr>
            <a:r>
              <a:rPr lang="en-US" sz="3600" b="1" i="1" spc="-50" dirty="0">
                <a:solidFill>
                  <a:schemeClr val="tx1"/>
                </a:solidFill>
                <a:latin typeface="+mj-lt"/>
                <a:ea typeface="+mj-ea"/>
                <a:cs typeface="+mj-cs"/>
              </a:rPr>
              <a:t> In </a:t>
            </a:r>
            <a:r>
              <a:rPr lang="en-US" sz="3600" b="1" i="1" spc="-50" dirty="0" err="1">
                <a:solidFill>
                  <a:schemeClr val="tx1"/>
                </a:solidFill>
                <a:latin typeface="+mj-lt"/>
                <a:ea typeface="+mj-ea"/>
                <a:cs typeface="+mj-cs"/>
              </a:rPr>
              <a:t>functie</a:t>
            </a:r>
            <a:r>
              <a:rPr lang="en-US" sz="3600" b="1" i="1" spc="-50" dirty="0">
                <a:solidFill>
                  <a:schemeClr val="tx1"/>
                </a:solidFill>
                <a:latin typeface="+mj-lt"/>
                <a:ea typeface="+mj-ea"/>
                <a:cs typeface="+mj-cs"/>
              </a:rPr>
              <a:t> de </a:t>
            </a:r>
            <a:r>
              <a:rPr lang="en-US" sz="3600" b="1" i="1" spc="-50" dirty="0" err="1">
                <a:solidFill>
                  <a:schemeClr val="tx1"/>
                </a:solidFill>
                <a:latin typeface="+mj-lt"/>
                <a:ea typeface="+mj-ea"/>
                <a:cs typeface="+mj-cs"/>
              </a:rPr>
              <a:t>partitie</a:t>
            </a:r>
            <a:r>
              <a:rPr lang="en-US" sz="3600" b="1" i="1" spc="-50" dirty="0">
                <a:solidFill>
                  <a:schemeClr val="tx1"/>
                </a:solidFill>
                <a:latin typeface="+mj-lt"/>
                <a:ea typeface="+mj-ea"/>
                <a:cs typeface="+mj-cs"/>
              </a:rPr>
              <a:t> se </a:t>
            </a:r>
            <a:r>
              <a:rPr lang="ro-RO" sz="3600" b="1" i="1" spc="-50" dirty="0">
                <a:solidFill>
                  <a:schemeClr val="tx1"/>
                </a:solidFill>
                <a:latin typeface="+mj-lt"/>
                <a:ea typeface="+mj-ea"/>
                <a:cs typeface="+mj-cs"/>
              </a:rPr>
              <a:t>balanseaza </a:t>
            </a:r>
            <a:r>
              <a:rPr lang="ro-RO" sz="3600" b="1" i="1" spc="-50" dirty="0">
                <a:solidFill>
                  <a:schemeClr val="tx1"/>
                </a:solidFill>
                <a:latin typeface="+mj-lt"/>
                <a:ea typeface="+mj-ea"/>
                <a:cs typeface="+mj-cs"/>
              </a:rPr>
              <a:t>incarcarea in mai multe servere din motive de trafic. </a:t>
            </a:r>
            <a:endParaRPr lang="en-US" sz="3600" b="1" i="1" spc="-50" dirty="0">
              <a:solidFill>
                <a:schemeClr val="tx1"/>
              </a:solidFill>
              <a:latin typeface="+mj-lt"/>
              <a:ea typeface="+mj-ea"/>
              <a:cs typeface="+mj-cs"/>
            </a:endParaRPr>
          </a:p>
        </p:txBody>
      </p:sp>
      <p:sp>
        <p:nvSpPr>
          <p:cNvPr id="4" name="Footer Placeholder 3"/>
          <p:cNvSpPr>
            <a:spLocks noGrp="1"/>
          </p:cNvSpPr>
          <p:nvPr>
            <p:ph type="ftr" sz="quarter" idx="11"/>
          </p:nvPr>
        </p:nvSpPr>
        <p:spPr/>
        <p:txBody>
          <a:bodyPr/>
          <a:lstStyle/>
          <a:p>
            <a:r>
              <a:rPr lang="en-GB" sz="1400" smtClean="0"/>
              <a:t>Master IISC - SOA</a:t>
            </a:r>
            <a:endParaRPr lang="en-GB" sz="1400" dirty="0"/>
          </a:p>
        </p:txBody>
      </p:sp>
      <p:sp>
        <p:nvSpPr>
          <p:cNvPr id="5" name="Slide Number Placeholder 4"/>
          <p:cNvSpPr>
            <a:spLocks noGrp="1"/>
          </p:cNvSpPr>
          <p:nvPr>
            <p:ph type="sldNum" sz="quarter" idx="12"/>
          </p:nvPr>
        </p:nvSpPr>
        <p:spPr/>
        <p:txBody>
          <a:bodyPr/>
          <a:lstStyle/>
          <a:p>
            <a:fld id="{D7CBD13C-E29A-4324-9444-D30C5948762F}" type="slidenum">
              <a:rPr lang="en-GB" sz="1600" smtClean="0"/>
              <a:t>4</a:t>
            </a:fld>
            <a:endParaRPr lang="en-GB" dirty="0"/>
          </a:p>
        </p:txBody>
      </p:sp>
    </p:spTree>
    <p:extLst>
      <p:ext uri="{BB962C8B-B14F-4D97-AF65-F5344CB8AC3E}">
        <p14:creationId xmlns:p14="http://schemas.microsoft.com/office/powerpoint/2010/main" val="3202460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093" y="524338"/>
            <a:ext cx="10058400" cy="964850"/>
          </a:xfrm>
        </p:spPr>
        <p:txBody>
          <a:bodyPr/>
          <a:lstStyle/>
          <a:p>
            <a:r>
              <a:rPr lang="en-US" b="1" i="1" dirty="0" err="1" smtClean="0"/>
              <a:t>Replicare</a:t>
            </a:r>
            <a:endParaRPr lang="en-GB" dirty="0"/>
          </a:p>
        </p:txBody>
      </p:sp>
      <p:sp>
        <p:nvSpPr>
          <p:cNvPr id="3" name="Content Placeholder 2"/>
          <p:cNvSpPr>
            <a:spLocks noGrp="1"/>
          </p:cNvSpPr>
          <p:nvPr>
            <p:ph idx="1"/>
          </p:nvPr>
        </p:nvSpPr>
        <p:spPr>
          <a:xfrm>
            <a:off x="550226" y="1737359"/>
            <a:ext cx="11094721" cy="4474255"/>
          </a:xfrm>
        </p:spPr>
        <p:txBody>
          <a:bodyPr>
            <a:normAutofit fontScale="92500"/>
          </a:bodyPr>
          <a:lstStyle/>
          <a:p>
            <a:pPr>
              <a:buFont typeface="Wingdings" panose="05000000000000000000" pitchFamily="2" charset="2"/>
              <a:buChar char="§"/>
            </a:pPr>
            <a:r>
              <a:rPr lang="en-US" sz="4000" b="1" i="1" spc="-50" dirty="0" smtClean="0">
                <a:solidFill>
                  <a:schemeClr val="tx1"/>
                </a:solidFill>
                <a:latin typeface="+mj-lt"/>
                <a:ea typeface="+mj-ea"/>
                <a:cs typeface="+mj-cs"/>
              </a:rPr>
              <a:t> </a:t>
            </a:r>
            <a:r>
              <a:rPr lang="ro-RO" sz="4000" b="1" i="1" spc="-50" dirty="0" smtClean="0">
                <a:solidFill>
                  <a:schemeClr val="tx1"/>
                </a:solidFill>
                <a:latin typeface="+mj-lt"/>
                <a:ea typeface="+mj-ea"/>
                <a:cs typeface="+mj-cs"/>
              </a:rPr>
              <a:t>LRS </a:t>
            </a:r>
            <a:r>
              <a:rPr lang="ro-RO" sz="4000" b="1" i="1" spc="-50" dirty="0">
                <a:solidFill>
                  <a:schemeClr val="tx1"/>
                </a:solidFill>
                <a:latin typeface="+mj-lt"/>
                <a:ea typeface="+mj-ea"/>
                <a:cs typeface="+mj-cs"/>
              </a:rPr>
              <a:t>- Locally redundant storage </a:t>
            </a:r>
            <a:r>
              <a:rPr lang="en-US" sz="4000" b="1" i="1" spc="-50" dirty="0" smtClean="0">
                <a:solidFill>
                  <a:schemeClr val="tx1"/>
                </a:solidFill>
                <a:latin typeface="+mj-lt"/>
                <a:ea typeface="+mj-ea"/>
                <a:cs typeface="+mj-cs"/>
              </a:rPr>
              <a:t>-3 </a:t>
            </a:r>
            <a:r>
              <a:rPr lang="en-US" sz="4000" b="1" i="1" spc="-50" dirty="0" err="1">
                <a:solidFill>
                  <a:schemeClr val="tx1"/>
                </a:solidFill>
                <a:latin typeface="+mj-lt"/>
                <a:ea typeface="+mj-ea"/>
                <a:cs typeface="+mj-cs"/>
              </a:rPr>
              <a:t>copii</a:t>
            </a:r>
            <a:r>
              <a:rPr lang="en-US" sz="4000" b="1" i="1" spc="-50" dirty="0">
                <a:solidFill>
                  <a:schemeClr val="tx1"/>
                </a:solidFill>
                <a:latin typeface="+mj-lt"/>
                <a:ea typeface="+mj-ea"/>
                <a:cs typeface="+mj-cs"/>
              </a:rPr>
              <a:t> – 1 </a:t>
            </a:r>
            <a:r>
              <a:rPr lang="en-US" sz="4000" b="1" i="1" spc="-50" dirty="0" err="1" smtClean="0">
                <a:solidFill>
                  <a:schemeClr val="tx1"/>
                </a:solidFill>
                <a:latin typeface="+mj-lt"/>
                <a:ea typeface="+mj-ea"/>
                <a:cs typeface="+mj-cs"/>
              </a:rPr>
              <a:t>unitate</a:t>
            </a:r>
            <a:r>
              <a:rPr lang="en-US" sz="4000" b="1" i="1" spc="-50" dirty="0" smtClean="0">
                <a:solidFill>
                  <a:schemeClr val="tx1"/>
                </a:solidFill>
                <a:latin typeface="+mj-lt"/>
                <a:ea typeface="+mj-ea"/>
                <a:cs typeface="+mj-cs"/>
              </a:rPr>
              <a:t>/</a:t>
            </a:r>
            <a:r>
              <a:rPr lang="en-US" sz="4000" b="1" i="1" spc="-50" dirty="0" err="1" smtClean="0">
                <a:solidFill>
                  <a:schemeClr val="tx1"/>
                </a:solidFill>
                <a:latin typeface="+mj-lt"/>
                <a:ea typeface="+mj-ea"/>
                <a:cs typeface="+mj-cs"/>
              </a:rPr>
              <a:t>regiune</a:t>
            </a:r>
            <a:endParaRPr lang="en-US" sz="4000" b="1" i="1" spc="-50" dirty="0">
              <a:solidFill>
                <a:schemeClr val="tx1"/>
              </a:solidFill>
              <a:latin typeface="+mj-lt"/>
              <a:ea typeface="+mj-ea"/>
              <a:cs typeface="+mj-cs"/>
            </a:endParaRPr>
          </a:p>
          <a:p>
            <a:pPr>
              <a:buFont typeface="Wingdings" panose="05000000000000000000" pitchFamily="2" charset="2"/>
              <a:buChar char="§"/>
            </a:pPr>
            <a:r>
              <a:rPr lang="en-US" sz="4000" b="1" i="1" spc="-50" dirty="0" smtClean="0">
                <a:solidFill>
                  <a:schemeClr val="tx1"/>
                </a:solidFill>
                <a:latin typeface="+mj-lt"/>
                <a:ea typeface="+mj-ea"/>
                <a:cs typeface="+mj-cs"/>
              </a:rPr>
              <a:t> </a:t>
            </a:r>
            <a:r>
              <a:rPr lang="ro-RO" sz="4000" b="1" i="1" spc="-50" dirty="0" smtClean="0">
                <a:solidFill>
                  <a:schemeClr val="tx1"/>
                </a:solidFill>
                <a:latin typeface="+mj-lt"/>
                <a:ea typeface="+mj-ea"/>
                <a:cs typeface="+mj-cs"/>
              </a:rPr>
              <a:t>ZRS </a:t>
            </a:r>
            <a:r>
              <a:rPr lang="ro-RO" sz="4000" b="1" i="1" spc="-50" dirty="0">
                <a:solidFill>
                  <a:schemeClr val="tx1"/>
                </a:solidFill>
                <a:latin typeface="+mj-lt"/>
                <a:ea typeface="+mj-ea"/>
                <a:cs typeface="+mj-cs"/>
              </a:rPr>
              <a:t>- Zone redundant storage </a:t>
            </a:r>
            <a:r>
              <a:rPr lang="en-US" sz="4000" b="1" i="1" spc="-50" dirty="0">
                <a:solidFill>
                  <a:schemeClr val="tx1"/>
                </a:solidFill>
                <a:latin typeface="+mj-lt"/>
                <a:ea typeface="+mj-ea"/>
                <a:cs typeface="+mj-cs"/>
              </a:rPr>
              <a:t>- </a:t>
            </a:r>
            <a:r>
              <a:rPr lang="ro-RO" sz="4000" b="1" i="1" spc="-50" dirty="0">
                <a:solidFill>
                  <a:schemeClr val="tx1"/>
                </a:solidFill>
                <a:latin typeface="+mj-lt"/>
                <a:ea typeface="+mj-ea"/>
                <a:cs typeface="+mj-cs"/>
              </a:rPr>
              <a:t>3 copii </a:t>
            </a:r>
            <a:r>
              <a:rPr lang="en-US" sz="4000" b="1" i="1" spc="-50" dirty="0">
                <a:solidFill>
                  <a:schemeClr val="tx1"/>
                </a:solidFill>
                <a:latin typeface="+mj-lt"/>
                <a:ea typeface="+mj-ea"/>
                <a:cs typeface="+mj-cs"/>
              </a:rPr>
              <a:t>- </a:t>
            </a:r>
            <a:r>
              <a:rPr lang="ro-RO" sz="4000" b="1" i="1" spc="-50" dirty="0">
                <a:solidFill>
                  <a:schemeClr val="tx1"/>
                </a:solidFill>
                <a:latin typeface="+mj-lt"/>
                <a:ea typeface="+mj-ea"/>
                <a:cs typeface="+mj-cs"/>
              </a:rPr>
              <a:t>3 </a:t>
            </a:r>
            <a:r>
              <a:rPr lang="ro-RO" sz="4000" b="1" i="1" spc="-50" dirty="0" smtClean="0">
                <a:solidFill>
                  <a:schemeClr val="tx1"/>
                </a:solidFill>
                <a:latin typeface="+mj-lt"/>
                <a:ea typeface="+mj-ea"/>
                <a:cs typeface="+mj-cs"/>
              </a:rPr>
              <a:t>unitati</a:t>
            </a:r>
            <a:r>
              <a:rPr lang="en-US" sz="4000" b="1" i="1" spc="-50" dirty="0" smtClean="0">
                <a:solidFill>
                  <a:schemeClr val="tx1"/>
                </a:solidFill>
                <a:latin typeface="+mj-lt"/>
                <a:ea typeface="+mj-ea"/>
                <a:cs typeface="+mj-cs"/>
              </a:rPr>
              <a:t>/</a:t>
            </a:r>
            <a:r>
              <a:rPr lang="ro-RO" sz="4000" b="1" i="1" spc="-50" dirty="0" smtClean="0">
                <a:solidFill>
                  <a:schemeClr val="tx1"/>
                </a:solidFill>
                <a:latin typeface="+mj-lt"/>
                <a:ea typeface="+mj-ea"/>
                <a:cs typeface="+mj-cs"/>
              </a:rPr>
              <a:t>2 regiuni.</a:t>
            </a:r>
            <a:endParaRPr lang="en-US" sz="4000" b="1" i="1" spc="-50" dirty="0">
              <a:solidFill>
                <a:schemeClr val="tx1"/>
              </a:solidFill>
              <a:latin typeface="+mj-lt"/>
              <a:ea typeface="+mj-ea"/>
              <a:cs typeface="+mj-cs"/>
            </a:endParaRPr>
          </a:p>
          <a:p>
            <a:pPr>
              <a:buFont typeface="Wingdings" panose="05000000000000000000" pitchFamily="2" charset="2"/>
              <a:buChar char="§"/>
            </a:pPr>
            <a:r>
              <a:rPr lang="en-US" sz="4000" b="1" i="1" spc="-50" dirty="0">
                <a:solidFill>
                  <a:schemeClr val="tx1"/>
                </a:solidFill>
                <a:latin typeface="+mj-lt"/>
                <a:ea typeface="+mj-ea"/>
                <a:cs typeface="+mj-cs"/>
              </a:rPr>
              <a:t> </a:t>
            </a:r>
            <a:r>
              <a:rPr lang="ro-RO" sz="4000" b="1" i="1" spc="-50" dirty="0" smtClean="0">
                <a:solidFill>
                  <a:schemeClr val="tx1"/>
                </a:solidFill>
                <a:latin typeface="+mj-lt"/>
                <a:ea typeface="+mj-ea"/>
                <a:cs typeface="+mj-cs"/>
              </a:rPr>
              <a:t>GRS </a:t>
            </a:r>
            <a:r>
              <a:rPr lang="ro-RO" sz="4000" b="1" i="1" spc="-50" dirty="0">
                <a:solidFill>
                  <a:schemeClr val="tx1"/>
                </a:solidFill>
                <a:latin typeface="+mj-lt"/>
                <a:ea typeface="+mj-ea"/>
                <a:cs typeface="+mj-cs"/>
              </a:rPr>
              <a:t>- Geo-redundant storage </a:t>
            </a:r>
            <a:r>
              <a:rPr lang="ro-RO" sz="4000" b="1" i="1" spc="-50" dirty="0" smtClean="0">
                <a:solidFill>
                  <a:schemeClr val="tx1"/>
                </a:solidFill>
                <a:latin typeface="+mj-lt"/>
                <a:ea typeface="+mj-ea"/>
                <a:cs typeface="+mj-cs"/>
              </a:rPr>
              <a:t>–</a:t>
            </a:r>
            <a:r>
              <a:rPr lang="en-US" sz="4000" b="1" i="1" spc="-50" dirty="0" smtClean="0">
                <a:solidFill>
                  <a:schemeClr val="tx1"/>
                </a:solidFill>
                <a:latin typeface="+mj-lt"/>
                <a:ea typeface="+mj-ea"/>
                <a:cs typeface="+mj-cs"/>
              </a:rPr>
              <a:t> </a:t>
            </a:r>
            <a:r>
              <a:rPr lang="ro-RO" sz="4000" dirty="0" smtClean="0">
                <a:solidFill>
                  <a:schemeClr val="tx1"/>
                </a:solidFill>
              </a:rPr>
              <a:t>6 copii</a:t>
            </a:r>
            <a:r>
              <a:rPr lang="en-US" sz="4000" dirty="0" smtClean="0">
                <a:solidFill>
                  <a:schemeClr val="tx1"/>
                </a:solidFill>
              </a:rPr>
              <a:t>=</a:t>
            </a:r>
            <a:r>
              <a:rPr lang="ro-RO" sz="4000" dirty="0" smtClean="0">
                <a:solidFill>
                  <a:schemeClr val="tx1"/>
                </a:solidFill>
              </a:rPr>
              <a:t>3 regiunea </a:t>
            </a:r>
            <a:r>
              <a:rPr lang="ro-RO" sz="4000" dirty="0">
                <a:solidFill>
                  <a:schemeClr val="tx1"/>
                </a:solidFill>
              </a:rPr>
              <a:t>primara </a:t>
            </a:r>
            <a:r>
              <a:rPr lang="en-US" sz="4000" dirty="0" smtClean="0">
                <a:solidFill>
                  <a:schemeClr val="tx1"/>
                </a:solidFill>
              </a:rPr>
              <a:t>				+ </a:t>
            </a:r>
            <a:r>
              <a:rPr lang="ro-RO" sz="4000" dirty="0" smtClean="0">
                <a:solidFill>
                  <a:schemeClr val="tx1"/>
                </a:solidFill>
              </a:rPr>
              <a:t>3 regiune </a:t>
            </a:r>
            <a:r>
              <a:rPr lang="ro-RO" sz="4000" dirty="0">
                <a:solidFill>
                  <a:schemeClr val="tx1"/>
                </a:solidFill>
              </a:rPr>
              <a:t>secundara </a:t>
            </a:r>
            <a:endParaRPr lang="en-US" sz="4000" b="1" i="1" spc="-50" dirty="0" smtClean="0">
              <a:solidFill>
                <a:schemeClr val="tx1"/>
              </a:solidFill>
              <a:latin typeface="+mj-lt"/>
              <a:ea typeface="+mj-ea"/>
              <a:cs typeface="+mj-cs"/>
            </a:endParaRPr>
          </a:p>
          <a:p>
            <a:pPr>
              <a:buFont typeface="Wingdings" panose="05000000000000000000" pitchFamily="2" charset="2"/>
              <a:buChar char="§"/>
            </a:pPr>
            <a:r>
              <a:rPr lang="ro-RO" sz="4000" dirty="0">
                <a:solidFill>
                  <a:schemeClr val="tx1"/>
                </a:solidFill>
              </a:rPr>
              <a:t>RA-GRS - Read access geo-redundant </a:t>
            </a:r>
            <a:r>
              <a:rPr lang="ro-RO" sz="4000" dirty="0" smtClean="0">
                <a:solidFill>
                  <a:schemeClr val="tx1"/>
                </a:solidFill>
              </a:rPr>
              <a:t>storage</a:t>
            </a:r>
            <a:r>
              <a:rPr lang="en-US" sz="4000" dirty="0" smtClean="0">
                <a:solidFill>
                  <a:schemeClr val="tx1"/>
                </a:solidFill>
              </a:rPr>
              <a:t> - </a:t>
            </a:r>
            <a:r>
              <a:rPr lang="ro-RO" sz="4000" dirty="0" smtClean="0">
                <a:solidFill>
                  <a:schemeClr val="tx1"/>
                </a:solidFill>
              </a:rPr>
              <a:t>replica</a:t>
            </a:r>
            <a:r>
              <a:rPr lang="en-US" sz="4000" dirty="0" smtClean="0">
                <a:solidFill>
                  <a:schemeClr val="tx1"/>
                </a:solidFill>
              </a:rPr>
              <a:t>re</a:t>
            </a:r>
            <a:r>
              <a:rPr lang="ro-RO" sz="4000" dirty="0" smtClean="0">
                <a:solidFill>
                  <a:schemeClr val="tx1"/>
                </a:solidFill>
              </a:rPr>
              <a:t> </a:t>
            </a:r>
            <a:r>
              <a:rPr lang="en-US" sz="4000" dirty="0" smtClean="0">
                <a:solidFill>
                  <a:schemeClr val="tx1"/>
                </a:solidFill>
              </a:rPr>
              <a:t>in </a:t>
            </a:r>
            <a:r>
              <a:rPr lang="en-US" sz="4000" dirty="0" err="1" smtClean="0">
                <a:solidFill>
                  <a:schemeClr val="tx1"/>
                </a:solidFill>
              </a:rPr>
              <a:t>regiune</a:t>
            </a:r>
            <a:r>
              <a:rPr lang="en-US" sz="4000" dirty="0" smtClean="0">
                <a:solidFill>
                  <a:schemeClr val="tx1"/>
                </a:solidFill>
              </a:rPr>
              <a:t> </a:t>
            </a:r>
            <a:r>
              <a:rPr lang="ro-RO" sz="4000" dirty="0" smtClean="0">
                <a:solidFill>
                  <a:schemeClr val="tx1"/>
                </a:solidFill>
              </a:rPr>
              <a:t>secundara</a:t>
            </a:r>
            <a:r>
              <a:rPr lang="en-US" sz="4000" dirty="0" smtClean="0">
                <a:solidFill>
                  <a:schemeClr val="tx1"/>
                </a:solidFill>
              </a:rPr>
              <a:t>, </a:t>
            </a:r>
            <a:r>
              <a:rPr lang="en-US" sz="4000" dirty="0" err="1" smtClean="0">
                <a:solidFill>
                  <a:schemeClr val="tx1"/>
                </a:solidFill>
              </a:rPr>
              <a:t>dar</a:t>
            </a:r>
            <a:r>
              <a:rPr lang="en-US" sz="4000" dirty="0" smtClean="0">
                <a:solidFill>
                  <a:schemeClr val="tx1"/>
                </a:solidFill>
              </a:rPr>
              <a:t> </a:t>
            </a:r>
            <a:r>
              <a:rPr lang="ro-RO" sz="4000" dirty="0">
                <a:solidFill>
                  <a:schemeClr val="tx1"/>
                </a:solidFill>
              </a:rPr>
              <a:t>drepturi de citire</a:t>
            </a:r>
            <a:endParaRPr lang="en-US" sz="4000" b="1" i="1" spc="-50" dirty="0">
              <a:latin typeface="+mj-lt"/>
              <a:ea typeface="+mj-ea"/>
              <a:cs typeface="+mj-cs"/>
            </a:endParaRPr>
          </a:p>
          <a:p>
            <a:endParaRPr lang="en-GB" dirty="0"/>
          </a:p>
        </p:txBody>
      </p:sp>
      <p:sp>
        <p:nvSpPr>
          <p:cNvPr id="4" name="Footer Placeholder 3"/>
          <p:cNvSpPr>
            <a:spLocks noGrp="1"/>
          </p:cNvSpPr>
          <p:nvPr>
            <p:ph type="ftr" sz="quarter" idx="11"/>
          </p:nvPr>
        </p:nvSpPr>
        <p:spPr/>
        <p:txBody>
          <a:bodyPr/>
          <a:lstStyle/>
          <a:p>
            <a:r>
              <a:rPr lang="en-GB" smtClean="0"/>
              <a:t>Master IISC - SOA</a:t>
            </a:r>
            <a:endParaRPr lang="en-GB"/>
          </a:p>
        </p:txBody>
      </p:sp>
      <p:sp>
        <p:nvSpPr>
          <p:cNvPr id="5" name="Slide Number Placeholder 4"/>
          <p:cNvSpPr>
            <a:spLocks noGrp="1"/>
          </p:cNvSpPr>
          <p:nvPr>
            <p:ph type="sldNum" sz="quarter" idx="12"/>
          </p:nvPr>
        </p:nvSpPr>
        <p:spPr/>
        <p:txBody>
          <a:bodyPr/>
          <a:lstStyle/>
          <a:p>
            <a:fld id="{D7CBD13C-E29A-4324-9444-D30C5948762F}" type="slidenum">
              <a:rPr lang="en-GB" smtClean="0"/>
              <a:t>5</a:t>
            </a:fld>
            <a:endParaRPr lang="en-GB"/>
          </a:p>
        </p:txBody>
      </p:sp>
    </p:spTree>
    <p:extLst>
      <p:ext uri="{BB962C8B-B14F-4D97-AF65-F5344CB8AC3E}">
        <p14:creationId xmlns:p14="http://schemas.microsoft.com/office/powerpoint/2010/main" val="57004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094" y="558207"/>
            <a:ext cx="10058400" cy="854491"/>
          </a:xfrm>
        </p:spPr>
        <p:txBody>
          <a:bodyPr/>
          <a:lstStyle/>
          <a:p>
            <a:r>
              <a:rPr lang="ro-RO" b="1" i="1" dirty="0"/>
              <a:t>Securitatea datelor</a:t>
            </a:r>
            <a:endParaRPr lang="en-GB"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
            </a:pPr>
            <a:r>
              <a:rPr lang="en-US" sz="4800" b="1" i="1" spc="-50" dirty="0" smtClean="0">
                <a:latin typeface="+mj-lt"/>
                <a:ea typeface="+mj-ea"/>
                <a:cs typeface="+mj-cs"/>
              </a:rPr>
              <a:t> </a:t>
            </a:r>
            <a:r>
              <a:rPr lang="en-US" sz="4800" b="1" i="1" spc="-50" dirty="0" err="1" smtClean="0">
                <a:solidFill>
                  <a:schemeClr val="tx1"/>
                </a:solidFill>
                <a:latin typeface="+mj-lt"/>
                <a:ea typeface="+mj-ea"/>
                <a:cs typeface="+mj-cs"/>
              </a:rPr>
              <a:t>orice</a:t>
            </a:r>
            <a:r>
              <a:rPr lang="en-US" sz="4800" b="1" i="1" spc="-50" dirty="0" smtClean="0">
                <a:solidFill>
                  <a:schemeClr val="tx1"/>
                </a:solidFill>
                <a:latin typeface="+mj-lt"/>
                <a:ea typeface="+mj-ea"/>
                <a:cs typeface="+mj-cs"/>
              </a:rPr>
              <a:t> c</a:t>
            </a:r>
            <a:r>
              <a:rPr lang="ro-RO" sz="4800" b="1" i="1" spc="-50" dirty="0" smtClean="0">
                <a:solidFill>
                  <a:schemeClr val="tx1"/>
                </a:solidFill>
                <a:latin typeface="+mj-lt"/>
                <a:ea typeface="+mj-ea"/>
                <a:cs typeface="+mj-cs"/>
              </a:rPr>
              <a:t>erere </a:t>
            </a:r>
            <a:r>
              <a:rPr lang="ro-RO" sz="4800" b="1" i="1" spc="-50" dirty="0">
                <a:solidFill>
                  <a:schemeClr val="tx1"/>
                </a:solidFill>
                <a:latin typeface="+mj-lt"/>
                <a:ea typeface="+mj-ea"/>
                <a:cs typeface="+mj-cs"/>
              </a:rPr>
              <a:t>de resurse dintr-un cont trebuie sa fie </a:t>
            </a:r>
            <a:r>
              <a:rPr lang="ro-RO" sz="5100" b="1" i="1" spc="-50" dirty="0">
                <a:solidFill>
                  <a:schemeClr val="bg2">
                    <a:lumMod val="50000"/>
                  </a:schemeClr>
                </a:solidFill>
                <a:latin typeface="+mj-lt"/>
                <a:ea typeface="+mj-ea"/>
                <a:cs typeface="+mj-cs"/>
              </a:rPr>
              <a:t>autentificata</a:t>
            </a:r>
            <a:endParaRPr lang="en-US" sz="5100" b="1" i="1" spc="-50" dirty="0">
              <a:solidFill>
                <a:schemeClr val="bg2">
                  <a:lumMod val="50000"/>
                </a:schemeClr>
              </a:solidFill>
              <a:latin typeface="+mj-lt"/>
              <a:ea typeface="+mj-ea"/>
              <a:cs typeface="+mj-cs"/>
            </a:endParaRPr>
          </a:p>
          <a:p>
            <a:r>
              <a:rPr lang="en-US" sz="4800" b="1" i="1" spc="-50" dirty="0" smtClean="0">
                <a:solidFill>
                  <a:schemeClr val="bg2">
                    <a:lumMod val="50000"/>
                  </a:schemeClr>
                </a:solidFill>
                <a:latin typeface="+mj-lt"/>
                <a:ea typeface="+mj-ea"/>
                <a:cs typeface="+mj-cs"/>
              </a:rPr>
              <a:t>           !!! </a:t>
            </a:r>
            <a:r>
              <a:rPr lang="en-US" sz="4800" b="1" i="1" spc="-50" dirty="0" err="1" smtClean="0">
                <a:solidFill>
                  <a:schemeClr val="bg2">
                    <a:lumMod val="50000"/>
                  </a:schemeClr>
                </a:solidFill>
                <a:latin typeface="+mj-lt"/>
                <a:ea typeface="+mj-ea"/>
                <a:cs typeface="+mj-cs"/>
              </a:rPr>
              <a:t>Exceptie</a:t>
            </a:r>
            <a:r>
              <a:rPr lang="en-US" sz="4800" b="1" i="1" spc="-50" dirty="0">
                <a:solidFill>
                  <a:schemeClr val="bg2">
                    <a:lumMod val="50000"/>
                  </a:schemeClr>
                </a:solidFill>
                <a:latin typeface="+mj-lt"/>
                <a:ea typeface="+mj-ea"/>
                <a:cs typeface="+mj-cs"/>
              </a:rPr>
              <a:t>: </a:t>
            </a:r>
            <a:r>
              <a:rPr lang="ro-RO" sz="4800" b="1" i="1" spc="-50" dirty="0">
                <a:solidFill>
                  <a:schemeClr val="tx1"/>
                </a:solidFill>
                <a:latin typeface="+mj-lt"/>
                <a:ea typeface="+mj-ea"/>
                <a:cs typeface="+mj-cs"/>
              </a:rPr>
              <a:t>Bloburile </a:t>
            </a:r>
            <a:r>
              <a:rPr lang="en-US" sz="4800" b="1" i="1" spc="-50" dirty="0" smtClean="0">
                <a:solidFill>
                  <a:schemeClr val="tx1"/>
                </a:solidFill>
                <a:latin typeface="+mj-lt"/>
                <a:ea typeface="+mj-ea"/>
                <a:cs typeface="+mj-cs"/>
              </a:rPr>
              <a:t>permit </a:t>
            </a:r>
            <a:r>
              <a:rPr lang="ro-RO" sz="4800" b="1" i="1" spc="-50" dirty="0" smtClean="0">
                <a:solidFill>
                  <a:schemeClr val="tx1"/>
                </a:solidFill>
                <a:latin typeface="+mj-lt"/>
                <a:ea typeface="+mj-ea"/>
                <a:cs typeface="+mj-cs"/>
              </a:rPr>
              <a:t>autentificare </a:t>
            </a:r>
            <a:r>
              <a:rPr lang="ro-RO" sz="4800" b="1" i="1" spc="-50" dirty="0">
                <a:solidFill>
                  <a:schemeClr val="tx1"/>
                </a:solidFill>
                <a:latin typeface="+mj-lt"/>
                <a:ea typeface="+mj-ea"/>
                <a:cs typeface="+mj-cs"/>
              </a:rPr>
              <a:t>anonima</a:t>
            </a:r>
            <a:r>
              <a:rPr lang="ro-RO" sz="4800" b="1" i="1" spc="-50" dirty="0" smtClean="0">
                <a:solidFill>
                  <a:schemeClr val="tx1"/>
                </a:solidFill>
                <a:latin typeface="+mj-lt"/>
                <a:ea typeface="+mj-ea"/>
                <a:cs typeface="+mj-cs"/>
              </a:rPr>
              <a:t>.</a:t>
            </a:r>
            <a:endParaRPr lang="en-US" sz="4800" b="1" i="1" spc="-50" dirty="0" smtClean="0">
              <a:solidFill>
                <a:schemeClr val="tx1"/>
              </a:solidFill>
              <a:latin typeface="+mj-lt"/>
              <a:ea typeface="+mj-ea"/>
              <a:cs typeface="+mj-cs"/>
            </a:endParaRPr>
          </a:p>
          <a:p>
            <a:pPr>
              <a:buFont typeface="Wingdings" panose="05000000000000000000" pitchFamily="2" charset="2"/>
              <a:buChar char="§"/>
            </a:pPr>
            <a:r>
              <a:rPr lang="en-US" sz="4800" b="1" i="1" spc="-50" dirty="0">
                <a:solidFill>
                  <a:schemeClr val="tx1"/>
                </a:solidFill>
                <a:latin typeface="+mj-lt"/>
                <a:ea typeface="+mj-ea"/>
                <a:cs typeface="+mj-cs"/>
              </a:rPr>
              <a:t> </a:t>
            </a:r>
            <a:r>
              <a:rPr lang="ro-RO" sz="4800" b="1" i="1" spc="-50" dirty="0">
                <a:solidFill>
                  <a:schemeClr val="tx1"/>
                </a:solidFill>
                <a:latin typeface="+mj-lt"/>
                <a:ea typeface="+mj-ea"/>
                <a:cs typeface="+mj-cs"/>
              </a:rPr>
              <a:t>acces public total pentru </a:t>
            </a:r>
            <a:r>
              <a:rPr lang="ro-RO" sz="4800" b="1" i="1" spc="-50" dirty="0" smtClean="0">
                <a:solidFill>
                  <a:schemeClr val="tx1"/>
                </a:solidFill>
                <a:latin typeface="+mj-lt"/>
                <a:ea typeface="+mj-ea"/>
                <a:cs typeface="+mj-cs"/>
              </a:rPr>
              <a:t>citire</a:t>
            </a:r>
            <a:r>
              <a:rPr lang="en-US" sz="4800" b="1" i="1" spc="-50" dirty="0" smtClean="0">
                <a:solidFill>
                  <a:schemeClr val="tx1"/>
                </a:solidFill>
                <a:latin typeface="+mj-lt"/>
                <a:ea typeface="+mj-ea"/>
                <a:cs typeface="+mj-cs"/>
              </a:rPr>
              <a:t> – </a:t>
            </a:r>
            <a:r>
              <a:rPr lang="en-US" sz="4800" b="1" i="1" spc="-50" dirty="0">
                <a:solidFill>
                  <a:schemeClr val="tx1"/>
                </a:solidFill>
                <a:latin typeface="+mj-lt"/>
                <a:ea typeface="+mj-ea"/>
                <a:cs typeface="+mj-cs"/>
              </a:rPr>
              <a:t>la </a:t>
            </a:r>
            <a:r>
              <a:rPr lang="en-US" sz="4800" b="1" i="1" spc="-50" dirty="0" err="1">
                <a:solidFill>
                  <a:schemeClr val="tx1"/>
                </a:solidFill>
                <a:latin typeface="+mj-lt"/>
                <a:ea typeface="+mj-ea"/>
                <a:cs typeface="+mj-cs"/>
              </a:rPr>
              <a:t>nivel</a:t>
            </a:r>
            <a:r>
              <a:rPr lang="en-US" sz="4800" b="1" i="1" spc="-50" dirty="0">
                <a:solidFill>
                  <a:schemeClr val="tx1"/>
                </a:solidFill>
                <a:latin typeface="+mj-lt"/>
                <a:ea typeface="+mj-ea"/>
                <a:cs typeface="+mj-cs"/>
              </a:rPr>
              <a:t> de container</a:t>
            </a:r>
          </a:p>
          <a:p>
            <a:pPr>
              <a:buFont typeface="Wingdings" panose="05000000000000000000" pitchFamily="2" charset="2"/>
              <a:buChar char="§"/>
            </a:pPr>
            <a:r>
              <a:rPr lang="en-US" sz="4800" b="1" i="1" spc="-50" dirty="0">
                <a:solidFill>
                  <a:schemeClr val="tx1"/>
                </a:solidFill>
                <a:latin typeface="+mj-lt"/>
                <a:ea typeface="+mj-ea"/>
                <a:cs typeface="+mj-cs"/>
              </a:rPr>
              <a:t> </a:t>
            </a:r>
            <a:r>
              <a:rPr lang="ro-RO" sz="4800" b="1" i="1" spc="-50" dirty="0">
                <a:solidFill>
                  <a:schemeClr val="tx1"/>
                </a:solidFill>
                <a:latin typeface="+mj-lt"/>
                <a:ea typeface="+mj-ea"/>
                <a:cs typeface="+mj-cs"/>
              </a:rPr>
              <a:t>acces public pentru citirea blob-urilor </a:t>
            </a:r>
            <a:r>
              <a:rPr lang="ro-RO" sz="4800" b="1" i="1" spc="-50" dirty="0" smtClean="0">
                <a:solidFill>
                  <a:schemeClr val="tx1"/>
                </a:solidFill>
                <a:latin typeface="+mj-lt"/>
                <a:ea typeface="+mj-ea"/>
                <a:cs typeface="+mj-cs"/>
              </a:rPr>
              <a:t>– </a:t>
            </a:r>
            <a:r>
              <a:rPr lang="en-US" sz="4800" b="1" i="1" spc="-50" dirty="0" err="1" smtClean="0">
                <a:solidFill>
                  <a:schemeClr val="tx1"/>
                </a:solidFill>
                <a:latin typeface="+mj-lt"/>
                <a:ea typeface="+mj-ea"/>
                <a:cs typeface="+mj-cs"/>
              </a:rPr>
              <a:t>doar</a:t>
            </a:r>
            <a:r>
              <a:rPr lang="en-US" sz="4800" b="1" i="1" spc="-50" dirty="0" smtClean="0">
                <a:solidFill>
                  <a:schemeClr val="tx1"/>
                </a:solidFill>
                <a:latin typeface="+mj-lt"/>
                <a:ea typeface="+mj-ea"/>
                <a:cs typeface="+mj-cs"/>
              </a:rPr>
              <a:t> blob, nu </a:t>
            </a:r>
            <a:r>
              <a:rPr lang="en-US" sz="4800" b="1" i="1" spc="-50" dirty="0" err="1" smtClean="0">
                <a:solidFill>
                  <a:schemeClr val="tx1"/>
                </a:solidFill>
                <a:latin typeface="+mj-lt"/>
                <a:ea typeface="+mj-ea"/>
                <a:cs typeface="+mj-cs"/>
              </a:rPr>
              <a:t>si</a:t>
            </a:r>
            <a:r>
              <a:rPr lang="en-US" sz="4800" b="1" i="1" spc="-50" dirty="0" smtClean="0">
                <a:solidFill>
                  <a:schemeClr val="tx1"/>
                </a:solidFill>
                <a:latin typeface="+mj-lt"/>
                <a:ea typeface="+mj-ea"/>
                <a:cs typeface="+mj-cs"/>
              </a:rPr>
              <a:t> </a:t>
            </a:r>
            <a:r>
              <a:rPr lang="en-US" sz="4800" b="1" i="1" spc="-50" dirty="0" err="1" smtClean="0">
                <a:solidFill>
                  <a:schemeClr val="tx1"/>
                </a:solidFill>
                <a:latin typeface="+mj-lt"/>
                <a:ea typeface="+mj-ea"/>
                <a:cs typeface="+mj-cs"/>
              </a:rPr>
              <a:t>containere</a:t>
            </a:r>
            <a:endParaRPr lang="en-US" sz="4800" b="1" i="1" spc="-50" dirty="0">
              <a:solidFill>
                <a:schemeClr val="tx1"/>
              </a:solidFill>
              <a:latin typeface="+mj-lt"/>
              <a:ea typeface="+mj-ea"/>
              <a:cs typeface="+mj-cs"/>
            </a:endParaRPr>
          </a:p>
          <a:p>
            <a:pPr>
              <a:buFont typeface="Wingdings" panose="05000000000000000000" pitchFamily="2" charset="2"/>
              <a:buChar char="§"/>
            </a:pPr>
            <a:r>
              <a:rPr lang="en-US" sz="4800" b="1" i="1" spc="-50" dirty="0">
                <a:solidFill>
                  <a:schemeClr val="tx1"/>
                </a:solidFill>
                <a:latin typeface="+mj-lt"/>
                <a:ea typeface="+mj-ea"/>
                <a:cs typeface="+mj-cs"/>
              </a:rPr>
              <a:t> </a:t>
            </a:r>
            <a:r>
              <a:rPr lang="ro-RO" sz="4800" b="1" i="1" spc="-50" dirty="0">
                <a:solidFill>
                  <a:schemeClr val="tx1"/>
                </a:solidFill>
                <a:latin typeface="+mj-lt"/>
                <a:ea typeface="+mj-ea"/>
                <a:cs typeface="+mj-cs"/>
              </a:rPr>
              <a:t>fara acces public pentru </a:t>
            </a:r>
            <a:r>
              <a:rPr lang="ro-RO" sz="4800" b="1" i="1" spc="-50" dirty="0" smtClean="0">
                <a:solidFill>
                  <a:schemeClr val="tx1"/>
                </a:solidFill>
                <a:latin typeface="+mj-lt"/>
                <a:ea typeface="+mj-ea"/>
                <a:cs typeface="+mj-cs"/>
              </a:rPr>
              <a:t>citire</a:t>
            </a:r>
            <a:r>
              <a:rPr lang="en-US" sz="4800" b="1" i="1" spc="-50" dirty="0" smtClean="0">
                <a:solidFill>
                  <a:schemeClr val="tx1"/>
                </a:solidFill>
                <a:latin typeface="+mj-lt"/>
                <a:ea typeface="+mj-ea"/>
                <a:cs typeface="+mj-cs"/>
              </a:rPr>
              <a:t> – </a:t>
            </a:r>
            <a:r>
              <a:rPr lang="en-US" sz="4800" b="1" i="1" spc="-50" dirty="0" err="1" smtClean="0">
                <a:solidFill>
                  <a:schemeClr val="tx1"/>
                </a:solidFill>
                <a:latin typeface="+mj-lt"/>
                <a:ea typeface="+mj-ea"/>
                <a:cs typeface="+mj-cs"/>
              </a:rPr>
              <a:t>acces</a:t>
            </a:r>
            <a:r>
              <a:rPr lang="en-US" sz="4800" b="1" i="1" spc="-50" dirty="0" smtClean="0">
                <a:solidFill>
                  <a:schemeClr val="tx1"/>
                </a:solidFill>
                <a:latin typeface="+mj-lt"/>
                <a:ea typeface="+mj-ea"/>
                <a:cs typeface="+mj-cs"/>
              </a:rPr>
              <a:t> </a:t>
            </a:r>
            <a:r>
              <a:rPr lang="en-US" sz="4800" b="1" i="1" spc="-50" dirty="0" err="1" smtClean="0">
                <a:solidFill>
                  <a:schemeClr val="tx1"/>
                </a:solidFill>
                <a:latin typeface="+mj-lt"/>
                <a:ea typeface="+mj-ea"/>
                <a:cs typeface="+mj-cs"/>
              </a:rPr>
              <a:t>doar</a:t>
            </a:r>
            <a:r>
              <a:rPr lang="en-US" sz="4800" b="1" i="1" spc="-50" dirty="0" smtClean="0">
                <a:solidFill>
                  <a:schemeClr val="tx1"/>
                </a:solidFill>
                <a:latin typeface="+mj-lt"/>
                <a:ea typeface="+mj-ea"/>
                <a:cs typeface="+mj-cs"/>
              </a:rPr>
              <a:t> </a:t>
            </a:r>
            <a:r>
              <a:rPr lang="en-US" sz="4800" b="1" i="1" spc="-50" dirty="0" err="1" smtClean="0">
                <a:solidFill>
                  <a:schemeClr val="tx1"/>
                </a:solidFill>
                <a:latin typeface="+mj-lt"/>
                <a:ea typeface="+mj-ea"/>
                <a:cs typeface="+mj-cs"/>
              </a:rPr>
              <a:t>proprietarului</a:t>
            </a:r>
            <a:endParaRPr lang="en-US" sz="4800" b="1" i="1" spc="-50" dirty="0" smtClean="0">
              <a:solidFill>
                <a:schemeClr val="tx1"/>
              </a:solidFill>
              <a:latin typeface="+mj-lt"/>
              <a:ea typeface="+mj-ea"/>
              <a:cs typeface="+mj-cs"/>
            </a:endParaRPr>
          </a:p>
          <a:p>
            <a:pPr marL="0" indent="0">
              <a:buNone/>
            </a:pPr>
            <a:endParaRPr lang="en-US" sz="4800" b="1" i="1" spc="-50" dirty="0">
              <a:latin typeface="+mj-lt"/>
              <a:ea typeface="+mj-ea"/>
              <a:cs typeface="+mj-cs"/>
            </a:endParaRPr>
          </a:p>
        </p:txBody>
      </p:sp>
      <p:sp>
        <p:nvSpPr>
          <p:cNvPr id="4" name="Footer Placeholder 3"/>
          <p:cNvSpPr>
            <a:spLocks noGrp="1"/>
          </p:cNvSpPr>
          <p:nvPr>
            <p:ph type="ftr" sz="quarter" idx="11"/>
          </p:nvPr>
        </p:nvSpPr>
        <p:spPr/>
        <p:txBody>
          <a:bodyPr/>
          <a:lstStyle/>
          <a:p>
            <a:r>
              <a:rPr lang="en-GB" sz="1400" smtClean="0"/>
              <a:t>Master IISC - SOA</a:t>
            </a:r>
            <a:endParaRPr lang="en-GB" sz="1400" dirty="0"/>
          </a:p>
        </p:txBody>
      </p:sp>
      <p:sp>
        <p:nvSpPr>
          <p:cNvPr id="5" name="Slide Number Placeholder 4"/>
          <p:cNvSpPr>
            <a:spLocks noGrp="1"/>
          </p:cNvSpPr>
          <p:nvPr>
            <p:ph type="sldNum" sz="quarter" idx="12"/>
          </p:nvPr>
        </p:nvSpPr>
        <p:spPr/>
        <p:txBody>
          <a:bodyPr/>
          <a:lstStyle/>
          <a:p>
            <a:fld id="{D7CBD13C-E29A-4324-9444-D30C5948762F}" type="slidenum">
              <a:rPr lang="en-GB" sz="1600" smtClean="0"/>
              <a:t>6</a:t>
            </a:fld>
            <a:endParaRPr lang="en-GB" sz="1600" dirty="0"/>
          </a:p>
        </p:txBody>
      </p:sp>
    </p:spTree>
    <p:extLst>
      <p:ext uri="{BB962C8B-B14F-4D97-AF65-F5344CB8AC3E}">
        <p14:creationId xmlns:p14="http://schemas.microsoft.com/office/powerpoint/2010/main" val="269944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31" y="384786"/>
            <a:ext cx="11177751" cy="870257"/>
          </a:xfrm>
        </p:spPr>
        <p:txBody>
          <a:bodyPr>
            <a:noAutofit/>
          </a:bodyPr>
          <a:lstStyle/>
          <a:p>
            <a:r>
              <a:rPr lang="en-US" b="1" i="1" dirty="0" err="1"/>
              <a:t>Autentificarea</a:t>
            </a:r>
            <a:r>
              <a:rPr lang="en-US" b="1" i="1" dirty="0"/>
              <a:t> </a:t>
            </a:r>
            <a:r>
              <a:rPr lang="en-US" b="1" i="1" dirty="0" smtClean="0"/>
              <a:t>– </a:t>
            </a:r>
            <a:r>
              <a:rPr lang="ro-RO" b="1" i="1" dirty="0" smtClean="0"/>
              <a:t>SAS</a:t>
            </a:r>
            <a:r>
              <a:rPr lang="en-US" b="1" i="1" dirty="0" smtClean="0"/>
              <a:t>~S</a:t>
            </a:r>
            <a:r>
              <a:rPr lang="ro-RO" b="1" i="1" dirty="0"/>
              <a:t>hared </a:t>
            </a:r>
            <a:r>
              <a:rPr lang="en-US" b="1" i="1" dirty="0"/>
              <a:t>A</a:t>
            </a:r>
            <a:r>
              <a:rPr lang="ro-RO" b="1" i="1" dirty="0"/>
              <a:t>ccess </a:t>
            </a:r>
            <a:r>
              <a:rPr lang="en-US" b="1" i="1" dirty="0"/>
              <a:t>S</a:t>
            </a:r>
            <a:r>
              <a:rPr lang="ro-RO" b="1" i="1" dirty="0"/>
              <a:t>ignature </a:t>
            </a:r>
            <a:endParaRPr lang="en-GB" b="1" i="1" dirty="0"/>
          </a:p>
        </p:txBody>
      </p:sp>
      <p:sp>
        <p:nvSpPr>
          <p:cNvPr id="3" name="Content Placeholder 2"/>
          <p:cNvSpPr>
            <a:spLocks noGrp="1"/>
          </p:cNvSpPr>
          <p:nvPr>
            <p:ph idx="1"/>
          </p:nvPr>
        </p:nvSpPr>
        <p:spPr>
          <a:xfrm>
            <a:off x="488731" y="1845734"/>
            <a:ext cx="11351172" cy="4365880"/>
          </a:xfrm>
        </p:spPr>
        <p:txBody>
          <a:bodyPr>
            <a:noAutofit/>
          </a:bodyPr>
          <a:lstStyle/>
          <a:p>
            <a:pPr>
              <a:lnSpc>
                <a:spcPct val="100000"/>
              </a:lnSpc>
            </a:pPr>
            <a:r>
              <a:rPr lang="en-US" sz="3200" b="1" i="1" spc="-50" dirty="0">
                <a:solidFill>
                  <a:schemeClr val="bg2">
                    <a:lumMod val="50000"/>
                  </a:schemeClr>
                </a:solidFill>
                <a:latin typeface="+mj-lt"/>
                <a:ea typeface="+mj-ea"/>
                <a:cs typeface="+mj-cs"/>
              </a:rPr>
              <a:t> Cum ? </a:t>
            </a:r>
            <a:r>
              <a:rPr lang="en-US" sz="3200" b="1" i="1" spc="-50" dirty="0">
                <a:solidFill>
                  <a:schemeClr val="bg2">
                    <a:lumMod val="50000"/>
                  </a:schemeClr>
                </a:solidFill>
                <a:latin typeface="+mj-lt"/>
                <a:ea typeface="+mj-ea"/>
                <a:cs typeface="+mj-cs"/>
              </a:rPr>
              <a:t> </a:t>
            </a:r>
            <a:r>
              <a:rPr lang="en-US" sz="3200" b="1" i="1" spc="-50" dirty="0" err="1">
                <a:solidFill>
                  <a:schemeClr val="tx1"/>
                </a:solidFill>
                <a:latin typeface="+mj-lt"/>
                <a:ea typeface="+mj-ea"/>
                <a:cs typeface="+mj-cs"/>
              </a:rPr>
              <a:t>Prin</a:t>
            </a:r>
            <a:r>
              <a:rPr lang="en-US" sz="3200" b="1" i="1" spc="-50" dirty="0">
                <a:solidFill>
                  <a:schemeClr val="tx1"/>
                </a:solidFill>
                <a:latin typeface="+mj-lt"/>
                <a:ea typeface="+mj-ea"/>
                <a:cs typeface="+mj-cs"/>
              </a:rPr>
              <a:t> </a:t>
            </a:r>
            <a:r>
              <a:rPr lang="ro-RO" sz="3200" b="1" i="1" spc="-50" dirty="0">
                <a:solidFill>
                  <a:schemeClr val="tx1"/>
                </a:solidFill>
                <a:latin typeface="+mj-lt"/>
                <a:ea typeface="+mj-ea"/>
                <a:cs typeface="+mj-cs"/>
              </a:rPr>
              <a:t>semnaturi </a:t>
            </a:r>
            <a:r>
              <a:rPr lang="ro-RO" sz="3200" b="1" i="1" spc="-50" dirty="0">
                <a:solidFill>
                  <a:schemeClr val="tx1"/>
                </a:solidFill>
                <a:latin typeface="+mj-lt"/>
                <a:ea typeface="+mj-ea"/>
                <a:cs typeface="+mj-cs"/>
              </a:rPr>
              <a:t>de acces partajat (</a:t>
            </a:r>
            <a:r>
              <a:rPr lang="en-US" sz="3200" b="1" i="1" spc="-50" dirty="0">
                <a:solidFill>
                  <a:schemeClr val="tx1"/>
                </a:solidFill>
                <a:latin typeface="+mj-lt"/>
                <a:ea typeface="+mj-ea"/>
                <a:cs typeface="+mj-cs"/>
              </a:rPr>
              <a:t>S</a:t>
            </a:r>
            <a:r>
              <a:rPr lang="ro-RO" sz="3200" b="1" i="1" spc="-50" dirty="0">
                <a:solidFill>
                  <a:schemeClr val="tx1"/>
                </a:solidFill>
                <a:latin typeface="+mj-lt"/>
                <a:ea typeface="+mj-ea"/>
                <a:cs typeface="+mj-cs"/>
              </a:rPr>
              <a:t>hared </a:t>
            </a:r>
            <a:r>
              <a:rPr lang="en-US" sz="3200" b="1" i="1" spc="-50" dirty="0">
                <a:solidFill>
                  <a:schemeClr val="tx1"/>
                </a:solidFill>
                <a:latin typeface="+mj-lt"/>
                <a:ea typeface="+mj-ea"/>
                <a:cs typeface="+mj-cs"/>
              </a:rPr>
              <a:t>A</a:t>
            </a:r>
            <a:r>
              <a:rPr lang="ro-RO" sz="3200" b="1" i="1" spc="-50" dirty="0">
                <a:solidFill>
                  <a:schemeClr val="tx1"/>
                </a:solidFill>
                <a:latin typeface="+mj-lt"/>
                <a:ea typeface="+mj-ea"/>
                <a:cs typeface="+mj-cs"/>
              </a:rPr>
              <a:t>ccess </a:t>
            </a:r>
            <a:r>
              <a:rPr lang="en-US" sz="3200" b="1" i="1" spc="-50" dirty="0">
                <a:solidFill>
                  <a:schemeClr val="tx1"/>
                </a:solidFill>
                <a:latin typeface="+mj-lt"/>
                <a:ea typeface="+mj-ea"/>
                <a:cs typeface="+mj-cs"/>
              </a:rPr>
              <a:t>S</a:t>
            </a:r>
            <a:r>
              <a:rPr lang="ro-RO" sz="3200" b="1" i="1" spc="-50" dirty="0">
                <a:solidFill>
                  <a:schemeClr val="tx1"/>
                </a:solidFill>
                <a:latin typeface="+mj-lt"/>
                <a:ea typeface="+mj-ea"/>
                <a:cs typeface="+mj-cs"/>
              </a:rPr>
              <a:t>ignature - SAS)</a:t>
            </a:r>
            <a:endParaRPr lang="en-US" sz="3200" b="1" i="1" spc="-50" dirty="0">
              <a:solidFill>
                <a:schemeClr val="tx1"/>
              </a:solidFill>
              <a:latin typeface="+mj-lt"/>
              <a:ea typeface="+mj-ea"/>
              <a:cs typeface="+mj-cs"/>
            </a:endParaRPr>
          </a:p>
          <a:p>
            <a:pPr>
              <a:lnSpc>
                <a:spcPct val="100000"/>
              </a:lnSpc>
            </a:pPr>
            <a:r>
              <a:rPr lang="en-US" sz="3200" b="1" i="1" spc="-50" dirty="0">
                <a:solidFill>
                  <a:schemeClr val="bg2">
                    <a:lumMod val="50000"/>
                  </a:schemeClr>
                </a:solidFill>
                <a:latin typeface="+mj-lt"/>
                <a:ea typeface="+mj-ea"/>
                <a:cs typeface="+mj-cs"/>
              </a:rPr>
              <a:t>Ce </a:t>
            </a:r>
            <a:r>
              <a:rPr lang="en-US" sz="3200" b="1" i="1" spc="-50" dirty="0" err="1">
                <a:solidFill>
                  <a:schemeClr val="bg2">
                    <a:lumMod val="50000"/>
                  </a:schemeClr>
                </a:solidFill>
                <a:latin typeface="+mj-lt"/>
                <a:ea typeface="+mj-ea"/>
                <a:cs typeface="+mj-cs"/>
              </a:rPr>
              <a:t>ofera</a:t>
            </a:r>
            <a:r>
              <a:rPr lang="en-US" sz="3200" b="1" i="1" spc="-50" dirty="0">
                <a:solidFill>
                  <a:schemeClr val="bg2">
                    <a:lumMod val="50000"/>
                  </a:schemeClr>
                </a:solidFill>
                <a:latin typeface="+mj-lt"/>
                <a:ea typeface="+mj-ea"/>
                <a:cs typeface="+mj-cs"/>
              </a:rPr>
              <a:t> SAS? </a:t>
            </a:r>
            <a:r>
              <a:rPr lang="ro-RO" sz="3200" b="1" i="1" spc="-50" dirty="0">
                <a:solidFill>
                  <a:schemeClr val="tx1"/>
                </a:solidFill>
                <a:latin typeface="+mj-lt"/>
                <a:ea typeface="+mj-ea"/>
                <a:cs typeface="+mj-cs"/>
              </a:rPr>
              <a:t>acces restrictionat prin permisiuni si limitarea intervalului de </a:t>
            </a:r>
            <a:r>
              <a:rPr lang="ro-RO" sz="3200" b="1" i="1" spc="-50" dirty="0" smtClean="0">
                <a:solidFill>
                  <a:schemeClr val="tx1"/>
                </a:solidFill>
                <a:latin typeface="+mj-lt"/>
                <a:ea typeface="+mj-ea"/>
                <a:cs typeface="+mj-cs"/>
              </a:rPr>
              <a:t>timp</a:t>
            </a:r>
            <a:endParaRPr lang="en-US" sz="3200" b="1" i="1" spc="-50" dirty="0">
              <a:solidFill>
                <a:schemeClr val="tx1"/>
              </a:solidFill>
              <a:latin typeface="+mj-lt"/>
              <a:ea typeface="+mj-ea"/>
              <a:cs typeface="+mj-cs"/>
            </a:endParaRPr>
          </a:p>
          <a:p>
            <a:pPr>
              <a:lnSpc>
                <a:spcPct val="100000"/>
              </a:lnSpc>
            </a:pPr>
            <a:r>
              <a:rPr lang="en-US" sz="3200" b="1" i="1" spc="-50" dirty="0">
                <a:solidFill>
                  <a:schemeClr val="bg2">
                    <a:lumMod val="50000"/>
                  </a:schemeClr>
                </a:solidFill>
                <a:latin typeface="+mj-lt"/>
                <a:ea typeface="+mj-ea"/>
                <a:cs typeface="+mj-cs"/>
              </a:rPr>
              <a:t>Cum </a:t>
            </a:r>
            <a:r>
              <a:rPr lang="en-US" sz="3200" b="1" i="1" spc="-50" dirty="0" err="1">
                <a:solidFill>
                  <a:schemeClr val="bg2">
                    <a:lumMod val="50000"/>
                  </a:schemeClr>
                </a:solidFill>
                <a:latin typeface="+mj-lt"/>
                <a:ea typeface="+mj-ea"/>
                <a:cs typeface="+mj-cs"/>
              </a:rPr>
              <a:t>arata</a:t>
            </a:r>
            <a:r>
              <a:rPr lang="en-US" sz="3200" b="1" i="1" spc="-50" dirty="0">
                <a:solidFill>
                  <a:schemeClr val="bg2">
                    <a:lumMod val="50000"/>
                  </a:schemeClr>
                </a:solidFill>
                <a:latin typeface="+mj-lt"/>
                <a:ea typeface="+mj-ea"/>
                <a:cs typeface="+mj-cs"/>
              </a:rPr>
              <a:t>? </a:t>
            </a:r>
            <a:r>
              <a:rPr lang="ro-RO" sz="3200" b="1" i="1" spc="-50" dirty="0">
                <a:solidFill>
                  <a:schemeClr val="tx1"/>
                </a:solidFill>
                <a:latin typeface="+mj-lt"/>
                <a:ea typeface="+mj-ea"/>
                <a:cs typeface="+mj-cs"/>
              </a:rPr>
              <a:t>URI </a:t>
            </a:r>
            <a:r>
              <a:rPr lang="ro-RO" sz="3200" b="1" i="1" spc="-50" dirty="0" smtClean="0">
                <a:solidFill>
                  <a:schemeClr val="tx1"/>
                </a:solidFill>
                <a:latin typeface="+mj-lt"/>
                <a:ea typeface="+mj-ea"/>
                <a:cs typeface="+mj-cs"/>
              </a:rPr>
              <a:t>ce </a:t>
            </a:r>
            <a:r>
              <a:rPr lang="ro-RO" sz="3200" b="1" i="1" spc="-50" dirty="0">
                <a:solidFill>
                  <a:schemeClr val="tx1"/>
                </a:solidFill>
                <a:latin typeface="+mj-lt"/>
                <a:ea typeface="+mj-ea"/>
                <a:cs typeface="+mj-cs"/>
              </a:rPr>
              <a:t>localizeaza </a:t>
            </a:r>
            <a:r>
              <a:rPr lang="ro-RO" sz="3200" b="1" i="1" spc="-50" dirty="0" smtClean="0">
                <a:solidFill>
                  <a:schemeClr val="tx1"/>
                </a:solidFill>
                <a:latin typeface="+mj-lt"/>
                <a:ea typeface="+mj-ea"/>
                <a:cs typeface="+mj-cs"/>
              </a:rPr>
              <a:t>resurse </a:t>
            </a:r>
            <a:r>
              <a:rPr lang="ro-RO" sz="3200" b="1" i="1" spc="-50" dirty="0">
                <a:solidFill>
                  <a:schemeClr val="tx1"/>
                </a:solidFill>
                <a:latin typeface="+mj-lt"/>
                <a:ea typeface="+mj-ea"/>
                <a:cs typeface="+mj-cs"/>
              </a:rPr>
              <a:t>din storage si inglobeaza intr-un token un set parametri de interogare </a:t>
            </a:r>
            <a:r>
              <a:rPr lang="ro-RO" sz="3200" b="1" i="1" spc="-50" dirty="0" smtClean="0">
                <a:solidFill>
                  <a:schemeClr val="tx1"/>
                </a:solidFill>
                <a:latin typeface="+mj-lt"/>
                <a:ea typeface="+mj-ea"/>
                <a:cs typeface="+mj-cs"/>
              </a:rPr>
              <a:t>Web</a:t>
            </a:r>
            <a:r>
              <a:rPr lang="en-US" sz="3200" b="1" i="1" spc="-50" dirty="0" smtClean="0">
                <a:solidFill>
                  <a:schemeClr val="tx1"/>
                </a:solidFill>
                <a:latin typeface="+mj-lt"/>
                <a:ea typeface="+mj-ea"/>
                <a:cs typeface="+mj-cs"/>
              </a:rPr>
              <a:t> </a:t>
            </a:r>
            <a:r>
              <a:rPr lang="ro-RO" sz="3200" b="1" i="1" spc="-50" dirty="0" smtClean="0">
                <a:solidFill>
                  <a:schemeClr val="tx1"/>
                </a:solidFill>
                <a:latin typeface="+mj-lt"/>
                <a:ea typeface="+mj-ea"/>
                <a:cs typeface="+mj-cs"/>
              </a:rPr>
              <a:t>(query </a:t>
            </a:r>
            <a:r>
              <a:rPr lang="ro-RO" sz="3200" b="1" i="1" spc="-50" dirty="0">
                <a:solidFill>
                  <a:schemeClr val="tx1"/>
                </a:solidFill>
                <a:latin typeface="+mj-lt"/>
                <a:ea typeface="+mj-ea"/>
                <a:cs typeface="+mj-cs"/>
              </a:rPr>
              <a:t>parameters</a:t>
            </a:r>
            <a:r>
              <a:rPr lang="ro-RO" sz="3200" b="1" i="1" spc="-50" dirty="0" smtClean="0">
                <a:solidFill>
                  <a:schemeClr val="tx1"/>
                </a:solidFill>
                <a:latin typeface="+mj-lt"/>
                <a:ea typeface="+mj-ea"/>
                <a:cs typeface="+mj-cs"/>
              </a:rPr>
              <a:t>)</a:t>
            </a:r>
            <a:endParaRPr lang="en-US" sz="3200" b="1" i="1" spc="-50" dirty="0">
              <a:solidFill>
                <a:schemeClr val="tx1"/>
              </a:solidFill>
              <a:latin typeface="+mj-lt"/>
              <a:ea typeface="+mj-ea"/>
              <a:cs typeface="+mj-cs"/>
            </a:endParaRPr>
          </a:p>
          <a:p>
            <a:pPr>
              <a:lnSpc>
                <a:spcPct val="100000"/>
              </a:lnSpc>
            </a:pPr>
            <a:r>
              <a:rPr lang="ro-RO" sz="3200" b="1" i="1" spc="-50" dirty="0">
                <a:latin typeface="+mj-lt"/>
                <a:ea typeface="+mj-ea"/>
                <a:cs typeface="+mj-cs"/>
              </a:rPr>
              <a:t> </a:t>
            </a:r>
            <a:r>
              <a:rPr lang="en-US" sz="3200" b="1" i="1" spc="-50" dirty="0" err="1">
                <a:solidFill>
                  <a:schemeClr val="bg2">
                    <a:lumMod val="50000"/>
                  </a:schemeClr>
                </a:solidFill>
                <a:latin typeface="+mj-lt"/>
                <a:ea typeface="+mj-ea"/>
                <a:cs typeface="+mj-cs"/>
              </a:rPr>
              <a:t>Tipuri</a:t>
            </a:r>
            <a:r>
              <a:rPr lang="en-US" sz="3200" b="1" i="1" spc="-50" dirty="0">
                <a:solidFill>
                  <a:schemeClr val="bg2">
                    <a:lumMod val="50000"/>
                  </a:schemeClr>
                </a:solidFill>
                <a:latin typeface="+mj-lt"/>
                <a:ea typeface="+mj-ea"/>
                <a:cs typeface="+mj-cs"/>
              </a:rPr>
              <a:t>: </a:t>
            </a:r>
            <a:r>
              <a:rPr lang="ro-RO" sz="3200" b="1" i="1" spc="-50" dirty="0">
                <a:solidFill>
                  <a:schemeClr val="tx1"/>
                </a:solidFill>
                <a:latin typeface="+mj-lt"/>
                <a:ea typeface="+mj-ea"/>
                <a:cs typeface="+mj-cs"/>
              </a:rPr>
              <a:t>Service </a:t>
            </a:r>
            <a:r>
              <a:rPr lang="ro-RO" sz="3200" b="1" i="1" spc="-50" dirty="0">
                <a:solidFill>
                  <a:schemeClr val="tx1"/>
                </a:solidFill>
                <a:latin typeface="+mj-lt"/>
                <a:ea typeface="+mj-ea"/>
                <a:cs typeface="+mj-cs"/>
              </a:rPr>
              <a:t>SAS si Account </a:t>
            </a:r>
            <a:r>
              <a:rPr lang="ro-RO" sz="3200" b="1" i="1" spc="-50" dirty="0" smtClean="0">
                <a:solidFill>
                  <a:schemeClr val="tx1"/>
                </a:solidFill>
                <a:latin typeface="+mj-lt"/>
                <a:ea typeface="+mj-ea"/>
                <a:cs typeface="+mj-cs"/>
              </a:rPr>
              <a:t>SAS</a:t>
            </a:r>
            <a:endParaRPr lang="en-US" sz="3200" b="1" i="1" spc="-50" dirty="0">
              <a:solidFill>
                <a:schemeClr val="tx1"/>
              </a:solidFill>
              <a:latin typeface="+mj-lt"/>
              <a:ea typeface="+mj-ea"/>
              <a:cs typeface="+mj-cs"/>
            </a:endParaRPr>
          </a:p>
        </p:txBody>
      </p:sp>
      <p:sp>
        <p:nvSpPr>
          <p:cNvPr id="4" name="Footer Placeholder 3"/>
          <p:cNvSpPr>
            <a:spLocks noGrp="1"/>
          </p:cNvSpPr>
          <p:nvPr>
            <p:ph type="ftr" sz="quarter" idx="11"/>
          </p:nvPr>
        </p:nvSpPr>
        <p:spPr/>
        <p:txBody>
          <a:bodyPr/>
          <a:lstStyle/>
          <a:p>
            <a:r>
              <a:rPr lang="en-GB" sz="1400" smtClean="0"/>
              <a:t>Master IISC - SOA</a:t>
            </a:r>
            <a:endParaRPr lang="en-GB" sz="1400" dirty="0"/>
          </a:p>
        </p:txBody>
      </p:sp>
      <p:sp>
        <p:nvSpPr>
          <p:cNvPr id="5" name="Slide Number Placeholder 4"/>
          <p:cNvSpPr>
            <a:spLocks noGrp="1"/>
          </p:cNvSpPr>
          <p:nvPr>
            <p:ph type="sldNum" sz="quarter" idx="12"/>
          </p:nvPr>
        </p:nvSpPr>
        <p:spPr/>
        <p:txBody>
          <a:bodyPr/>
          <a:lstStyle/>
          <a:p>
            <a:fld id="{D7CBD13C-E29A-4324-9444-D30C5948762F}" type="slidenum">
              <a:rPr lang="en-GB" sz="1600" smtClean="0"/>
              <a:t>7</a:t>
            </a:fld>
            <a:endParaRPr lang="en-GB" sz="1600" dirty="0"/>
          </a:p>
        </p:txBody>
      </p:sp>
    </p:spTree>
    <p:extLst>
      <p:ext uri="{BB962C8B-B14F-4D97-AF65-F5344CB8AC3E}">
        <p14:creationId xmlns:p14="http://schemas.microsoft.com/office/powerpoint/2010/main" val="2712451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416317"/>
            <a:ext cx="10616499" cy="838726"/>
          </a:xfrm>
        </p:spPr>
        <p:txBody>
          <a:bodyPr>
            <a:normAutofit fontScale="90000"/>
          </a:bodyPr>
          <a:lstStyle/>
          <a:p>
            <a:r>
              <a:rPr lang="en-US" dirty="0" err="1" smtClean="0"/>
              <a:t>Exemplu</a:t>
            </a:r>
            <a:r>
              <a:rPr lang="en-US" dirty="0" smtClean="0"/>
              <a:t> SAS Service – </a:t>
            </a:r>
            <a:r>
              <a:rPr lang="en-US" dirty="0" err="1" smtClean="0"/>
              <a:t>acces</a:t>
            </a:r>
            <a:r>
              <a:rPr lang="en-US" dirty="0" smtClean="0"/>
              <a:t> </a:t>
            </a:r>
            <a:r>
              <a:rPr lang="en-US" dirty="0" err="1" smtClean="0"/>
              <a:t>scriere</a:t>
            </a:r>
            <a:r>
              <a:rPr lang="en-US" dirty="0" smtClean="0"/>
              <a:t>/</a:t>
            </a:r>
            <a:r>
              <a:rPr lang="en-US" dirty="0" err="1" smtClean="0"/>
              <a:t>citire</a:t>
            </a:r>
            <a:r>
              <a:rPr lang="en-US" dirty="0" smtClean="0"/>
              <a:t> blob</a:t>
            </a:r>
            <a:endParaRPr lang="en-GB" dirty="0"/>
          </a:p>
        </p:txBody>
      </p:sp>
      <p:sp>
        <p:nvSpPr>
          <p:cNvPr id="3" name="Content Placeholder 2"/>
          <p:cNvSpPr>
            <a:spLocks noGrp="1"/>
          </p:cNvSpPr>
          <p:nvPr>
            <p:ph idx="1"/>
          </p:nvPr>
        </p:nvSpPr>
        <p:spPr>
          <a:xfrm>
            <a:off x="536028" y="1845734"/>
            <a:ext cx="10619652" cy="4428942"/>
          </a:xfrm>
        </p:spPr>
        <p:txBody>
          <a:bodyPr>
            <a:normAutofit fontScale="62500" lnSpcReduction="20000"/>
          </a:bodyPr>
          <a:lstStyle/>
          <a:p>
            <a:r>
              <a:rPr lang="ro-RO" sz="3200" b="1" i="1" spc="-50" dirty="0" smtClean="0">
                <a:solidFill>
                  <a:schemeClr val="tx1"/>
                </a:solidFill>
                <a:latin typeface="+mj-lt"/>
                <a:ea typeface="+mj-ea"/>
                <a:cs typeface="+mj-cs"/>
              </a:rPr>
              <a:t>https</a:t>
            </a:r>
            <a:r>
              <a:rPr lang="ro-RO" sz="3200" b="1" i="1" spc="-50" dirty="0">
                <a:solidFill>
                  <a:schemeClr val="tx1"/>
                </a:solidFill>
                <a:latin typeface="+mj-lt"/>
                <a:ea typeface="+mj-ea"/>
                <a:cs typeface="+mj-cs"/>
              </a:rPr>
              <a:t>://myaccount.blob.core.windows.net/sascontainer/sasblob.txt</a:t>
            </a:r>
            <a:r>
              <a:rPr lang="en-US" sz="3200" b="1" i="1" spc="-50" dirty="0">
                <a:solidFill>
                  <a:schemeClr val="tx1"/>
                </a:solidFill>
                <a:latin typeface="+mj-lt"/>
                <a:ea typeface="+mj-ea"/>
                <a:cs typeface="+mj-cs"/>
              </a:rPr>
              <a:t> </a:t>
            </a:r>
            <a:r>
              <a:rPr lang="en-US" sz="3200" b="1" i="1" spc="-50" dirty="0" smtClean="0">
                <a:latin typeface="+mj-lt"/>
                <a:ea typeface="+mj-ea"/>
                <a:cs typeface="+mj-cs"/>
              </a:rPr>
              <a:t>--- </a:t>
            </a:r>
            <a:r>
              <a:rPr lang="ro-RO" sz="4000" b="1" i="1" spc="-50" dirty="0" smtClean="0">
                <a:solidFill>
                  <a:schemeClr val="bg2">
                    <a:lumMod val="50000"/>
                  </a:schemeClr>
                </a:solidFill>
                <a:latin typeface="+mj-lt"/>
                <a:ea typeface="+mj-ea"/>
                <a:cs typeface="+mj-cs"/>
              </a:rPr>
              <a:t>Blob </a:t>
            </a:r>
            <a:r>
              <a:rPr lang="ro-RO" sz="4000" b="1" i="1" spc="-50" dirty="0">
                <a:solidFill>
                  <a:schemeClr val="bg2">
                    <a:lumMod val="50000"/>
                  </a:schemeClr>
                </a:solidFill>
                <a:latin typeface="+mj-lt"/>
                <a:ea typeface="+mj-ea"/>
                <a:cs typeface="+mj-cs"/>
              </a:rPr>
              <a:t>URI - adresa resursei </a:t>
            </a:r>
            <a:endParaRPr lang="en-US" sz="3200" b="1" i="1" spc="-50" dirty="0">
              <a:solidFill>
                <a:schemeClr val="bg2">
                  <a:lumMod val="50000"/>
                </a:schemeClr>
              </a:solidFill>
              <a:latin typeface="+mj-lt"/>
              <a:ea typeface="+mj-ea"/>
              <a:cs typeface="+mj-cs"/>
            </a:endParaRPr>
          </a:p>
          <a:p>
            <a:r>
              <a:rPr lang="en-US" sz="3200" b="1" i="1" spc="-50" dirty="0">
                <a:latin typeface="+mj-lt"/>
                <a:ea typeface="+mj-ea"/>
                <a:cs typeface="+mj-cs"/>
              </a:rPr>
              <a:t>	</a:t>
            </a:r>
            <a:r>
              <a:rPr lang="ro-RO" sz="3200" b="1" i="1" spc="-50" dirty="0">
                <a:solidFill>
                  <a:schemeClr val="tx1"/>
                </a:solidFill>
                <a:latin typeface="+mj-lt"/>
                <a:ea typeface="+mj-ea"/>
                <a:cs typeface="+mj-cs"/>
              </a:rPr>
              <a:t>?sv=2015-04-05</a:t>
            </a:r>
            <a:r>
              <a:rPr lang="en-US" sz="3200" b="1" i="1" spc="-50" dirty="0">
                <a:solidFill>
                  <a:schemeClr val="tx1"/>
                </a:solidFill>
                <a:latin typeface="+mj-lt"/>
                <a:ea typeface="+mj-ea"/>
                <a:cs typeface="+mj-cs"/>
              </a:rPr>
              <a:t> </a:t>
            </a:r>
            <a:r>
              <a:rPr lang="en-US" sz="3200" b="1" i="1" spc="-50" dirty="0" smtClean="0">
                <a:latin typeface="+mj-lt"/>
                <a:ea typeface="+mj-ea"/>
                <a:cs typeface="+mj-cs"/>
              </a:rPr>
              <a:t>--- </a:t>
            </a:r>
            <a:r>
              <a:rPr lang="ro-RO" sz="4000" b="1" i="1" spc="-50" dirty="0" smtClean="0">
                <a:solidFill>
                  <a:schemeClr val="bg2">
                    <a:lumMod val="50000"/>
                  </a:schemeClr>
                </a:solidFill>
                <a:latin typeface="+mj-lt"/>
                <a:ea typeface="+mj-ea"/>
                <a:cs typeface="+mj-cs"/>
              </a:rPr>
              <a:t>versiune </a:t>
            </a:r>
            <a:r>
              <a:rPr lang="ro-RO" sz="4000" b="1" i="1" spc="-50" dirty="0">
                <a:solidFill>
                  <a:schemeClr val="bg2">
                    <a:lumMod val="50000"/>
                  </a:schemeClr>
                </a:solidFill>
                <a:latin typeface="+mj-lt"/>
                <a:ea typeface="+mj-ea"/>
                <a:cs typeface="+mj-cs"/>
              </a:rPr>
              <a:t>serviciului </a:t>
            </a:r>
            <a:r>
              <a:rPr lang="en-US" sz="4000" b="1" i="1" spc="-50" dirty="0" smtClean="0">
                <a:solidFill>
                  <a:schemeClr val="bg2">
                    <a:lumMod val="50000"/>
                  </a:schemeClr>
                </a:solidFill>
                <a:latin typeface="+mj-lt"/>
                <a:ea typeface="+mj-ea"/>
                <a:cs typeface="+mj-cs"/>
              </a:rPr>
              <a:t>storage</a:t>
            </a:r>
            <a:endParaRPr lang="en-US" sz="4000" b="1" i="1" spc="-50" dirty="0">
              <a:solidFill>
                <a:schemeClr val="bg2">
                  <a:lumMod val="50000"/>
                </a:schemeClr>
              </a:solidFill>
              <a:latin typeface="+mj-lt"/>
              <a:ea typeface="+mj-ea"/>
              <a:cs typeface="+mj-cs"/>
            </a:endParaRPr>
          </a:p>
          <a:p>
            <a:r>
              <a:rPr lang="en-US" sz="3200" b="1" i="1" spc="-50" dirty="0">
                <a:latin typeface="+mj-lt"/>
                <a:ea typeface="+mj-ea"/>
                <a:cs typeface="+mj-cs"/>
              </a:rPr>
              <a:t>	</a:t>
            </a:r>
            <a:r>
              <a:rPr lang="ro-RO" sz="3200" b="1" i="1" spc="-50" dirty="0">
                <a:solidFill>
                  <a:schemeClr val="tx1"/>
                </a:solidFill>
                <a:latin typeface="+mj-lt"/>
                <a:ea typeface="+mj-ea"/>
                <a:cs typeface="+mj-cs"/>
              </a:rPr>
              <a:t>&amp;st=2015-04-29T22%3A18%3A26Z</a:t>
            </a:r>
            <a:r>
              <a:rPr lang="en-US" sz="3200" b="1" i="1" spc="-50" dirty="0">
                <a:solidFill>
                  <a:schemeClr val="tx1"/>
                </a:solidFill>
                <a:latin typeface="+mj-lt"/>
                <a:ea typeface="+mj-ea"/>
                <a:cs typeface="+mj-cs"/>
              </a:rPr>
              <a:t> </a:t>
            </a:r>
            <a:r>
              <a:rPr lang="en-US" sz="3200" b="1" i="1" spc="-50" dirty="0" smtClean="0">
                <a:solidFill>
                  <a:schemeClr val="bg2">
                    <a:lumMod val="50000"/>
                  </a:schemeClr>
                </a:solidFill>
                <a:latin typeface="+mj-lt"/>
                <a:ea typeface="+mj-ea"/>
                <a:cs typeface="+mj-cs"/>
              </a:rPr>
              <a:t>--- </a:t>
            </a:r>
            <a:r>
              <a:rPr lang="ro-RO" sz="4000" b="1" i="1" spc="-50" dirty="0" smtClean="0">
                <a:solidFill>
                  <a:schemeClr val="bg2">
                    <a:lumMod val="50000"/>
                  </a:schemeClr>
                </a:solidFill>
                <a:latin typeface="+mj-lt"/>
                <a:ea typeface="+mj-ea"/>
                <a:cs typeface="+mj-cs"/>
              </a:rPr>
              <a:t>timpul </a:t>
            </a:r>
            <a:r>
              <a:rPr lang="ro-RO" sz="4000" b="1" i="1" spc="-50" dirty="0">
                <a:solidFill>
                  <a:schemeClr val="bg2">
                    <a:lumMod val="50000"/>
                  </a:schemeClr>
                </a:solidFill>
                <a:latin typeface="+mj-lt"/>
                <a:ea typeface="+mj-ea"/>
                <a:cs typeface="+mj-cs"/>
              </a:rPr>
              <a:t>de start </a:t>
            </a:r>
            <a:endParaRPr lang="en-US" sz="4000" b="1" i="1" spc="-50" dirty="0">
              <a:solidFill>
                <a:schemeClr val="bg2">
                  <a:lumMod val="50000"/>
                </a:schemeClr>
              </a:solidFill>
              <a:latin typeface="+mj-lt"/>
              <a:ea typeface="+mj-ea"/>
              <a:cs typeface="+mj-cs"/>
            </a:endParaRPr>
          </a:p>
          <a:p>
            <a:r>
              <a:rPr lang="en-US" sz="3200" b="1" i="1" spc="-50" dirty="0">
                <a:latin typeface="+mj-lt"/>
                <a:ea typeface="+mj-ea"/>
                <a:cs typeface="+mj-cs"/>
              </a:rPr>
              <a:t>	</a:t>
            </a:r>
            <a:r>
              <a:rPr lang="ro-RO" sz="3200" b="1" i="1" spc="-50" dirty="0">
                <a:solidFill>
                  <a:schemeClr val="tx1"/>
                </a:solidFill>
                <a:latin typeface="+mj-lt"/>
                <a:ea typeface="+mj-ea"/>
                <a:cs typeface="+mj-cs"/>
              </a:rPr>
              <a:t>&amp;se=2015-04-30T02%3A23%3A26Z</a:t>
            </a:r>
            <a:r>
              <a:rPr lang="en-US" sz="3200" b="1" i="1" spc="-50" dirty="0">
                <a:solidFill>
                  <a:schemeClr val="tx1"/>
                </a:solidFill>
                <a:latin typeface="+mj-lt"/>
                <a:ea typeface="+mj-ea"/>
                <a:cs typeface="+mj-cs"/>
              </a:rPr>
              <a:t> </a:t>
            </a:r>
            <a:r>
              <a:rPr lang="en-US" sz="3200" b="1" i="1" spc="-50" dirty="0" smtClean="0">
                <a:latin typeface="+mj-lt"/>
                <a:ea typeface="+mj-ea"/>
                <a:cs typeface="+mj-cs"/>
              </a:rPr>
              <a:t>--- </a:t>
            </a:r>
            <a:r>
              <a:rPr lang="ro-RO" sz="4000" b="1" i="1" spc="-50" dirty="0" smtClean="0">
                <a:solidFill>
                  <a:schemeClr val="bg2">
                    <a:lumMod val="50000"/>
                  </a:schemeClr>
                </a:solidFill>
                <a:latin typeface="+mj-lt"/>
                <a:ea typeface="+mj-ea"/>
                <a:cs typeface="+mj-cs"/>
              </a:rPr>
              <a:t>timpul </a:t>
            </a:r>
            <a:r>
              <a:rPr lang="ro-RO" sz="4000" b="1" i="1" spc="-50" dirty="0">
                <a:solidFill>
                  <a:schemeClr val="bg2">
                    <a:lumMod val="50000"/>
                  </a:schemeClr>
                </a:solidFill>
                <a:latin typeface="+mj-lt"/>
                <a:ea typeface="+mj-ea"/>
                <a:cs typeface="+mj-cs"/>
              </a:rPr>
              <a:t>de expirare </a:t>
            </a:r>
            <a:endParaRPr lang="en-US" sz="4000" b="1" i="1" spc="-50" dirty="0">
              <a:solidFill>
                <a:schemeClr val="bg2">
                  <a:lumMod val="50000"/>
                </a:schemeClr>
              </a:solidFill>
              <a:latin typeface="+mj-lt"/>
              <a:ea typeface="+mj-ea"/>
              <a:cs typeface="+mj-cs"/>
            </a:endParaRPr>
          </a:p>
          <a:p>
            <a:r>
              <a:rPr lang="en-US" sz="3200" b="1" i="1" spc="-50" dirty="0">
                <a:latin typeface="+mj-lt"/>
                <a:ea typeface="+mj-ea"/>
                <a:cs typeface="+mj-cs"/>
              </a:rPr>
              <a:t>	</a:t>
            </a:r>
            <a:r>
              <a:rPr lang="ro-RO" sz="3200" b="1" i="1" spc="-50" dirty="0">
                <a:solidFill>
                  <a:schemeClr val="tx1"/>
                </a:solidFill>
                <a:latin typeface="+mj-lt"/>
                <a:ea typeface="+mj-ea"/>
                <a:cs typeface="+mj-cs"/>
              </a:rPr>
              <a:t>&amp;sr=b</a:t>
            </a:r>
            <a:r>
              <a:rPr lang="en-US" sz="3200" b="1" i="1" spc="-50" dirty="0">
                <a:solidFill>
                  <a:schemeClr val="tx1"/>
                </a:solidFill>
                <a:latin typeface="+mj-lt"/>
                <a:ea typeface="+mj-ea"/>
                <a:cs typeface="+mj-cs"/>
              </a:rPr>
              <a:t> </a:t>
            </a:r>
            <a:r>
              <a:rPr lang="en-US" sz="3200" b="1" i="1" spc="-50" dirty="0">
                <a:latin typeface="+mj-lt"/>
                <a:ea typeface="+mj-ea"/>
                <a:cs typeface="+mj-cs"/>
              </a:rPr>
              <a:t>---- </a:t>
            </a:r>
            <a:r>
              <a:rPr lang="en-US" sz="4000" b="1" i="1" spc="-50" dirty="0">
                <a:solidFill>
                  <a:schemeClr val="bg2">
                    <a:lumMod val="50000"/>
                  </a:schemeClr>
                </a:solidFill>
                <a:latin typeface="+mj-lt"/>
                <a:ea typeface="+mj-ea"/>
                <a:cs typeface="+mj-cs"/>
              </a:rPr>
              <a:t>r</a:t>
            </a:r>
            <a:r>
              <a:rPr lang="ro-RO" sz="4000" b="1" i="1" spc="-50" dirty="0" smtClean="0">
                <a:solidFill>
                  <a:schemeClr val="bg2">
                    <a:lumMod val="50000"/>
                  </a:schemeClr>
                </a:solidFill>
                <a:latin typeface="+mj-lt"/>
                <a:ea typeface="+mj-ea"/>
                <a:cs typeface="+mj-cs"/>
              </a:rPr>
              <a:t>esursa </a:t>
            </a:r>
            <a:r>
              <a:rPr lang="ro-RO" sz="4000" b="1" i="1" spc="-50" dirty="0">
                <a:solidFill>
                  <a:schemeClr val="bg2">
                    <a:lumMod val="50000"/>
                  </a:schemeClr>
                </a:solidFill>
                <a:latin typeface="+mj-lt"/>
                <a:ea typeface="+mj-ea"/>
                <a:cs typeface="+mj-cs"/>
              </a:rPr>
              <a:t>de stocare </a:t>
            </a:r>
            <a:r>
              <a:rPr lang="en-US" sz="4000" b="1" i="1" spc="-50" dirty="0">
                <a:solidFill>
                  <a:schemeClr val="bg2">
                    <a:lumMod val="50000"/>
                  </a:schemeClr>
                </a:solidFill>
                <a:latin typeface="+mj-lt"/>
                <a:ea typeface="+mj-ea"/>
                <a:cs typeface="+mj-cs"/>
              </a:rPr>
              <a:t>= blob</a:t>
            </a:r>
          </a:p>
          <a:p>
            <a:pPr marL="0" lvl="0" indent="0">
              <a:lnSpc>
                <a:spcPct val="100000"/>
              </a:lnSpc>
              <a:spcBef>
                <a:spcPts val="0"/>
              </a:spcBef>
              <a:spcAft>
                <a:spcPts val="0"/>
              </a:spcAft>
              <a:buClrTx/>
              <a:buSzTx/>
              <a:buNone/>
              <a:defRPr/>
            </a:pPr>
            <a:r>
              <a:rPr lang="en-US" sz="3200" b="1" i="1" spc="-50" dirty="0">
                <a:latin typeface="+mj-lt"/>
                <a:ea typeface="+mj-ea"/>
                <a:cs typeface="+mj-cs"/>
              </a:rPr>
              <a:t>	</a:t>
            </a:r>
            <a:r>
              <a:rPr lang="ro-RO" sz="3200" b="1" i="1" spc="-50" dirty="0">
                <a:solidFill>
                  <a:schemeClr val="tx1"/>
                </a:solidFill>
                <a:latin typeface="+mj-lt"/>
                <a:ea typeface="+mj-ea"/>
                <a:cs typeface="+mj-cs"/>
              </a:rPr>
              <a:t>&amp;sp=rw</a:t>
            </a:r>
            <a:r>
              <a:rPr lang="en-US" sz="3200" b="1" i="1" spc="-50" dirty="0">
                <a:solidFill>
                  <a:schemeClr val="tx1"/>
                </a:solidFill>
                <a:latin typeface="+mj-lt"/>
                <a:ea typeface="+mj-ea"/>
                <a:cs typeface="+mj-cs"/>
              </a:rPr>
              <a:t> </a:t>
            </a:r>
            <a:r>
              <a:rPr lang="en-US" sz="3200" b="1" i="1" spc="-50" dirty="0">
                <a:latin typeface="+mj-lt"/>
                <a:ea typeface="+mj-ea"/>
                <a:cs typeface="+mj-cs"/>
              </a:rPr>
              <a:t>--- </a:t>
            </a:r>
            <a:r>
              <a:rPr lang="ro-RO" sz="4000" b="1" i="1" spc="-50" dirty="0">
                <a:solidFill>
                  <a:schemeClr val="bg2">
                    <a:lumMod val="50000"/>
                  </a:schemeClr>
                </a:solidFill>
                <a:latin typeface="+mj-lt"/>
                <a:ea typeface="+mj-ea"/>
                <a:cs typeface="+mj-cs"/>
              </a:rPr>
              <a:t>permisiuni</a:t>
            </a:r>
            <a:r>
              <a:rPr lang="en-US" sz="4000" b="1" i="1" spc="-50" dirty="0">
                <a:solidFill>
                  <a:schemeClr val="bg2">
                    <a:lumMod val="50000"/>
                  </a:schemeClr>
                </a:solidFill>
                <a:latin typeface="+mj-lt"/>
                <a:ea typeface="+mj-ea"/>
                <a:cs typeface="+mj-cs"/>
              </a:rPr>
              <a:t> </a:t>
            </a:r>
            <a:r>
              <a:rPr lang="ro-RO" sz="4000" b="1" i="1" spc="-50" dirty="0">
                <a:solidFill>
                  <a:schemeClr val="bg2">
                    <a:lumMod val="50000"/>
                  </a:schemeClr>
                </a:solidFill>
                <a:latin typeface="+mj-lt"/>
                <a:ea typeface="+mj-ea"/>
                <a:cs typeface="+mj-cs"/>
              </a:rPr>
              <a:t>(permisiuni de read si write)</a:t>
            </a:r>
            <a:endParaRPr lang="en-US" sz="4000" b="1" i="1" spc="-50" dirty="0">
              <a:solidFill>
                <a:schemeClr val="bg2">
                  <a:lumMod val="50000"/>
                </a:schemeClr>
              </a:solidFill>
              <a:latin typeface="+mj-lt"/>
              <a:ea typeface="+mj-ea"/>
              <a:cs typeface="+mj-cs"/>
            </a:endParaRPr>
          </a:p>
          <a:p>
            <a:r>
              <a:rPr lang="en-US" sz="3200" b="1" i="1" spc="-50" dirty="0">
                <a:latin typeface="+mj-lt"/>
                <a:ea typeface="+mj-ea"/>
                <a:cs typeface="+mj-cs"/>
              </a:rPr>
              <a:t>	</a:t>
            </a:r>
            <a:r>
              <a:rPr lang="ro-RO" sz="3200" b="1" i="1" spc="-50" dirty="0">
                <a:solidFill>
                  <a:schemeClr val="tx1"/>
                </a:solidFill>
                <a:latin typeface="+mj-lt"/>
                <a:ea typeface="+mj-ea"/>
                <a:cs typeface="+mj-cs"/>
              </a:rPr>
              <a:t>&amp;sip=168.1.5.60-168.1.5.70</a:t>
            </a:r>
            <a:r>
              <a:rPr lang="en-US" sz="3200" b="1" i="1" spc="-50" dirty="0">
                <a:solidFill>
                  <a:schemeClr val="tx1"/>
                </a:solidFill>
                <a:latin typeface="+mj-lt"/>
                <a:ea typeface="+mj-ea"/>
                <a:cs typeface="+mj-cs"/>
              </a:rPr>
              <a:t> </a:t>
            </a:r>
            <a:r>
              <a:rPr lang="en-US" sz="3200" b="1" i="1" spc="-50" dirty="0">
                <a:latin typeface="+mj-lt"/>
                <a:ea typeface="+mj-ea"/>
                <a:cs typeface="+mj-cs"/>
              </a:rPr>
              <a:t>--- </a:t>
            </a:r>
            <a:r>
              <a:rPr lang="en-US" sz="3800" b="1" i="1" spc="-50" dirty="0">
                <a:solidFill>
                  <a:schemeClr val="bg2">
                    <a:lumMod val="50000"/>
                  </a:schemeClr>
                </a:solidFill>
                <a:latin typeface="+mj-lt"/>
                <a:ea typeface="+mj-ea"/>
                <a:cs typeface="+mj-cs"/>
              </a:rPr>
              <a:t>interval de </a:t>
            </a:r>
            <a:r>
              <a:rPr lang="en-US" sz="3800" b="1" i="1" spc="-50" dirty="0" err="1" smtClean="0">
                <a:solidFill>
                  <a:schemeClr val="bg2">
                    <a:lumMod val="50000"/>
                  </a:schemeClr>
                </a:solidFill>
                <a:latin typeface="+mj-lt"/>
                <a:ea typeface="+mj-ea"/>
                <a:cs typeface="+mj-cs"/>
              </a:rPr>
              <a:t>ip-uri</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externe</a:t>
            </a:r>
            <a:r>
              <a:rPr lang="en-US" sz="3800" b="1" i="1" spc="-50" dirty="0" smtClean="0">
                <a:solidFill>
                  <a:schemeClr val="bg2">
                    <a:lumMod val="50000"/>
                  </a:schemeClr>
                </a:solidFill>
                <a:latin typeface="+mj-lt"/>
                <a:ea typeface="+mj-ea"/>
                <a:cs typeface="+mj-cs"/>
              </a:rPr>
              <a:t> de la care se </a:t>
            </a:r>
            <a:r>
              <a:rPr lang="en-US" sz="3800" b="1" i="1" spc="-50" dirty="0" err="1" smtClean="0">
                <a:solidFill>
                  <a:schemeClr val="bg2">
                    <a:lumMod val="50000"/>
                  </a:schemeClr>
                </a:solidFill>
                <a:latin typeface="+mj-lt"/>
                <a:ea typeface="+mj-ea"/>
                <a:cs typeface="+mj-cs"/>
              </a:rPr>
              <a:t>vor</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accepta</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cereri</a:t>
            </a:r>
            <a:endParaRPr lang="en-US" sz="3800" b="1" i="1" spc="-50" dirty="0">
              <a:solidFill>
                <a:schemeClr val="bg2">
                  <a:lumMod val="50000"/>
                </a:schemeClr>
              </a:solidFill>
              <a:latin typeface="+mj-lt"/>
              <a:ea typeface="+mj-ea"/>
              <a:cs typeface="+mj-cs"/>
            </a:endParaRPr>
          </a:p>
          <a:p>
            <a:r>
              <a:rPr lang="en-US" sz="3200" b="1" i="1" spc="-50" dirty="0">
                <a:latin typeface="+mj-lt"/>
                <a:ea typeface="+mj-ea"/>
                <a:cs typeface="+mj-cs"/>
              </a:rPr>
              <a:t>	</a:t>
            </a:r>
            <a:r>
              <a:rPr lang="ro-RO" sz="3200" b="1" i="1" spc="-50" dirty="0">
                <a:solidFill>
                  <a:schemeClr val="tx1"/>
                </a:solidFill>
                <a:latin typeface="+mj-lt"/>
                <a:ea typeface="+mj-ea"/>
                <a:cs typeface="+mj-cs"/>
              </a:rPr>
              <a:t>&amp;spr=https</a:t>
            </a:r>
            <a:r>
              <a:rPr lang="en-US" sz="3200" b="1" i="1" spc="-50" dirty="0">
                <a:solidFill>
                  <a:schemeClr val="tx1"/>
                </a:solidFill>
                <a:latin typeface="+mj-lt"/>
                <a:ea typeface="+mj-ea"/>
                <a:cs typeface="+mj-cs"/>
              </a:rPr>
              <a:t> </a:t>
            </a:r>
            <a:r>
              <a:rPr lang="en-US" sz="3200" b="1" i="1" spc="-50" dirty="0">
                <a:latin typeface="+mj-lt"/>
                <a:ea typeface="+mj-ea"/>
                <a:cs typeface="+mj-cs"/>
              </a:rPr>
              <a:t>--- </a:t>
            </a:r>
            <a:r>
              <a:rPr lang="ro-RO" sz="3800" b="1" i="1" spc="-50" dirty="0" smtClean="0">
                <a:solidFill>
                  <a:schemeClr val="bg2">
                    <a:lumMod val="50000"/>
                  </a:schemeClr>
                </a:solidFill>
                <a:latin typeface="+mj-lt"/>
                <a:ea typeface="+mj-ea"/>
                <a:cs typeface="+mj-cs"/>
              </a:rPr>
              <a:t>protocol</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permis</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pentru</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cereri</a:t>
            </a:r>
            <a:endParaRPr lang="en-US" sz="3800" b="1" i="1" spc="-50" dirty="0">
              <a:solidFill>
                <a:schemeClr val="bg2">
                  <a:lumMod val="50000"/>
                </a:schemeClr>
              </a:solidFill>
              <a:latin typeface="+mj-lt"/>
              <a:ea typeface="+mj-ea"/>
              <a:cs typeface="+mj-cs"/>
            </a:endParaRPr>
          </a:p>
          <a:p>
            <a:pPr>
              <a:lnSpc>
                <a:spcPct val="120000"/>
              </a:lnSpc>
            </a:pPr>
            <a:r>
              <a:rPr lang="en-US" sz="3200" b="1" i="1" spc="-50" dirty="0">
                <a:latin typeface="+mj-lt"/>
                <a:ea typeface="+mj-ea"/>
                <a:cs typeface="+mj-cs"/>
              </a:rPr>
              <a:t>	</a:t>
            </a:r>
            <a:r>
              <a:rPr lang="ro-RO" sz="3200" b="1" i="1" spc="-50" dirty="0">
                <a:solidFill>
                  <a:schemeClr val="tx1"/>
                </a:solidFill>
                <a:latin typeface="+mj-lt"/>
                <a:ea typeface="+mj-ea"/>
                <a:cs typeface="+mj-cs"/>
              </a:rPr>
              <a:t>&amp;sig=Z%2FRHIX5Xcg0Mq2rqI3OlWTjEg2tYkboXr1P9ZUXDtkk%3D</a:t>
            </a:r>
            <a:r>
              <a:rPr lang="en-US" sz="3200" b="1" i="1" spc="-50" dirty="0">
                <a:solidFill>
                  <a:schemeClr val="tx1"/>
                </a:solidFill>
                <a:latin typeface="+mj-lt"/>
                <a:ea typeface="+mj-ea"/>
                <a:cs typeface="+mj-cs"/>
              </a:rPr>
              <a:t> </a:t>
            </a:r>
            <a:r>
              <a:rPr lang="en-US" sz="4000" b="1" i="1" spc="-50" dirty="0">
                <a:solidFill>
                  <a:schemeClr val="bg2">
                    <a:lumMod val="50000"/>
                  </a:schemeClr>
                </a:solidFill>
                <a:latin typeface="+mj-lt"/>
                <a:ea typeface="+mj-ea"/>
                <a:cs typeface="+mj-cs"/>
              </a:rPr>
              <a:t>--- </a:t>
            </a:r>
            <a:r>
              <a:rPr lang="ro-RO" sz="3800" b="1" i="1" spc="-50" dirty="0" smtClean="0">
                <a:solidFill>
                  <a:schemeClr val="bg2">
                    <a:lumMod val="50000"/>
                  </a:schemeClr>
                </a:solidFill>
                <a:latin typeface="+mj-lt"/>
                <a:ea typeface="+mj-ea"/>
                <a:cs typeface="+mj-cs"/>
              </a:rPr>
              <a:t>semnatura</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construita</a:t>
            </a:r>
            <a:r>
              <a:rPr lang="en-US" sz="3800" b="1" i="1" spc="-50" dirty="0" smtClean="0">
                <a:solidFill>
                  <a:schemeClr val="bg2">
                    <a:lumMod val="50000"/>
                  </a:schemeClr>
                </a:solidFill>
                <a:latin typeface="+mj-lt"/>
                <a:ea typeface="+mj-ea"/>
                <a:cs typeface="+mj-cs"/>
              </a:rPr>
              <a:t> din </a:t>
            </a:r>
            <a:r>
              <a:rPr lang="en-US" sz="3800" b="1" i="1" spc="-50" dirty="0" err="1" smtClean="0">
                <a:solidFill>
                  <a:schemeClr val="bg2">
                    <a:lumMod val="50000"/>
                  </a:schemeClr>
                </a:solidFill>
                <a:latin typeface="+mj-lt"/>
                <a:ea typeface="+mj-ea"/>
                <a:cs typeface="+mj-cs"/>
              </a:rPr>
              <a:t>ceilalti</a:t>
            </a:r>
            <a:r>
              <a:rPr lang="en-US" sz="3800" b="1" i="1" spc="-50" dirty="0" smtClean="0">
                <a:solidFill>
                  <a:schemeClr val="bg2">
                    <a:lumMod val="50000"/>
                  </a:schemeClr>
                </a:solidFill>
                <a:latin typeface="+mj-lt"/>
                <a:ea typeface="+mj-ea"/>
                <a:cs typeface="+mj-cs"/>
              </a:rPr>
              <a:t> parametric , </a:t>
            </a:r>
            <a:r>
              <a:rPr lang="en-US" sz="3800" b="1" i="1" spc="-50" dirty="0" err="1" smtClean="0">
                <a:solidFill>
                  <a:schemeClr val="bg2">
                    <a:lumMod val="50000"/>
                  </a:schemeClr>
                </a:solidFill>
                <a:latin typeface="+mj-lt"/>
                <a:ea typeface="+mj-ea"/>
                <a:cs typeface="+mj-cs"/>
              </a:rPr>
              <a:t>criptata</a:t>
            </a:r>
            <a:r>
              <a:rPr lang="en-US" sz="3800" b="1" i="1" spc="-50" dirty="0" smtClean="0">
                <a:solidFill>
                  <a:schemeClr val="bg2">
                    <a:lumMod val="50000"/>
                  </a:schemeClr>
                </a:solidFill>
                <a:latin typeface="+mj-lt"/>
                <a:ea typeface="+mj-ea"/>
                <a:cs typeface="+mj-cs"/>
              </a:rPr>
              <a:t> cu SHA256 </a:t>
            </a:r>
            <a:r>
              <a:rPr lang="en-US" sz="3800" b="1" i="1" spc="-50" dirty="0" err="1" smtClean="0">
                <a:solidFill>
                  <a:schemeClr val="bg2">
                    <a:lumMod val="50000"/>
                  </a:schemeClr>
                </a:solidFill>
                <a:latin typeface="+mj-lt"/>
                <a:ea typeface="+mj-ea"/>
                <a:cs typeface="+mj-cs"/>
              </a:rPr>
              <a:t>si</a:t>
            </a:r>
            <a:r>
              <a:rPr lang="en-US" sz="3800" b="1" i="1" spc="-50" dirty="0" smtClean="0">
                <a:solidFill>
                  <a:schemeClr val="bg2">
                    <a:lumMod val="50000"/>
                  </a:schemeClr>
                </a:solidFill>
                <a:latin typeface="+mj-lt"/>
                <a:ea typeface="+mj-ea"/>
                <a:cs typeface="+mj-cs"/>
              </a:rPr>
              <a:t> </a:t>
            </a:r>
            <a:r>
              <a:rPr lang="en-US" sz="3800" b="1" i="1" spc="-50" dirty="0" err="1" smtClean="0">
                <a:solidFill>
                  <a:schemeClr val="bg2">
                    <a:lumMod val="50000"/>
                  </a:schemeClr>
                </a:solidFill>
                <a:latin typeface="+mj-lt"/>
                <a:ea typeface="+mj-ea"/>
                <a:cs typeface="+mj-cs"/>
              </a:rPr>
              <a:t>codata</a:t>
            </a:r>
            <a:r>
              <a:rPr lang="en-US" sz="3800" b="1" i="1" spc="-50" dirty="0" smtClean="0">
                <a:solidFill>
                  <a:schemeClr val="bg2">
                    <a:lumMod val="50000"/>
                  </a:schemeClr>
                </a:solidFill>
                <a:latin typeface="+mj-lt"/>
                <a:ea typeface="+mj-ea"/>
                <a:cs typeface="+mj-cs"/>
              </a:rPr>
              <a:t> Base64.</a:t>
            </a:r>
            <a:endParaRPr lang="en-GB" sz="3800" b="1" i="1" spc="-50" dirty="0">
              <a:solidFill>
                <a:schemeClr val="bg2">
                  <a:lumMod val="50000"/>
                </a:schemeClr>
              </a:solidFill>
              <a:latin typeface="+mj-lt"/>
              <a:ea typeface="+mj-ea"/>
              <a:cs typeface="+mj-cs"/>
            </a:endParaRPr>
          </a:p>
          <a:p>
            <a:endParaRPr lang="en-GB" dirty="0"/>
          </a:p>
        </p:txBody>
      </p:sp>
      <p:sp>
        <p:nvSpPr>
          <p:cNvPr id="4" name="Footer Placeholder 3"/>
          <p:cNvSpPr>
            <a:spLocks noGrp="1"/>
          </p:cNvSpPr>
          <p:nvPr>
            <p:ph type="ftr" sz="quarter" idx="11"/>
          </p:nvPr>
        </p:nvSpPr>
        <p:spPr/>
        <p:txBody>
          <a:bodyPr/>
          <a:lstStyle/>
          <a:p>
            <a:r>
              <a:rPr lang="en-GB" smtClean="0"/>
              <a:t>Master IISC - SOA</a:t>
            </a:r>
            <a:endParaRPr lang="en-GB"/>
          </a:p>
        </p:txBody>
      </p:sp>
      <p:sp>
        <p:nvSpPr>
          <p:cNvPr id="5" name="Slide Number Placeholder 4"/>
          <p:cNvSpPr>
            <a:spLocks noGrp="1"/>
          </p:cNvSpPr>
          <p:nvPr>
            <p:ph type="sldNum" sz="quarter" idx="12"/>
          </p:nvPr>
        </p:nvSpPr>
        <p:spPr/>
        <p:txBody>
          <a:bodyPr/>
          <a:lstStyle/>
          <a:p>
            <a:fld id="{D7CBD13C-E29A-4324-9444-D30C5948762F}" type="slidenum">
              <a:rPr lang="en-GB" smtClean="0"/>
              <a:t>8</a:t>
            </a:fld>
            <a:endParaRPr lang="en-GB"/>
          </a:p>
        </p:txBody>
      </p:sp>
    </p:spTree>
    <p:extLst>
      <p:ext uri="{BB962C8B-B14F-4D97-AF65-F5344CB8AC3E}">
        <p14:creationId xmlns:p14="http://schemas.microsoft.com/office/powerpoint/2010/main" val="1968716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859" y="447849"/>
            <a:ext cx="10058400" cy="807194"/>
          </a:xfrm>
        </p:spPr>
        <p:txBody>
          <a:bodyPr/>
          <a:lstStyle/>
          <a:p>
            <a:r>
              <a:rPr lang="ro-RO" b="1" i="1" dirty="0">
                <a:solidFill>
                  <a:schemeClr val="tx1"/>
                </a:solidFill>
              </a:rPr>
              <a:t>Managementul concurentei</a:t>
            </a:r>
            <a:endParaRPr lang="en-GB" dirty="0">
              <a:solidFill>
                <a:schemeClr val="tx1"/>
              </a:solidFill>
            </a:endParaRPr>
          </a:p>
        </p:txBody>
      </p:sp>
      <p:sp>
        <p:nvSpPr>
          <p:cNvPr id="3" name="Content Placeholder 2"/>
          <p:cNvSpPr>
            <a:spLocks noGrp="1"/>
          </p:cNvSpPr>
          <p:nvPr>
            <p:ph idx="1"/>
          </p:nvPr>
        </p:nvSpPr>
        <p:spPr/>
        <p:txBody>
          <a:bodyPr/>
          <a:lstStyle/>
          <a:p>
            <a:pPr marL="457200" lvl="1" indent="-457200">
              <a:spcBef>
                <a:spcPts val="1200"/>
              </a:spcBef>
              <a:spcAft>
                <a:spcPts val="200"/>
              </a:spcAft>
              <a:buSzPct val="100000"/>
              <a:buFont typeface="Wingdings" panose="05000000000000000000" pitchFamily="2" charset="2"/>
              <a:buChar char="§"/>
            </a:pPr>
            <a:r>
              <a:rPr lang="ro-RO" sz="3200" b="1" i="1" spc="-50" dirty="0">
                <a:solidFill>
                  <a:schemeClr val="bg2">
                    <a:lumMod val="50000"/>
                  </a:schemeClr>
                </a:solidFill>
                <a:latin typeface="+mj-lt"/>
                <a:ea typeface="+mj-ea"/>
                <a:cs typeface="+mj-cs"/>
              </a:rPr>
              <a:t>concurenta </a:t>
            </a:r>
            <a:r>
              <a:rPr lang="ro-RO" sz="3200" b="1" i="1" spc="-50" dirty="0" smtClean="0">
                <a:solidFill>
                  <a:schemeClr val="bg2">
                    <a:lumMod val="50000"/>
                  </a:schemeClr>
                </a:solidFill>
                <a:latin typeface="+mj-lt"/>
                <a:ea typeface="+mj-ea"/>
                <a:cs typeface="+mj-cs"/>
              </a:rPr>
              <a:t>optimista</a:t>
            </a:r>
            <a:r>
              <a:rPr lang="en-US" sz="3200" b="1" i="1" spc="-50" dirty="0" smtClean="0">
                <a:solidFill>
                  <a:schemeClr val="bg2">
                    <a:lumMod val="50000"/>
                  </a:schemeClr>
                </a:solidFill>
                <a:latin typeface="+mj-lt"/>
                <a:ea typeface="+mj-ea"/>
                <a:cs typeface="+mj-cs"/>
              </a:rPr>
              <a:t> </a:t>
            </a:r>
            <a:r>
              <a:rPr lang="en-US" sz="3200" b="1" i="1" spc="-50" dirty="0" smtClean="0">
                <a:solidFill>
                  <a:schemeClr val="tx1"/>
                </a:solidFill>
                <a:latin typeface="+mj-lt"/>
                <a:ea typeface="+mj-ea"/>
                <a:cs typeface="+mj-cs"/>
              </a:rPr>
              <a:t>– </a:t>
            </a:r>
            <a:r>
              <a:rPr lang="en-US" sz="3200" b="1" spc="-50" dirty="0" err="1" smtClean="0">
                <a:solidFill>
                  <a:schemeClr val="tx1"/>
                </a:solidFill>
                <a:latin typeface="+mj-lt"/>
                <a:ea typeface="+mj-ea"/>
                <a:cs typeface="+mj-cs"/>
              </a:rPr>
              <a:t>verificare</a:t>
            </a:r>
            <a:r>
              <a:rPr lang="en-US" sz="3200" b="1" spc="-50" dirty="0" smtClean="0">
                <a:solidFill>
                  <a:schemeClr val="tx1"/>
                </a:solidFill>
                <a:latin typeface="+mj-lt"/>
                <a:ea typeface="+mj-ea"/>
                <a:cs typeface="+mj-cs"/>
              </a:rPr>
              <a:t> </a:t>
            </a:r>
            <a:r>
              <a:rPr lang="en-US" sz="3200" b="1" spc="-50" dirty="0" err="1" smtClean="0">
                <a:solidFill>
                  <a:schemeClr val="tx1"/>
                </a:solidFill>
                <a:latin typeface="+mj-lt"/>
                <a:ea typeface="+mj-ea"/>
                <a:cs typeface="+mj-cs"/>
              </a:rPr>
              <a:t>inainte</a:t>
            </a:r>
            <a:r>
              <a:rPr lang="en-US" sz="3200" b="1" spc="-50" dirty="0" smtClean="0">
                <a:solidFill>
                  <a:schemeClr val="tx1"/>
                </a:solidFill>
                <a:latin typeface="+mj-lt"/>
                <a:ea typeface="+mj-ea"/>
                <a:cs typeface="+mj-cs"/>
              </a:rPr>
              <a:t> de update </a:t>
            </a:r>
            <a:endParaRPr lang="en-US" sz="3200" b="1" spc="-50" dirty="0">
              <a:solidFill>
                <a:schemeClr val="tx1"/>
              </a:solidFill>
              <a:latin typeface="+mj-lt"/>
              <a:ea typeface="+mj-ea"/>
              <a:cs typeface="+mj-cs"/>
            </a:endParaRPr>
          </a:p>
          <a:p>
            <a:pPr marL="457200" lvl="1" indent="-457200">
              <a:spcBef>
                <a:spcPts val="1200"/>
              </a:spcBef>
              <a:spcAft>
                <a:spcPts val="200"/>
              </a:spcAft>
              <a:buSzPct val="100000"/>
              <a:buFont typeface="Wingdings" panose="05000000000000000000" pitchFamily="2" charset="2"/>
              <a:buChar char="§"/>
            </a:pPr>
            <a:r>
              <a:rPr lang="ro-RO" sz="3200" b="1" i="1" spc="-50" dirty="0">
                <a:solidFill>
                  <a:schemeClr val="bg2">
                    <a:lumMod val="50000"/>
                  </a:schemeClr>
                </a:solidFill>
                <a:latin typeface="+mj-lt"/>
                <a:ea typeface="+mj-ea"/>
                <a:cs typeface="+mj-cs"/>
              </a:rPr>
              <a:t>concurenta </a:t>
            </a:r>
            <a:r>
              <a:rPr lang="ro-RO" sz="3200" b="1" i="1" spc="-50" dirty="0" smtClean="0">
                <a:solidFill>
                  <a:schemeClr val="bg2">
                    <a:lumMod val="50000"/>
                  </a:schemeClr>
                </a:solidFill>
                <a:latin typeface="+mj-lt"/>
                <a:ea typeface="+mj-ea"/>
                <a:cs typeface="+mj-cs"/>
              </a:rPr>
              <a:t>p</a:t>
            </a:r>
            <a:r>
              <a:rPr lang="en-US" sz="3200" b="1" i="1" spc="-50" dirty="0" err="1" smtClean="0">
                <a:solidFill>
                  <a:schemeClr val="bg2">
                    <a:lumMod val="50000"/>
                  </a:schemeClr>
                </a:solidFill>
                <a:latin typeface="+mj-lt"/>
                <a:ea typeface="+mj-ea"/>
                <a:cs typeface="+mj-cs"/>
              </a:rPr>
              <a:t>e</a:t>
            </a:r>
            <a:r>
              <a:rPr lang="en-US" sz="3200" b="1" i="1" spc="-50" dirty="0" err="1">
                <a:solidFill>
                  <a:schemeClr val="bg2">
                    <a:lumMod val="50000"/>
                  </a:schemeClr>
                </a:solidFill>
                <a:latin typeface="+mj-lt"/>
                <a:ea typeface="+mj-ea"/>
                <a:cs typeface="+mj-cs"/>
              </a:rPr>
              <a:t>s</a:t>
            </a:r>
            <a:r>
              <a:rPr lang="ro-RO" sz="3200" b="1" i="1" spc="-50" dirty="0" smtClean="0">
                <a:solidFill>
                  <a:schemeClr val="bg2">
                    <a:lumMod val="50000"/>
                  </a:schemeClr>
                </a:solidFill>
                <a:latin typeface="+mj-lt"/>
                <a:ea typeface="+mj-ea"/>
                <a:cs typeface="+mj-cs"/>
              </a:rPr>
              <a:t>imista</a:t>
            </a:r>
            <a:r>
              <a:rPr lang="en-US" sz="3200" b="1" i="1" spc="-50" dirty="0" smtClean="0">
                <a:solidFill>
                  <a:schemeClr val="bg2">
                    <a:lumMod val="50000"/>
                  </a:schemeClr>
                </a:solidFill>
                <a:latin typeface="+mj-lt"/>
                <a:ea typeface="+mj-ea"/>
                <a:cs typeface="+mj-cs"/>
              </a:rPr>
              <a:t> </a:t>
            </a:r>
            <a:r>
              <a:rPr lang="en-US" sz="3200" b="1" i="1" spc="-50" dirty="0" smtClean="0">
                <a:solidFill>
                  <a:schemeClr val="tx1"/>
                </a:solidFill>
                <a:latin typeface="+mj-lt"/>
                <a:ea typeface="+mj-ea"/>
                <a:cs typeface="+mj-cs"/>
              </a:rPr>
              <a:t>- </a:t>
            </a:r>
            <a:r>
              <a:rPr lang="ro-RO" sz="3200" b="1" spc="-50" dirty="0">
                <a:solidFill>
                  <a:schemeClr val="tx1"/>
                </a:solidFill>
                <a:latin typeface="+mj-lt"/>
                <a:ea typeface="+mj-ea"/>
                <a:cs typeface="+mj-cs"/>
              </a:rPr>
              <a:t>bloca</a:t>
            </a:r>
            <a:r>
              <a:rPr lang="en-US" sz="3200" b="1" spc="-50" dirty="0">
                <a:solidFill>
                  <a:schemeClr val="tx1"/>
                </a:solidFill>
                <a:latin typeface="+mj-lt"/>
                <a:ea typeface="+mj-ea"/>
                <a:cs typeface="+mj-cs"/>
              </a:rPr>
              <a:t>rea</a:t>
            </a:r>
            <a:r>
              <a:rPr lang="ro-RO" sz="3200" b="1" spc="-50" dirty="0">
                <a:solidFill>
                  <a:schemeClr val="tx1"/>
                </a:solidFill>
                <a:latin typeface="+mj-lt"/>
                <a:ea typeface="+mj-ea"/>
                <a:cs typeface="+mj-cs"/>
              </a:rPr>
              <a:t> obiectul</a:t>
            </a:r>
            <a:r>
              <a:rPr lang="en-US" sz="3200" b="1" spc="-50" dirty="0" err="1">
                <a:solidFill>
                  <a:schemeClr val="tx1"/>
                </a:solidFill>
                <a:latin typeface="+mj-lt"/>
                <a:ea typeface="+mj-ea"/>
                <a:cs typeface="+mj-cs"/>
              </a:rPr>
              <a:t>ui</a:t>
            </a:r>
            <a:r>
              <a:rPr lang="en-US" sz="3200" b="1" spc="-50" dirty="0">
                <a:solidFill>
                  <a:schemeClr val="tx1"/>
                </a:solidFill>
                <a:latin typeface="+mj-lt"/>
                <a:ea typeface="+mj-ea"/>
                <a:cs typeface="+mj-cs"/>
              </a:rPr>
              <a:t> </a:t>
            </a:r>
            <a:r>
              <a:rPr lang="en-US" sz="3200" b="1" spc="-50" dirty="0" err="1">
                <a:solidFill>
                  <a:schemeClr val="tx1"/>
                </a:solidFill>
                <a:latin typeface="+mj-lt"/>
                <a:ea typeface="+mj-ea"/>
                <a:cs typeface="+mj-cs"/>
              </a:rPr>
              <a:t>pana</a:t>
            </a:r>
            <a:r>
              <a:rPr lang="en-US" sz="3200" b="1" spc="-50" dirty="0">
                <a:solidFill>
                  <a:schemeClr val="tx1"/>
                </a:solidFill>
                <a:latin typeface="+mj-lt"/>
                <a:ea typeface="+mj-ea"/>
                <a:cs typeface="+mj-cs"/>
              </a:rPr>
              <a:t> la </a:t>
            </a:r>
            <a:r>
              <a:rPr lang="en-US" sz="3200" b="1" spc="-50" dirty="0" err="1">
                <a:solidFill>
                  <a:schemeClr val="tx1"/>
                </a:solidFill>
                <a:latin typeface="+mj-lt"/>
                <a:ea typeface="+mj-ea"/>
                <a:cs typeface="+mj-cs"/>
              </a:rPr>
              <a:t>terminarea</a:t>
            </a:r>
            <a:r>
              <a:rPr lang="en-US" sz="3200" b="1" spc="-50" dirty="0">
                <a:solidFill>
                  <a:schemeClr val="tx1"/>
                </a:solidFill>
                <a:latin typeface="+mj-lt"/>
                <a:ea typeface="+mj-ea"/>
                <a:cs typeface="+mj-cs"/>
              </a:rPr>
              <a:t> update-</a:t>
            </a:r>
            <a:r>
              <a:rPr lang="en-US" sz="3200" b="1" spc="-50" dirty="0" err="1">
                <a:solidFill>
                  <a:schemeClr val="tx1"/>
                </a:solidFill>
                <a:latin typeface="+mj-lt"/>
                <a:ea typeface="+mj-ea"/>
                <a:cs typeface="+mj-cs"/>
              </a:rPr>
              <a:t>ului</a:t>
            </a:r>
            <a:r>
              <a:rPr lang="en-US" sz="3200" b="1" spc="-50" dirty="0">
                <a:solidFill>
                  <a:schemeClr val="tx1"/>
                </a:solidFill>
                <a:latin typeface="+mj-lt"/>
                <a:ea typeface="+mj-ea"/>
                <a:cs typeface="+mj-cs"/>
              </a:rPr>
              <a:t> </a:t>
            </a:r>
            <a:r>
              <a:rPr lang="ro-RO" sz="3200" b="1" spc="-50" dirty="0">
                <a:solidFill>
                  <a:schemeClr val="tx1"/>
                </a:solidFill>
                <a:latin typeface="+mj-lt"/>
                <a:ea typeface="+mj-ea"/>
                <a:cs typeface="+mj-cs"/>
              </a:rPr>
              <a:t> </a:t>
            </a:r>
            <a:endParaRPr lang="en-US" sz="3200" b="1" spc="-50" dirty="0">
              <a:solidFill>
                <a:schemeClr val="tx1"/>
              </a:solidFill>
              <a:latin typeface="+mj-lt"/>
              <a:ea typeface="+mj-ea"/>
              <a:cs typeface="+mj-cs"/>
            </a:endParaRPr>
          </a:p>
          <a:p>
            <a:pPr marL="457200" lvl="1" indent="-457200">
              <a:spcBef>
                <a:spcPts val="1200"/>
              </a:spcBef>
              <a:spcAft>
                <a:spcPts val="200"/>
              </a:spcAft>
              <a:buSzPct val="100000"/>
              <a:buFont typeface="Wingdings" panose="05000000000000000000" pitchFamily="2" charset="2"/>
              <a:buChar char="§"/>
            </a:pPr>
            <a:r>
              <a:rPr lang="ro-RO" sz="3200" b="1" i="1" spc="-50" dirty="0" smtClean="0">
                <a:solidFill>
                  <a:schemeClr val="bg2">
                    <a:lumMod val="50000"/>
                  </a:schemeClr>
                </a:solidFill>
                <a:latin typeface="+mj-lt"/>
                <a:ea typeface="+mj-ea"/>
                <a:cs typeface="+mj-cs"/>
              </a:rPr>
              <a:t>“</a:t>
            </a:r>
            <a:r>
              <a:rPr lang="en-US" sz="3200" b="1" i="1" spc="-50" dirty="0" smtClean="0">
                <a:solidFill>
                  <a:schemeClr val="bg2">
                    <a:lumMod val="50000"/>
                  </a:schemeClr>
                </a:solidFill>
                <a:latin typeface="+mj-lt"/>
                <a:ea typeface="+mj-ea"/>
                <a:cs typeface="+mj-cs"/>
              </a:rPr>
              <a:t>u</a:t>
            </a:r>
            <a:r>
              <a:rPr lang="ro-RO" sz="3200" b="1" i="1" spc="-50" dirty="0" smtClean="0">
                <a:solidFill>
                  <a:schemeClr val="bg2">
                    <a:lumMod val="50000"/>
                  </a:schemeClr>
                </a:solidFill>
                <a:latin typeface="+mj-lt"/>
                <a:ea typeface="+mj-ea"/>
                <a:cs typeface="+mj-cs"/>
              </a:rPr>
              <a:t>ltimul </a:t>
            </a:r>
            <a:r>
              <a:rPr lang="ro-RO" sz="3200" b="1" i="1" spc="-50" dirty="0">
                <a:solidFill>
                  <a:schemeClr val="bg2">
                    <a:lumMod val="50000"/>
                  </a:schemeClr>
                </a:solidFill>
                <a:latin typeface="+mj-lt"/>
                <a:ea typeface="+mj-ea"/>
                <a:cs typeface="+mj-cs"/>
              </a:rPr>
              <a:t>castiga</a:t>
            </a:r>
            <a:r>
              <a:rPr lang="ro-RO" sz="3200" b="1" i="1" spc="-50" dirty="0" smtClean="0">
                <a:solidFill>
                  <a:schemeClr val="bg2">
                    <a:lumMod val="50000"/>
                  </a:schemeClr>
                </a:solidFill>
                <a:latin typeface="+mj-lt"/>
                <a:ea typeface="+mj-ea"/>
                <a:cs typeface="+mj-cs"/>
              </a:rPr>
              <a:t>”</a:t>
            </a:r>
            <a:r>
              <a:rPr lang="en-US" sz="3200" b="1" i="1" spc="-50" dirty="0" smtClean="0">
                <a:solidFill>
                  <a:schemeClr val="bg2">
                    <a:lumMod val="50000"/>
                  </a:schemeClr>
                </a:solidFill>
                <a:latin typeface="+mj-lt"/>
                <a:ea typeface="+mj-ea"/>
                <a:cs typeface="+mj-cs"/>
              </a:rPr>
              <a:t> </a:t>
            </a:r>
            <a:r>
              <a:rPr lang="en-US" sz="3200" b="1" i="1" spc="-50" dirty="0" smtClean="0">
                <a:solidFill>
                  <a:schemeClr val="tx1"/>
                </a:solidFill>
                <a:latin typeface="+mj-lt"/>
                <a:ea typeface="+mj-ea"/>
                <a:cs typeface="+mj-cs"/>
              </a:rPr>
              <a:t>– </a:t>
            </a:r>
            <a:r>
              <a:rPr lang="en-US" sz="3200" b="1" spc="-50" dirty="0" smtClean="0">
                <a:solidFill>
                  <a:schemeClr val="tx1"/>
                </a:solidFill>
                <a:latin typeface="+mj-lt"/>
                <a:ea typeface="+mj-ea"/>
                <a:cs typeface="+mj-cs"/>
              </a:rPr>
              <a:t>nu se </a:t>
            </a:r>
            <a:r>
              <a:rPr lang="en-US" sz="3200" b="1" spc="-50" dirty="0" err="1" smtClean="0">
                <a:solidFill>
                  <a:schemeClr val="tx1"/>
                </a:solidFill>
                <a:latin typeface="+mj-lt"/>
                <a:ea typeface="+mj-ea"/>
                <a:cs typeface="+mj-cs"/>
              </a:rPr>
              <a:t>fac</a:t>
            </a:r>
            <a:r>
              <a:rPr lang="en-US" sz="3200" b="1" spc="-50" dirty="0" smtClean="0">
                <a:solidFill>
                  <a:schemeClr val="tx1"/>
                </a:solidFill>
                <a:latin typeface="+mj-lt"/>
                <a:ea typeface="+mj-ea"/>
                <a:cs typeface="+mj-cs"/>
              </a:rPr>
              <a:t> </a:t>
            </a:r>
            <a:r>
              <a:rPr lang="en-US" sz="3200" b="1" spc="-50" dirty="0" err="1" smtClean="0">
                <a:solidFill>
                  <a:schemeClr val="tx1"/>
                </a:solidFill>
                <a:latin typeface="+mj-lt"/>
                <a:ea typeface="+mj-ea"/>
                <a:cs typeface="+mj-cs"/>
              </a:rPr>
              <a:t>verificari</a:t>
            </a:r>
            <a:endParaRPr lang="en-GB" sz="3200" b="1" spc="-50" dirty="0">
              <a:solidFill>
                <a:schemeClr val="tx1"/>
              </a:solidFill>
              <a:latin typeface="+mj-lt"/>
              <a:ea typeface="+mj-ea"/>
              <a:cs typeface="+mj-cs"/>
            </a:endParaRPr>
          </a:p>
          <a:p>
            <a:pPr marL="91440" lvl="1" indent="-91440">
              <a:spcBef>
                <a:spcPts val="1200"/>
              </a:spcBef>
              <a:spcAft>
                <a:spcPts val="200"/>
              </a:spcAft>
              <a:buSzPct val="100000"/>
              <a:buFont typeface="Calibri" panose="020F0502020204030204" pitchFamily="34" charset="0"/>
              <a:buChar char=" "/>
            </a:pPr>
            <a:endParaRPr lang="en-GB" sz="1050" dirty="0">
              <a:solidFill>
                <a:schemeClr val="tx1"/>
              </a:solidFill>
            </a:endParaRPr>
          </a:p>
          <a:p>
            <a:pPr marL="91440" lvl="1" indent="-91440">
              <a:spcBef>
                <a:spcPts val="1200"/>
              </a:spcBef>
              <a:spcAft>
                <a:spcPts val="200"/>
              </a:spcAft>
              <a:buSzPct val="100000"/>
              <a:buFont typeface="Calibri" panose="020F0502020204030204" pitchFamily="34" charset="0"/>
              <a:buChar char=" "/>
            </a:pPr>
            <a:endParaRPr lang="en-GB" sz="1100" dirty="0">
              <a:solidFill>
                <a:schemeClr val="tx1"/>
              </a:solidFill>
            </a:endParaRPr>
          </a:p>
          <a:p>
            <a:endParaRPr lang="en-GB" dirty="0"/>
          </a:p>
        </p:txBody>
      </p:sp>
      <p:sp>
        <p:nvSpPr>
          <p:cNvPr id="4" name="Footer Placeholder 3"/>
          <p:cNvSpPr>
            <a:spLocks noGrp="1"/>
          </p:cNvSpPr>
          <p:nvPr>
            <p:ph type="ftr" sz="quarter" idx="11"/>
          </p:nvPr>
        </p:nvSpPr>
        <p:spPr/>
        <p:txBody>
          <a:bodyPr/>
          <a:lstStyle/>
          <a:p>
            <a:r>
              <a:rPr lang="en-GB" sz="1400" smtClean="0"/>
              <a:t>Master IISC - SOA</a:t>
            </a:r>
            <a:endParaRPr lang="en-GB" sz="1400" dirty="0"/>
          </a:p>
        </p:txBody>
      </p:sp>
      <p:sp>
        <p:nvSpPr>
          <p:cNvPr id="5" name="Slide Number Placeholder 4"/>
          <p:cNvSpPr>
            <a:spLocks noGrp="1"/>
          </p:cNvSpPr>
          <p:nvPr>
            <p:ph type="sldNum" sz="quarter" idx="12"/>
          </p:nvPr>
        </p:nvSpPr>
        <p:spPr/>
        <p:txBody>
          <a:bodyPr/>
          <a:lstStyle/>
          <a:p>
            <a:fld id="{D7CBD13C-E29A-4324-9444-D30C5948762F}" type="slidenum">
              <a:rPr lang="en-GB" sz="1600" smtClean="0"/>
              <a:t>9</a:t>
            </a:fld>
            <a:endParaRPr lang="en-GB" sz="1600" dirty="0"/>
          </a:p>
        </p:txBody>
      </p:sp>
    </p:spTree>
    <p:extLst>
      <p:ext uri="{BB962C8B-B14F-4D97-AF65-F5344CB8AC3E}">
        <p14:creationId xmlns:p14="http://schemas.microsoft.com/office/powerpoint/2010/main" val="24183846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1773</Words>
  <Application>Microsoft Office PowerPoint</Application>
  <PresentationFormat>Widescreen</PresentationFormat>
  <Paragraphs>254</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Retrospect</vt:lpstr>
      <vt:lpstr>Sisteme de operare avansate   Partajarea resurselor in Azure Storage </vt:lpstr>
      <vt:lpstr>  Windows Azure Storage</vt:lpstr>
      <vt:lpstr>Ce structuri de date se folosesc ?</vt:lpstr>
      <vt:lpstr>Partitionare</vt:lpstr>
      <vt:lpstr>Replicare</vt:lpstr>
      <vt:lpstr>Securitatea datelor</vt:lpstr>
      <vt:lpstr>Autentificarea – SAS~Shared Access Signature </vt:lpstr>
      <vt:lpstr>Exemplu SAS Service – acces scriere/citire blob</vt:lpstr>
      <vt:lpstr>Managementul concurentei</vt:lpstr>
      <vt:lpstr>Managementul concurentei (cont.)</vt:lpstr>
      <vt:lpstr>Concurenta la nivel fisiere</vt:lpstr>
      <vt:lpstr>Concluzii</vt:lpstr>
    </vt:vector>
  </TitlesOfParts>
  <Company>Vodafone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Sisteme de operare avansate   Partajarea resurselor in Azure Storage </dc:title>
  <dc:creator>Chelaru, Camelia, Vodafone Group</dc:creator>
  <cp:lastModifiedBy>Chelaru, Camelia, Vodafone Group</cp:lastModifiedBy>
  <cp:revision>59</cp:revision>
  <dcterms:created xsi:type="dcterms:W3CDTF">2016-02-08T20:53:32Z</dcterms:created>
  <dcterms:modified xsi:type="dcterms:W3CDTF">2016-02-09T11:43:03Z</dcterms:modified>
</cp:coreProperties>
</file>