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896FDF6-33F9-4145-A01A-0F7306FCECCE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8B3A2AA-8A91-40BA-BFFA-DEEC3411C7B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FDF6-33F9-4145-A01A-0F7306FCECCE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A2AA-8A91-40BA-BFFA-DEEC3411C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FDF6-33F9-4145-A01A-0F7306FCECCE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A2AA-8A91-40BA-BFFA-DEEC3411C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96FDF6-33F9-4145-A01A-0F7306FCECCE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8B3A2AA-8A91-40BA-BFFA-DEEC3411C7B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896FDF6-33F9-4145-A01A-0F7306FCECCE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8B3A2AA-8A91-40BA-BFFA-DEEC3411C7B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FDF6-33F9-4145-A01A-0F7306FCECCE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A2AA-8A91-40BA-BFFA-DEEC3411C7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FDF6-33F9-4145-A01A-0F7306FCECCE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A2AA-8A91-40BA-BFFA-DEEC3411C7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96FDF6-33F9-4145-A01A-0F7306FCECCE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B3A2AA-8A91-40BA-BFFA-DEEC3411C7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FDF6-33F9-4145-A01A-0F7306FCECCE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A2AA-8A91-40BA-BFFA-DEEC3411C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96FDF6-33F9-4145-A01A-0F7306FCECCE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8B3A2AA-8A91-40BA-BFFA-DEEC3411C7B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96FDF6-33F9-4145-A01A-0F7306FCECCE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B3A2AA-8A91-40BA-BFFA-DEEC3411C7B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896FDF6-33F9-4145-A01A-0F7306FCECCE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8B3A2AA-8A91-40BA-BFFA-DEEC3411C7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quendo.com/en/" TargetMode="External"/><Relationship Id="rId2" Type="http://schemas.openxmlformats.org/officeDocument/2006/relationships/hyperlink" Target="http://www.acapela-group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onixspeech.com/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defactory.es/en/products.asp?id=330" TargetMode="External"/><Relationship Id="rId3" Type="http://schemas.openxmlformats.org/officeDocument/2006/relationships/hyperlink" Target="http://www.optelec.com/" TargetMode="External"/><Relationship Id="rId7" Type="http://schemas.openxmlformats.org/officeDocument/2006/relationships/hyperlink" Target="http://www.eurobraille.fr/" TargetMode="External"/><Relationship Id="rId2" Type="http://schemas.openxmlformats.org/officeDocument/2006/relationships/hyperlink" Target="http://www.freedomscientific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umanware.com/" TargetMode="External"/><Relationship Id="rId5" Type="http://schemas.openxmlformats.org/officeDocument/2006/relationships/hyperlink" Target="http://www.baum.de/cms/en/" TargetMode="External"/><Relationship Id="rId4" Type="http://schemas.openxmlformats.org/officeDocument/2006/relationships/hyperlink" Target="https://www.handytech.de/index.php?id=2&amp;L=1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Mobile_operating_system" TargetMode="External"/><Relationship Id="rId3" Type="http://schemas.openxmlformats.org/officeDocument/2006/relationships/hyperlink" Target="http://www.slideshare.net/darshkotecha/seminar-report-14444581" TargetMode="External"/><Relationship Id="rId7" Type="http://schemas.openxmlformats.org/officeDocument/2006/relationships/hyperlink" Target="http://www.usebackpack.com/resources/351/download?1380537234" TargetMode="External"/><Relationship Id="rId2" Type="http://schemas.openxmlformats.org/officeDocument/2006/relationships/hyperlink" Target="http://en.wikipedia.org/wiki/Symbia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lideshare.net/andreasjakl/symbian-os-memory-management" TargetMode="External"/><Relationship Id="rId5" Type="http://schemas.openxmlformats.org/officeDocument/2006/relationships/hyperlink" Target="http://www.slideshare.net/andreasjakl/platform-security" TargetMode="External"/><Relationship Id="rId4" Type="http://schemas.openxmlformats.org/officeDocument/2006/relationships/hyperlink" Target="http://www.slideshare.net/andreasjakl/symbian-os-gui-architectures" TargetMode="External"/><Relationship Id="rId9" Type="http://schemas.openxmlformats.org/officeDocument/2006/relationships/hyperlink" Target="http://www.codefactory.es/en/products.asp?id=333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971800"/>
            <a:ext cx="7848600" cy="12191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Sistemul</a:t>
            </a:r>
            <a:r>
              <a:rPr lang="en-US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6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operare</a:t>
            </a:r>
            <a:r>
              <a:rPr lang="en-US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Symbian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 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038600"/>
            <a:ext cx="8077200" cy="28194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Conducător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proiect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			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Conf. Dr.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Ştefan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Stăncescu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l"/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Masterand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Oana-Viorica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MARDARE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0" y="8359"/>
            <a:ext cx="9144000" cy="147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UNIVERSITATEA "POLITEHNICA" BUCUREŞTI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FACULTATEA DE ELECTRONICĂ, TELECOMUNICAŢII ŞI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TEHNOLOGIA INFORMAŢIEI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029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319"/>
            <a:ext cx="7467600" cy="1143000"/>
          </a:xfrm>
        </p:spPr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Limbaje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programare</a:t>
            </a:r>
            <a:r>
              <a:rPr lang="en-US" sz="1600" dirty="0"/>
              <a:t/>
            </a:r>
            <a:br>
              <a:rPr lang="en-US" sz="16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229600" cy="5791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Sistemul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operare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Symbian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ofera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posibilitatea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alegerii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limbajului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programare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Symbian OS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scris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C++,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acesta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fiind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considerat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limbajul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programare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principal.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Exista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multe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platforme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Symbian OS care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ofera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un SDK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dezvoltarea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aplicatiilor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dispozitivele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care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folosesc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Symbian 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principalele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fiind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S60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UIQ.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Producatorii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telefoane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mobile au SDK-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extensii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downloadabile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site-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producatorilor.SDK-urile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contin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documentatie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fisiere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antet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fisierele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biblioteca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necesare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construi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software-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sistemului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Symbian,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un emulator Windows (“WINS”).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versiunea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8 a Symbian-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ului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SDK-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urile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includeau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versiune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compilatorului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GCC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necesar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softwarelui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rula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telefon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Programarea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C++ a Symbian-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ului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obicei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realizata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cu un IDE (Integrated Debugging Environment). Un IDE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alcatuit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din: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editorul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sursa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compilator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interpretor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debugger.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357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28600"/>
            <a:ext cx="7467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Subsistemul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Java ME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D:\Facultate\Master\An 1 sem 1\SOA\arhitectura java me.jpg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066800"/>
            <a:ext cx="8610600" cy="5791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1653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Managementul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memoriei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229600" cy="4953000"/>
          </a:xfrm>
        </p:spPr>
        <p:txBody>
          <a:bodyPr/>
          <a:lstStyle/>
          <a:p>
            <a:pPr lvl="0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Nu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utilizeaza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modelul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memoriei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virtuale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swap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gestionarea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memoriei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Sistemul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operare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Symbian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32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ceea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inseamna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adresele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pot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ajunge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la 4 GB.</a:t>
            </a:r>
          </a:p>
          <a:p>
            <a:pPr lvl="0"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Programele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trebuie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utilizeze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adresele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logice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care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mapate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catre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adreselor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fizice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Programele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trebuie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plasate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arbitrar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memorie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La un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timp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un program nu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stie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memorie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decifolosirea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adreselor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logice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importanta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297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7467600" cy="1143000"/>
          </a:xfrm>
        </p:spPr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Unitatea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de management a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memoriei</a:t>
            </a:r>
            <a:r>
              <a:rPr lang="en-US" sz="1600" dirty="0"/>
              <a:t/>
            </a:r>
            <a:br>
              <a:rPr lang="en-US" sz="16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458200" cy="5715000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Sistemul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operare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Symbian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imparte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memoria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pagini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logice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frame-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fizice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Dimensiunea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frame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obicei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4KB,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variabila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dimensiune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4KBa frame-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ului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inseamna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pagini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peste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milion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intrari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Cu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limitari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dimensiunii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memoriei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Symbian OS nu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poate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dedica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1MB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tabela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pagini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Adopta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strategie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tabelei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pagini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doua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nivele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Primul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nivel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directorul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paginii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ofera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un link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al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doilea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nivel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indexat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primii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adresei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logice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Acest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director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retinut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memorie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indicat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de TTBR (translation table-base register).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Punctele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intrare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ale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directorului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pagini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nivelul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secundar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colectie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tabele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pagini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Aceste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tabele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ofera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un link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catre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pagina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specifica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memorie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indexate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cei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mijloc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adresei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logice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final,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pagina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memorie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indexata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ultimii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adresei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logice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427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:\Facultate\Master\An 1 sem 1\SOA\adresa virtuala.jpg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7848600" cy="6324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1739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467600" cy="1143000"/>
          </a:xfrm>
        </p:spPr>
        <p:txBody>
          <a:bodyPr/>
          <a:lstStyle/>
          <a:p>
            <a:pPr lvl="0"/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Sistemul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fisiere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838200"/>
            <a:ext cx="8229600" cy="5791200"/>
          </a:xfrm>
        </p:spPr>
        <p:txBody>
          <a:bodyPr>
            <a:normAutofit fontScale="92500"/>
          </a:bodyPr>
          <a:lstStyle/>
          <a:p>
            <a:pPr lvl="0"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Platformele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telefoanele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mobile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trebuie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imparta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aplicatiile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media cu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calculatoare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care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 forma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compatibilitate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Cel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des, 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utilizeaza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sistemul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fisiere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FAT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special, FAT16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utilizat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tabela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scurta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alocare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nu are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nevoie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fisiere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Sistemul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operare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Symbian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trebuie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implementeze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putin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sistemul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fisiere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FAT16.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Implementarea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serverului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fisiere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al Symbian OS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construit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asemanator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cu VFS-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la Unix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Orientarea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obiecte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permite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obiectelor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implementeaza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diverse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sisteme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operare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fie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conectat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serverul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fisierele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al Symbian-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ului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permitand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astfel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diferite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implementari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ale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sistemului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fisiere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fie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utilizate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exemplu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implementari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ale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sistemelor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fisiere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NFS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SMB au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fost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create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sistemul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operare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Symbian.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337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5334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Comparatie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alte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sisteme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operare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mobile [9]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68027579"/>
              </p:ext>
            </p:extLst>
          </p:nvPr>
        </p:nvGraphicFramePr>
        <p:xfrm>
          <a:off x="304800" y="762000"/>
          <a:ext cx="8610600" cy="593404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676400"/>
                <a:gridCol w="2209800"/>
                <a:gridCol w="2057400"/>
                <a:gridCol w="2667000"/>
              </a:tblGrid>
              <a:tr h="36892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Noutati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Symbian si windows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Doar Symbian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Doar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Windows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200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Caracteristici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Cross Platform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Touch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Multi-voce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Pregatiti pentru urmatoarea generatie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Taste functionale configurabile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Profiluri personalizabile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Dictionare built-in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Suport avansat pentru browsere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Optiune de iluminare de fundal pentru salvarea bateriei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Optiune de opriere a lui Mobile Speak in timpul citirii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Suport pentru editarea de text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Mod de ortografie fonetica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Suport pentru Nokia Voices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Compatibil cu Mobile DAISY Player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Compatibil cu Color Recognizer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Patru jocuri gratuite (Mines, Spider, Tone Master, Fuse Mania)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Suport pentru mesaje Fring si aplicatii VOIP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Built-in Braille Reader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pentru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a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citi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fisiere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BRF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Compatibil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cu Mobile Geo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Compatibil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cu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telefoane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GSM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CDMA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mai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buna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sincronizare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cu PC-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ul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prin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intermediul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Active Sync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Caracteristica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rutare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audio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comutata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Scriptare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Suport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imbunatatit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pentru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Windows Media Player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Mod de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confidentialitate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Suport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pentru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mesageria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Skype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aplicatii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VOIP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3647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Principalele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aplicatii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built-in third party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Cititor pentru carti audio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Dictionare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KNFB Reader OCR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TweetS60-client twitter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MagnilinkGo OCR reader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Fring Voip si Instant Messanging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QuickWord text editor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Emoze-aplicatie pentru e-mail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Vocale Presse – aplicatie pentru stiri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Kaywa 2D Barcode Reader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Microsoft Office Mobile (Word, Excel, PowerPoint, OneNote)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Microsoft Voice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Command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MSN Messenger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Skype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Voip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Instant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Messenging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News Break RSS feed aggregator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466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93783512"/>
              </p:ext>
            </p:extLst>
          </p:nvPr>
        </p:nvGraphicFramePr>
        <p:xfrm>
          <a:off x="228600" y="228600"/>
          <a:ext cx="8458200" cy="64008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114550"/>
                <a:gridCol w="2152650"/>
                <a:gridCol w="2362200"/>
                <a:gridCol w="1828800"/>
              </a:tblGrid>
              <a:tr h="4572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Noutati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Symbian si windows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Doar Symbian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Doar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Windows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36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Limbi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Brazilian Portuguese, Czech, Danish, Dutch, Dutch Belgian, English (UK and US), Finnish, French, Canadian French, German, Greek, Icelandic, Italian, Norwegian, Polish, Portuguese, Russian, Spanish, Swedish, Turkish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Arabic, Croatian, Lithuanian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3690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Limbi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suplimentare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disponibile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doar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cu built-in-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ul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TTS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Bulgarian, Chinese Hong Kong, Chinese Taiwan, Hebrew, Hindi, Hungarian, Indonesian, Romanian, Serbian, Slovak, Tagalog, Urdu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6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Furnizorii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TTS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2"/>
                        </a:rPr>
                        <a:t>Acapela</a:t>
                      </a: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3"/>
                        </a:rPr>
                        <a:t>Loquendo</a:t>
                      </a: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20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4"/>
                        </a:rPr>
                        <a:t>Fonix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Altix Polish, Galop Czech, Mbrola Croatian, E-Rethor Greek, Rosasoft Lithuanian, Sakrament Russian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728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Tastaturi externe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Stowaway Bluetooth keyboards (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iGo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): Sierra, Ultra-Slim, and Universal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Nokia SU-8W Wireless Keyboard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Retele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suportate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GSM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CDMA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3530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32574558"/>
              </p:ext>
            </p:extLst>
          </p:nvPr>
        </p:nvGraphicFramePr>
        <p:xfrm>
          <a:off x="381000" y="304801"/>
          <a:ext cx="8305800" cy="6001317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076450"/>
                <a:gridCol w="2343150"/>
                <a:gridCol w="1809750"/>
                <a:gridCol w="2076450"/>
              </a:tblGrid>
              <a:tr h="45468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Noutati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Symbian si windows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Doar Symbian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Doar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Windows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3156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Producatori de telefonie suportati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Samsung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Nokia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Asus,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Dopod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E-Ten,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Fujistsu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Siemens, HP, HTC, i-Mate,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MiTAC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Motorola, O2, Palm,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Pantech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Qtek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294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Dispozitive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Braille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acceptate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2"/>
                        </a:rPr>
                        <a:t>Freedom Scientific</a:t>
                      </a:r>
                      <a:r>
                        <a:rPr lang="en-US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Focus 40 Blue </a:t>
                      </a:r>
                      <a:br>
                        <a:rPr lang="en-US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en-US" sz="140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3"/>
                        </a:rPr>
                        <a:t>Optelec</a:t>
                      </a:r>
                      <a:r>
                        <a:rPr lang="en-US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Alva BC640, EasyLink 12 and EasyLink Keyboard</a:t>
                      </a:r>
                      <a:br>
                        <a:rPr lang="en-US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en-US" sz="140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4"/>
                        </a:rPr>
                        <a:t>Handytech</a:t>
                      </a:r>
                      <a:r>
                        <a:rPr lang="en-US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Braillino, Braille Wave, Easy Braille, and Braille Star</a:t>
                      </a:r>
                      <a:br>
                        <a:rPr lang="en-US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en-US" sz="140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5"/>
                        </a:rPr>
                        <a:t>Baum</a:t>
                      </a:r>
                      <a:r>
                        <a:rPr lang="en-US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BrailleConnect 12, PocketVario, and SuperVario </a:t>
                      </a:r>
                      <a:br>
                        <a:rPr lang="en-US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en-US" sz="140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6"/>
                        </a:rPr>
                        <a:t>Humanware</a:t>
                      </a:r>
                      <a:r>
                        <a:rPr lang="en-US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Brailliant, BrailleConnect, BrailleNote Classic, BrailleNote mPower, BrailleNote PK, and Key Maestro</a:t>
                      </a:r>
                      <a:br>
                        <a:rPr lang="en-US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en-US" sz="140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7"/>
                        </a:rPr>
                        <a:t>EuroBraille</a:t>
                      </a:r>
                      <a:r>
                        <a:rPr lang="en-US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esys12, esys40.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Pachete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produse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8"/>
                        </a:rPr>
                        <a:t>Mobile Speak Gold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hlinkClick r:id="rId8"/>
                        </a:rPr>
                        <a:t>Mobile Speak Adventure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33529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Concluzii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Symbian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operare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mobil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open-source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realizat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smartphone-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intretinut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momentan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Accenture.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fost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popular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operare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mobil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medie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nivel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mondial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sfarsitul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anului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2010,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cand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fost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depasit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catre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Android. De la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inceputul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anului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2014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programul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Symbian 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inchide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piata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exista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telefoane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care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ruleaza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Symbian. Si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marele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producator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Nokia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trecut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la Symbian la Windows Phone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deoarece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Symbian-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facea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fata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concurentei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cu Android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IOS.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168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Introducere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153400" cy="571500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Symbian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operare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mobil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open-source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realizat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smartphone-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intretinut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momentan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Accenture. Symbian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fost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initial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dezvoltat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catre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Symbian Ltd.,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un descendent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Psion EPOC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ruleaza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exclusiv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procesoare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ARM. EPOC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fost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familie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sisteme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operare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grafice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dezvoltata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Psion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dispozitive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portabile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in principal PDA-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iunie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1998, Psion Software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devenit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Symbian Ltd., 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reuniune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intre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Psion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producatorii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telefoane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Erixsson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Motorola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Nokia. Cu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lansarea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versiunii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6, EPOC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devenit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cunoscut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simplu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Symbian OS. 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momentul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fata, Symbian-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platforma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open-source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dezvoltata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Symbian Foundation in 2009,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succesor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originalului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Symbian OS. Symbian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fost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folosit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multe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branduri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telefoane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mobile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importante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cum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fi Samsung, Motorola, Sony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Ericcson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important, Nokia.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fost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popular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operare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mobil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medie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nivel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mondial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sfarsitul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anului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2010,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cand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fost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depasit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catre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Android.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8872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7467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Bibliografie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8153400" cy="5562600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/>
              <a:t>Ben Morris, “The Symbian OS </a:t>
            </a:r>
            <a:r>
              <a:rPr lang="en-US" dirty="0" err="1"/>
              <a:t>Arhitecture</a:t>
            </a:r>
            <a:r>
              <a:rPr lang="en-US" dirty="0"/>
              <a:t> Sourcebook. Design and evolution of a Mobile Phone OS”, 2007</a:t>
            </a:r>
          </a:p>
          <a:p>
            <a:pPr lvl="0"/>
            <a:r>
              <a:rPr lang="en-US" u="sng" dirty="0">
                <a:hlinkClick r:id="rId2"/>
              </a:rPr>
              <a:t>http://en.wikipedia.org/wiki/Symbian</a:t>
            </a:r>
            <a:endParaRPr lang="en-US" dirty="0"/>
          </a:p>
          <a:p>
            <a:pPr lvl="0"/>
            <a:r>
              <a:rPr lang="en-US" u="sng" dirty="0">
                <a:hlinkClick r:id="rId3"/>
              </a:rPr>
              <a:t>http://www.slideshare.net/darshkotecha/seminar-report-14444581</a:t>
            </a:r>
            <a:endParaRPr lang="en-US" dirty="0"/>
          </a:p>
          <a:p>
            <a:pPr lvl="0"/>
            <a:r>
              <a:rPr lang="en-US" u="sng" dirty="0">
                <a:hlinkClick r:id="rId4"/>
              </a:rPr>
              <a:t>http://www.slideshare.net/andreasjakl/symbian-os-gui-architectures</a:t>
            </a:r>
            <a:endParaRPr lang="en-US" dirty="0"/>
          </a:p>
          <a:p>
            <a:pPr lvl="0"/>
            <a:r>
              <a:rPr lang="en-US" u="sng" dirty="0">
                <a:hlinkClick r:id="rId5"/>
              </a:rPr>
              <a:t>http://www.slideshare.net/andreasjakl/platform-security</a:t>
            </a:r>
            <a:endParaRPr lang="en-US" dirty="0"/>
          </a:p>
          <a:p>
            <a:pPr lvl="0"/>
            <a:r>
              <a:rPr lang="en-US" u="sng" dirty="0">
                <a:hlinkClick r:id="rId6"/>
              </a:rPr>
              <a:t>http://www.slideshare.net/andreasjakl/symbian-os-memory-management</a:t>
            </a:r>
            <a:endParaRPr lang="en-US" dirty="0"/>
          </a:p>
          <a:p>
            <a:pPr lvl="0"/>
            <a:r>
              <a:rPr lang="en-US" u="sng" dirty="0">
                <a:hlinkClick r:id="rId7"/>
              </a:rPr>
              <a:t>http://www.usebackpack.com/resources/351/download?1380537234</a:t>
            </a:r>
            <a:endParaRPr lang="en-US" dirty="0"/>
          </a:p>
          <a:p>
            <a:pPr lvl="0"/>
            <a:r>
              <a:rPr lang="en-US" u="sng" dirty="0">
                <a:hlinkClick r:id="rId8"/>
              </a:rPr>
              <a:t>http://en.wikipedia.org/wiki/Mobile_operating_system</a:t>
            </a:r>
            <a:endParaRPr lang="en-US" dirty="0"/>
          </a:p>
          <a:p>
            <a:pPr lvl="0"/>
            <a:r>
              <a:rPr lang="en-US" u="sng" dirty="0">
                <a:hlinkClick r:id="rId9"/>
              </a:rPr>
              <a:t>http://www.codefactory.es/en/products.asp?id=333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6577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133600"/>
            <a:ext cx="7543800" cy="251460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 MULTUMESC!</a:t>
            </a:r>
            <a:endParaRPr lang="en-US" sz="8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377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:\Facultate\Master\An 1 sem 1\SOA\World_Wide_Smartphone_Sales_Share.png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14" y="381000"/>
            <a:ext cx="7986985" cy="6092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3481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543800" cy="762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Arhitectura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sistemului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operare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Symbian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7467600" cy="4873752"/>
          </a:xfrm>
        </p:spPr>
        <p:txBody>
          <a:bodyPr/>
          <a:lstStyle/>
          <a:p>
            <a:r>
              <a:rPr lang="en-US" dirty="0" err="1"/>
              <a:t>Sistemul</a:t>
            </a:r>
            <a:r>
              <a:rPr lang="en-US" dirty="0"/>
              <a:t> de </a:t>
            </a:r>
            <a:r>
              <a:rPr lang="en-US" dirty="0" err="1"/>
              <a:t>operare</a:t>
            </a:r>
            <a:r>
              <a:rPr lang="en-US" dirty="0"/>
              <a:t> Symbian </a:t>
            </a:r>
            <a:r>
              <a:rPr lang="en-US" dirty="0" err="1"/>
              <a:t>urmareste</a:t>
            </a:r>
            <a:r>
              <a:rPr lang="en-US" dirty="0"/>
              <a:t> un </a:t>
            </a:r>
            <a:r>
              <a:rPr lang="en-US" dirty="0" err="1"/>
              <a:t>numar</a:t>
            </a:r>
            <a:r>
              <a:rPr lang="en-US" dirty="0"/>
              <a:t> </a:t>
            </a:r>
            <a:r>
              <a:rPr lang="en-US" dirty="0" err="1"/>
              <a:t>mic</a:t>
            </a:r>
            <a:r>
              <a:rPr lang="en-US" dirty="0"/>
              <a:t>, </a:t>
            </a:r>
            <a:r>
              <a:rPr lang="en-US" dirty="0" err="1"/>
              <a:t>dar</a:t>
            </a:r>
            <a:r>
              <a:rPr lang="en-US" dirty="0"/>
              <a:t> important, de </a:t>
            </a:r>
            <a:r>
              <a:rPr lang="en-US" dirty="0" err="1"/>
              <a:t>principii</a:t>
            </a:r>
            <a:r>
              <a:rPr lang="en-US" dirty="0"/>
              <a:t> de </a:t>
            </a:r>
            <a:r>
              <a:rPr lang="en-US" dirty="0" err="1"/>
              <a:t>proiectare</a:t>
            </a:r>
            <a:r>
              <a:rPr lang="en-US" dirty="0"/>
              <a:t>. </a:t>
            </a:r>
            <a:r>
              <a:rPr lang="en-US" dirty="0" err="1"/>
              <a:t>Multe</a:t>
            </a:r>
            <a:r>
              <a:rPr lang="en-US" dirty="0"/>
              <a:t> </a:t>
            </a:r>
            <a:r>
              <a:rPr lang="en-US" dirty="0" err="1"/>
              <a:t>dintre</a:t>
            </a:r>
            <a:r>
              <a:rPr lang="en-US" dirty="0"/>
              <a:t> </a:t>
            </a:r>
            <a:r>
              <a:rPr lang="en-US" dirty="0" err="1"/>
              <a:t>aceste</a:t>
            </a:r>
            <a:r>
              <a:rPr lang="en-US" dirty="0"/>
              <a:t> </a:t>
            </a:r>
            <a:r>
              <a:rPr lang="en-US" dirty="0" err="1"/>
              <a:t>principii</a:t>
            </a:r>
            <a:r>
              <a:rPr lang="en-US" dirty="0"/>
              <a:t> au </a:t>
            </a:r>
            <a:r>
              <a:rPr lang="en-US" dirty="0" err="1"/>
              <a:t>evoluat</a:t>
            </a:r>
            <a:r>
              <a:rPr lang="en-US" dirty="0"/>
              <a:t> </a:t>
            </a:r>
            <a:r>
              <a:rPr lang="en-US" dirty="0" err="1"/>
              <a:t>ca</a:t>
            </a:r>
            <a:r>
              <a:rPr lang="en-US" dirty="0"/>
              <a:t> </a:t>
            </a:r>
            <a:r>
              <a:rPr lang="en-US" dirty="0" err="1"/>
              <a:t>raspuns</a:t>
            </a:r>
            <a:r>
              <a:rPr lang="en-US" dirty="0"/>
              <a:t> al </a:t>
            </a:r>
            <a:r>
              <a:rPr lang="en-US" dirty="0" err="1"/>
              <a:t>produsului</a:t>
            </a:r>
            <a:r>
              <a:rPr lang="en-US" dirty="0"/>
              <a:t> </a:t>
            </a:r>
            <a:r>
              <a:rPr lang="en-US" dirty="0" err="1"/>
              <a:t>atunci</a:t>
            </a:r>
            <a:r>
              <a:rPr lang="en-US" dirty="0"/>
              <a:t> </a:t>
            </a:r>
            <a:r>
              <a:rPr lang="en-US" dirty="0" err="1"/>
              <a:t>cand</a:t>
            </a:r>
            <a:r>
              <a:rPr lang="en-US" dirty="0"/>
              <a:t> era dominant find </a:t>
            </a:r>
            <a:r>
              <a:rPr lang="en-US" dirty="0" err="1"/>
              <a:t>primul</a:t>
            </a:r>
            <a:r>
              <a:rPr lang="en-US" dirty="0"/>
              <a:t> </a:t>
            </a:r>
            <a:r>
              <a:rPr lang="en-US" dirty="0" err="1"/>
              <a:t>proiectat</a:t>
            </a:r>
            <a:r>
              <a:rPr lang="en-US" dirty="0"/>
              <a:t>. </a:t>
            </a:r>
            <a:r>
              <a:rPr lang="en-US" dirty="0" err="1"/>
              <a:t>Aceste</a:t>
            </a:r>
            <a:r>
              <a:rPr lang="en-US" dirty="0"/>
              <a:t> </a:t>
            </a:r>
            <a:r>
              <a:rPr lang="en-US" dirty="0" err="1"/>
              <a:t>principii</a:t>
            </a:r>
            <a:r>
              <a:rPr lang="en-US" dirty="0"/>
              <a:t> se pot </a:t>
            </a:r>
            <a:r>
              <a:rPr lang="en-US" dirty="0" err="1"/>
              <a:t>rezuma</a:t>
            </a:r>
            <a:r>
              <a:rPr lang="en-US" dirty="0"/>
              <a:t> la </a:t>
            </a:r>
            <a:r>
              <a:rPr lang="en-US" dirty="0" err="1"/>
              <a:t>urmatoarele</a:t>
            </a:r>
            <a:r>
              <a:rPr lang="en-US" dirty="0"/>
              <a:t> </a:t>
            </a:r>
            <a:r>
              <a:rPr lang="en-US" dirty="0" err="1"/>
              <a:t>reguli</a:t>
            </a:r>
            <a:r>
              <a:rPr lang="en-US" dirty="0"/>
              <a:t> simple:</a:t>
            </a:r>
          </a:p>
          <a:p>
            <a:pPr lvl="0"/>
            <a:r>
              <a:rPr lang="en-US" dirty="0" err="1"/>
              <a:t>Datele</a:t>
            </a:r>
            <a:r>
              <a:rPr lang="en-US" dirty="0"/>
              <a:t> </a:t>
            </a:r>
            <a:r>
              <a:rPr lang="en-US" dirty="0" err="1"/>
              <a:t>utilizatorului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sacre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Timpul</a:t>
            </a:r>
            <a:r>
              <a:rPr lang="en-US" dirty="0"/>
              <a:t> de </a:t>
            </a:r>
            <a:r>
              <a:rPr lang="en-US" dirty="0" err="1"/>
              <a:t>utilizare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pretios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resursele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limitate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963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D:\Facultate\Master\An 1 sem 1\SOA\symbian os layered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229599" cy="6400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6633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D:\Facultate\Master\An 1 sem 1\SOA\slide-4-72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7924800" cy="5943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3166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077200" cy="5943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Nivelele</a:t>
            </a:r>
            <a:r>
              <a:rPr lang="en-US" dirty="0"/>
              <a:t> din </a:t>
            </a:r>
            <a:r>
              <a:rPr lang="en-US" dirty="0" err="1"/>
              <a:t>modelul</a:t>
            </a:r>
            <a:r>
              <a:rPr lang="en-US" dirty="0"/>
              <a:t> </a:t>
            </a:r>
            <a:r>
              <a:rPr lang="en-US" dirty="0" err="1"/>
              <a:t>sistemului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definite </a:t>
            </a:r>
            <a:r>
              <a:rPr lang="en-US" dirty="0" err="1"/>
              <a:t>astfel</a:t>
            </a:r>
            <a:r>
              <a:rPr lang="en-US" dirty="0"/>
              <a:t>:</a:t>
            </a:r>
          </a:p>
          <a:p>
            <a:pPr lvl="0" algn="just"/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serviciile</a:t>
            </a:r>
            <a:r>
              <a:rPr lang="en-US" dirty="0"/>
              <a:t> </a:t>
            </a:r>
            <a:r>
              <a:rPr lang="en-US" dirty="0" err="1"/>
              <a:t>oferite</a:t>
            </a:r>
            <a:r>
              <a:rPr lang="en-US" dirty="0"/>
              <a:t> de un </a:t>
            </a:r>
            <a:r>
              <a:rPr lang="en-US" dirty="0" err="1"/>
              <a:t>nivel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la </a:t>
            </a:r>
            <a:r>
              <a:rPr lang="en-US" dirty="0" err="1"/>
              <a:t>acelasi</a:t>
            </a:r>
            <a:r>
              <a:rPr lang="en-US" dirty="0"/>
              <a:t> </a:t>
            </a:r>
            <a:r>
              <a:rPr lang="en-US" dirty="0" err="1"/>
              <a:t>nivel</a:t>
            </a:r>
            <a:r>
              <a:rPr lang="en-US" dirty="0"/>
              <a:t> de </a:t>
            </a:r>
            <a:r>
              <a:rPr lang="en-US" dirty="0" err="1"/>
              <a:t>abstractizare</a:t>
            </a:r>
            <a:r>
              <a:rPr lang="en-US" dirty="0"/>
              <a:t>.</a:t>
            </a:r>
          </a:p>
          <a:p>
            <a:pPr lvl="0" algn="just"/>
            <a:r>
              <a:rPr lang="en-US" dirty="0"/>
              <a:t>Un </a:t>
            </a:r>
            <a:r>
              <a:rPr lang="en-US" dirty="0" err="1"/>
              <a:t>nivel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relativ</a:t>
            </a:r>
            <a:r>
              <a:rPr lang="en-US" dirty="0"/>
              <a:t> logic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relativ</a:t>
            </a:r>
            <a:r>
              <a:rPr lang="en-US" dirty="0"/>
              <a:t> </a:t>
            </a:r>
            <a:r>
              <a:rPr lang="en-US" dirty="0" err="1"/>
              <a:t>autonom</a:t>
            </a:r>
            <a:r>
              <a:rPr lang="en-US" dirty="0"/>
              <a:t>.</a:t>
            </a:r>
          </a:p>
          <a:p>
            <a:pPr lvl="0" algn="just"/>
            <a:r>
              <a:rPr lang="en-US" dirty="0"/>
              <a:t>Un </a:t>
            </a:r>
            <a:r>
              <a:rPr lang="en-US" dirty="0" err="1"/>
              <a:t>nivel</a:t>
            </a:r>
            <a:r>
              <a:rPr lang="en-US" dirty="0"/>
              <a:t> </a:t>
            </a:r>
            <a:r>
              <a:rPr lang="en-US" dirty="0" err="1"/>
              <a:t>ofera</a:t>
            </a:r>
            <a:r>
              <a:rPr lang="en-US" dirty="0"/>
              <a:t> </a:t>
            </a:r>
            <a:r>
              <a:rPr lang="en-US" dirty="0" err="1"/>
              <a:t>servicii</a:t>
            </a:r>
            <a:r>
              <a:rPr lang="en-US" dirty="0"/>
              <a:t> </a:t>
            </a:r>
            <a:r>
              <a:rPr lang="en-US" dirty="0" err="1"/>
              <a:t>catre</a:t>
            </a:r>
            <a:r>
              <a:rPr lang="en-US" dirty="0"/>
              <a:t> </a:t>
            </a:r>
            <a:r>
              <a:rPr lang="en-US" dirty="0" err="1"/>
              <a:t>nivelurile</a:t>
            </a:r>
            <a:r>
              <a:rPr lang="en-US" dirty="0"/>
              <a:t> </a:t>
            </a:r>
            <a:r>
              <a:rPr lang="en-US" dirty="0" err="1"/>
              <a:t>superioare</a:t>
            </a:r>
            <a:r>
              <a:rPr lang="en-US" dirty="0"/>
              <a:t>.</a:t>
            </a:r>
          </a:p>
          <a:p>
            <a:pPr lvl="0" algn="just"/>
            <a:r>
              <a:rPr lang="en-US" dirty="0"/>
              <a:t>Un </a:t>
            </a:r>
            <a:r>
              <a:rPr lang="en-US" dirty="0" err="1"/>
              <a:t>nivel</a:t>
            </a:r>
            <a:r>
              <a:rPr lang="en-US" dirty="0"/>
              <a:t> </a:t>
            </a:r>
            <a:r>
              <a:rPr lang="en-US" dirty="0" err="1"/>
              <a:t>trimite</a:t>
            </a:r>
            <a:r>
              <a:rPr lang="en-US" dirty="0"/>
              <a:t> </a:t>
            </a:r>
            <a:r>
              <a:rPr lang="en-US" dirty="0" err="1"/>
              <a:t>taskuri</a:t>
            </a:r>
            <a:r>
              <a:rPr lang="en-US" dirty="0"/>
              <a:t> </a:t>
            </a:r>
            <a:r>
              <a:rPr lang="en-US" dirty="0" err="1"/>
              <a:t>catre</a:t>
            </a:r>
            <a:r>
              <a:rPr lang="en-US" dirty="0"/>
              <a:t> </a:t>
            </a:r>
            <a:r>
              <a:rPr lang="en-US" dirty="0" err="1"/>
              <a:t>nivelele</a:t>
            </a:r>
            <a:r>
              <a:rPr lang="en-US" dirty="0"/>
              <a:t> </a:t>
            </a:r>
            <a:r>
              <a:rPr lang="en-US" dirty="0" err="1"/>
              <a:t>inferioare</a:t>
            </a:r>
            <a:r>
              <a:rPr lang="en-US" dirty="0"/>
              <a:t>.</a:t>
            </a:r>
          </a:p>
          <a:p>
            <a:pPr lvl="0" algn="just"/>
            <a:r>
              <a:rPr lang="en-US" dirty="0" err="1"/>
              <a:t>Dependetele</a:t>
            </a:r>
            <a:r>
              <a:rPr lang="en-US" dirty="0"/>
              <a:t> </a:t>
            </a:r>
            <a:r>
              <a:rPr lang="en-US" dirty="0" err="1"/>
              <a:t>fluxului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de la </a:t>
            </a:r>
            <a:r>
              <a:rPr lang="en-US" dirty="0" err="1"/>
              <a:t>nivelele</a:t>
            </a:r>
            <a:r>
              <a:rPr lang="en-US" dirty="0"/>
              <a:t> </a:t>
            </a:r>
            <a:r>
              <a:rPr lang="en-US" dirty="0" err="1"/>
              <a:t>superioare</a:t>
            </a:r>
            <a:r>
              <a:rPr lang="en-US" dirty="0"/>
              <a:t> la </a:t>
            </a:r>
            <a:r>
              <a:rPr lang="en-US" dirty="0" err="1"/>
              <a:t>cele</a:t>
            </a:r>
            <a:r>
              <a:rPr lang="en-US" dirty="0"/>
              <a:t> </a:t>
            </a:r>
            <a:r>
              <a:rPr lang="en-US" dirty="0" err="1"/>
              <a:t>inferioare</a:t>
            </a:r>
            <a:r>
              <a:rPr lang="en-US" dirty="0"/>
              <a:t>.</a:t>
            </a:r>
          </a:p>
          <a:p>
            <a:pPr lvl="0" algn="just"/>
            <a:r>
              <a:rPr lang="en-US" dirty="0" err="1"/>
              <a:t>Cererile</a:t>
            </a:r>
            <a:r>
              <a:rPr lang="en-US" dirty="0"/>
              <a:t> </a:t>
            </a:r>
            <a:r>
              <a:rPr lang="en-US" dirty="0" err="1"/>
              <a:t>circula</a:t>
            </a:r>
            <a:r>
              <a:rPr lang="en-US" dirty="0"/>
              <a:t> in </a:t>
            </a:r>
            <a:r>
              <a:rPr lang="en-US" dirty="0" err="1"/>
              <a:t>jos.</a:t>
            </a:r>
            <a:endParaRPr lang="en-US" dirty="0"/>
          </a:p>
          <a:p>
            <a:pPr lvl="0" algn="just"/>
            <a:r>
              <a:rPr lang="en-US" dirty="0" err="1"/>
              <a:t>Notoficarile</a:t>
            </a:r>
            <a:r>
              <a:rPr lang="en-US" dirty="0"/>
              <a:t> </a:t>
            </a:r>
            <a:r>
              <a:rPr lang="en-US" dirty="0" err="1"/>
              <a:t>circula</a:t>
            </a:r>
            <a:r>
              <a:rPr lang="en-US" dirty="0"/>
              <a:t> in </a:t>
            </a:r>
            <a:r>
              <a:rPr lang="en-US" dirty="0" err="1"/>
              <a:t>sus</a:t>
            </a:r>
            <a:r>
              <a:rPr lang="en-US" dirty="0"/>
              <a:t>.</a:t>
            </a:r>
          </a:p>
          <a:p>
            <a:pPr lvl="0" algn="just"/>
            <a:r>
              <a:rPr lang="en-US" dirty="0"/>
              <a:t>Un </a:t>
            </a:r>
            <a:r>
              <a:rPr lang="en-US" dirty="0" err="1"/>
              <a:t>nivel</a:t>
            </a:r>
            <a:r>
              <a:rPr lang="en-US" dirty="0"/>
              <a:t> </a:t>
            </a:r>
            <a:r>
              <a:rPr lang="en-US" dirty="0" err="1"/>
              <a:t>genereaza</a:t>
            </a:r>
            <a:r>
              <a:rPr lang="en-US" dirty="0"/>
              <a:t> </a:t>
            </a:r>
            <a:r>
              <a:rPr lang="en-US" dirty="0" err="1"/>
              <a:t>servicii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cat </a:t>
            </a:r>
            <a:r>
              <a:rPr lang="en-US" dirty="0" err="1"/>
              <a:t>posibil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intermediul</a:t>
            </a:r>
            <a:r>
              <a:rPr lang="en-US" dirty="0"/>
              <a:t> </a:t>
            </a:r>
            <a:r>
              <a:rPr lang="en-US" dirty="0" err="1"/>
              <a:t>interfetelor</a:t>
            </a:r>
            <a:r>
              <a:rPr lang="en-US" dirty="0"/>
              <a:t> </a:t>
            </a:r>
            <a:r>
              <a:rPr lang="en-US" dirty="0" err="1"/>
              <a:t>externe</a:t>
            </a:r>
            <a:r>
              <a:rPr lang="en-US" dirty="0"/>
              <a:t>, care pot fi separate de </a:t>
            </a:r>
            <a:r>
              <a:rPr lang="en-US" dirty="0" err="1"/>
              <a:t>interfetele</a:t>
            </a:r>
            <a:r>
              <a:rPr lang="en-US" dirty="0"/>
              <a:t> interne </a:t>
            </a:r>
            <a:r>
              <a:rPr lang="en-US" dirty="0" err="1"/>
              <a:t>disponibile</a:t>
            </a:r>
            <a:r>
              <a:rPr lang="en-US" dirty="0"/>
              <a:t> in </a:t>
            </a:r>
            <a:r>
              <a:rPr lang="en-US" dirty="0" err="1"/>
              <a:t>interiorul</a:t>
            </a:r>
            <a:r>
              <a:rPr lang="en-US" dirty="0"/>
              <a:t> </a:t>
            </a:r>
            <a:r>
              <a:rPr lang="en-US" dirty="0" err="1"/>
              <a:t>nivelului</a:t>
            </a:r>
            <a:r>
              <a:rPr lang="en-US" dirty="0"/>
              <a:t> </a:t>
            </a:r>
            <a:r>
              <a:rPr lang="en-US" dirty="0" err="1"/>
              <a:t>respectiv</a:t>
            </a:r>
            <a:r>
              <a:rPr lang="en-US" dirty="0"/>
              <a:t>.</a:t>
            </a:r>
          </a:p>
          <a:p>
            <a:pPr lvl="0" algn="just"/>
            <a:r>
              <a:rPr lang="en-US" dirty="0"/>
              <a:t>Un </a:t>
            </a:r>
            <a:r>
              <a:rPr lang="en-US" dirty="0" err="1"/>
              <a:t>nivel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fi o </a:t>
            </a:r>
            <a:r>
              <a:rPr lang="en-US" dirty="0" err="1"/>
              <a:t>unitate</a:t>
            </a:r>
            <a:r>
              <a:rPr lang="en-US" dirty="0"/>
              <a:t> de </a:t>
            </a:r>
            <a:r>
              <a:rPr lang="en-US" dirty="0" err="1"/>
              <a:t>livrare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906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715962"/>
          </a:xfrm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Kernelul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interfata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hardware</a:t>
            </a:r>
            <a:r>
              <a:rPr lang="en-US" sz="1600" dirty="0"/>
              <a:t/>
            </a:r>
            <a:br>
              <a:rPr lang="en-US" sz="16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838200"/>
            <a:ext cx="8229600" cy="5867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Nivelul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serviciilor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kernelului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interfata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hardware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nivelul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inferior al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sistemului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operare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Symbian.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Acesta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contine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kernelul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sistemului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componentele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suportate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Este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responsabil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serviciile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fundamentale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ale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sistemului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operare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Bootrapping-ul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dispozitivului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fizic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emulat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oferi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initializarea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baza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 hardware-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ului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Crearea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gestionarea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abstractiilor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fundamentale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kernelului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sistemului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operare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exemplu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fire,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procese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spatii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adrese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memorie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resurse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inclusiv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cronometre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s.a.m.d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Programarea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intreruperea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manipularii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Limita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maxima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incapsularii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kernel-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utilizator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toate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procesele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care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ruleaza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mod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privilegiat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provin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acest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nivel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Incapsularea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nivelul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inferior al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port al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sistemului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operare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(“base port”)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harware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nou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Izolarea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nivelurilor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superioare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hardware-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real.</a:t>
            </a:r>
          </a:p>
          <a:p>
            <a:pPr lvl="0"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Acces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dispozitive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047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:\Facultate\Master\An 1 sem 1\SOA\arhitectura kernel pt symbian v9.jpg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"/>
            <a:ext cx="7467600" cy="2476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D:\Facultate\Master\An 1 sem 1\SOA\arhitectura kernel pt eka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90800"/>
            <a:ext cx="8229600" cy="4114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47898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</TotalTime>
  <Words>1608</Words>
  <Application>Microsoft Office PowerPoint</Application>
  <PresentationFormat>On-screen Show (4:3)</PresentationFormat>
  <Paragraphs>165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Oriel</vt:lpstr>
      <vt:lpstr>Sistemul de operare Symbian    </vt:lpstr>
      <vt:lpstr>Introducere  </vt:lpstr>
      <vt:lpstr>PowerPoint Presentation</vt:lpstr>
      <vt:lpstr>Arhitectura sistemului de operare Symbian </vt:lpstr>
      <vt:lpstr>PowerPoint Presentation</vt:lpstr>
      <vt:lpstr>PowerPoint Presentation</vt:lpstr>
      <vt:lpstr>PowerPoint Presentation</vt:lpstr>
      <vt:lpstr>Kernelul si interfata hardware </vt:lpstr>
      <vt:lpstr>PowerPoint Presentation</vt:lpstr>
      <vt:lpstr>Limbaje de programare </vt:lpstr>
      <vt:lpstr>Subsistemul Java ME</vt:lpstr>
      <vt:lpstr>Managementul memoriei </vt:lpstr>
      <vt:lpstr>Unitatea de management a memoriei </vt:lpstr>
      <vt:lpstr>PowerPoint Presentation</vt:lpstr>
      <vt:lpstr>Sistemul de fisiere </vt:lpstr>
      <vt:lpstr>Comparatie cu alte sisteme de operare mobile [9]</vt:lpstr>
      <vt:lpstr>PowerPoint Presentation</vt:lpstr>
      <vt:lpstr>PowerPoint Presentation</vt:lpstr>
      <vt:lpstr>Concluzii</vt:lpstr>
      <vt:lpstr>Bibliografie</vt:lpstr>
      <vt:lpstr>VA MULTUMESC!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Sistemul de operare Symbian     Conducător proiect:    Masterand: Conf. Dr. Ing. Ştefan Stăncescu    Ing. Oana-Viorica MARDARE</dc:title>
  <dc:creator>Kitty</dc:creator>
  <cp:lastModifiedBy>Kitty</cp:lastModifiedBy>
  <cp:revision>18</cp:revision>
  <dcterms:created xsi:type="dcterms:W3CDTF">2014-01-30T14:10:11Z</dcterms:created>
  <dcterms:modified xsi:type="dcterms:W3CDTF">2014-01-30T15:06:28Z</dcterms:modified>
</cp:coreProperties>
</file>