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8" r:id="rId10"/>
    <p:sldId id="260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77D69-A326-4445-BB1E-AEBF8927AECA}" type="datetimeFigureOut">
              <a:rPr lang="ro-RO" smtClean="0"/>
              <a:pPr/>
              <a:t>09.09.2013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505B2-8A58-4DD3-AEA7-6D762067A9AA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CB9F1-7933-4400-8F4D-946E82CD1707}" type="datetime1">
              <a:rPr lang="ro-RO" smtClean="0"/>
              <a:pPr/>
              <a:t>09.09.2013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4A08-124B-4E5D-908D-FD50872F109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46A3C-61D6-4E39-A338-CA438F979613}" type="datetime1">
              <a:rPr lang="ro-RO" smtClean="0"/>
              <a:pPr/>
              <a:t>09.09.2013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4A08-124B-4E5D-908D-FD50872F109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724A5-115C-4169-B2E8-CEC60179E604}" type="datetime1">
              <a:rPr lang="ro-RO" smtClean="0"/>
              <a:pPr/>
              <a:t>09.09.2013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4A08-124B-4E5D-908D-FD50872F109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938F62-8FD2-48F2-9DD2-68CCBF86385B}" type="datetime1">
              <a:rPr lang="ro-RO" smtClean="0"/>
              <a:pPr/>
              <a:t>09.09.2013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4A08-124B-4E5D-908D-FD50872F109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CA1D8-0483-42FD-A9C2-DF94193FE0D8}" type="datetime1">
              <a:rPr lang="ro-RO" smtClean="0"/>
              <a:pPr/>
              <a:t>09.09.2013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4A08-124B-4E5D-908D-FD50872F109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7D991-08DC-4945-9B87-B2FE25781858}" type="datetime1">
              <a:rPr lang="ro-RO" smtClean="0"/>
              <a:pPr/>
              <a:t>09.09.2013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4A08-124B-4E5D-908D-FD50872F109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56037-7E45-4E9A-AA27-F483B255C765}" type="datetime1">
              <a:rPr lang="ro-RO" smtClean="0"/>
              <a:pPr/>
              <a:t>09.09.2013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4A08-124B-4E5D-908D-FD50872F109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1E8D8-3215-4604-B6CB-5A85B4ADC26B}" type="datetime1">
              <a:rPr lang="ro-RO" smtClean="0"/>
              <a:pPr/>
              <a:t>09.09.2013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4A08-124B-4E5D-908D-FD50872F109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3543C-6BC0-4E7E-ADBE-AA8714ECE2C7}" type="datetime1">
              <a:rPr lang="ro-RO" smtClean="0"/>
              <a:pPr/>
              <a:t>09.09.2013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4A08-124B-4E5D-908D-FD50872F109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B12A1-B03D-4927-866F-E90C85ABB129}" type="datetime1">
              <a:rPr lang="ro-RO" smtClean="0"/>
              <a:pPr/>
              <a:t>09.09.2013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4A08-124B-4E5D-908D-FD50872F109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CE2B3-3AC5-4997-BAE5-99E5321D090F}" type="datetime1">
              <a:rPr lang="ro-RO" smtClean="0"/>
              <a:pPr/>
              <a:t>09.09.2013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4A08-124B-4E5D-908D-FD50872F1090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227795-D437-4116-B9A0-DB15236A0BE6}" type="datetime1">
              <a:rPr lang="ro-RO" smtClean="0"/>
              <a:pPr/>
              <a:t>09.09.2013</a:t>
            </a:fld>
            <a:endParaRPr lang="ro-RO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4D4A08-124B-4E5D-908D-FD50872F1090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/>
                </a:solidFill>
              </a:rPr>
              <a:t>Symbian</a:t>
            </a:r>
            <a:r>
              <a:rPr lang="en-US" dirty="0" smtClean="0">
                <a:solidFill>
                  <a:schemeClr val="accent3"/>
                </a:solidFill>
              </a:rPr>
              <a:t> OS</a:t>
            </a:r>
            <a:endParaRPr lang="ro-RO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572008"/>
            <a:ext cx="7772400" cy="1143008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Masterand</a:t>
            </a:r>
            <a:r>
              <a:rPr lang="en-US" dirty="0" smtClean="0">
                <a:solidFill>
                  <a:schemeClr val="tx1"/>
                </a:solidFill>
              </a:rPr>
              <a:t>: Valerian </a:t>
            </a:r>
            <a:r>
              <a:rPr lang="en-US" dirty="0" err="1" smtClean="0">
                <a:solidFill>
                  <a:schemeClr val="tx1"/>
                </a:solidFill>
              </a:rPr>
              <a:t>Stanciu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IISC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Profesor</a:t>
            </a:r>
            <a:r>
              <a:rPr lang="en-US" dirty="0" smtClean="0">
                <a:solidFill>
                  <a:schemeClr val="tx1"/>
                </a:solidFill>
              </a:rPr>
              <a:t>: Stefan </a:t>
            </a:r>
            <a:r>
              <a:rPr lang="en-US" dirty="0" err="1" smtClean="0">
                <a:solidFill>
                  <a:schemeClr val="tx1"/>
                </a:solidFill>
              </a:rPr>
              <a:t>Stancescu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o-RO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183880" cy="785818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3</a:t>
            </a:r>
            <a:r>
              <a:rPr lang="ro-RO" dirty="0" smtClean="0">
                <a:solidFill>
                  <a:schemeClr val="accent3"/>
                </a:solidFill>
              </a:rPr>
              <a:t>. </a:t>
            </a:r>
            <a:r>
              <a:rPr lang="en-US" dirty="0" err="1" smtClean="0">
                <a:solidFill>
                  <a:schemeClr val="accent3"/>
                </a:solidFill>
              </a:rPr>
              <a:t>Platforme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Symbian</a:t>
            </a:r>
            <a:r>
              <a:rPr lang="ro-RO" dirty="0" smtClean="0">
                <a:solidFill>
                  <a:schemeClr val="accent3"/>
                </a:solidFill>
              </a:rPr>
              <a:t> OS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183880" cy="5286412"/>
          </a:xfrm>
        </p:spPr>
        <p:txBody>
          <a:bodyPr/>
          <a:lstStyle/>
          <a:p>
            <a:r>
              <a:rPr lang="en-US" sz="2500" dirty="0" err="1" smtClean="0"/>
              <a:t>Symbian</a:t>
            </a:r>
            <a:r>
              <a:rPr lang="en-US" sz="2500" dirty="0" smtClean="0"/>
              <a:t> S60</a:t>
            </a:r>
            <a:endParaRPr lang="ro-RO" sz="2500" i="1" dirty="0" smtClean="0"/>
          </a:p>
          <a:p>
            <a:pPr lvl="2">
              <a:buFont typeface="Wingdings" pitchFamily="2" charset="2"/>
              <a:buChar char="Ø"/>
            </a:pPr>
            <a:r>
              <a:rPr lang="en-US" sz="2000" dirty="0" err="1" smtClean="0"/>
              <a:t>Fosta</a:t>
            </a:r>
            <a:r>
              <a:rPr lang="en-US" sz="2000" dirty="0" smtClean="0"/>
              <a:t> Series 60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 err="1" smtClean="0"/>
              <a:t>Creata</a:t>
            </a:r>
            <a:r>
              <a:rPr lang="en-US" sz="2000" dirty="0" smtClean="0"/>
              <a:t> de Nokia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 err="1" smtClean="0"/>
              <a:t>Permite</a:t>
            </a:r>
            <a:r>
              <a:rPr lang="en-US" sz="2000" dirty="0" smtClean="0"/>
              <a:t> </a:t>
            </a:r>
            <a:r>
              <a:rPr lang="en-US" sz="2000" dirty="0" err="1" smtClean="0"/>
              <a:t>utilizatorilor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instaleze</a:t>
            </a:r>
            <a:r>
              <a:rPr lang="en-US" sz="2000" dirty="0" smtClean="0"/>
              <a:t> soft </a:t>
            </a:r>
            <a:r>
              <a:rPr lang="en-US" sz="2000" dirty="0" err="1" smtClean="0"/>
              <a:t>dupa</a:t>
            </a:r>
            <a:r>
              <a:rPr lang="en-US" sz="2000" dirty="0" smtClean="0"/>
              <a:t> </a:t>
            </a:r>
            <a:r>
              <a:rPr lang="en-US" sz="2000" dirty="0" err="1" smtClean="0"/>
              <a:t>cumparare</a:t>
            </a:r>
            <a:endParaRPr lang="en-US" sz="2000" dirty="0" smtClean="0"/>
          </a:p>
          <a:p>
            <a:pPr lvl="2">
              <a:buFont typeface="Wingdings" pitchFamily="2" charset="2"/>
              <a:buChar char="Ø"/>
            </a:pPr>
            <a:r>
              <a:rPr lang="en-US" sz="2000" dirty="0" err="1" smtClean="0"/>
              <a:t>Aplicatii</a:t>
            </a:r>
            <a:r>
              <a:rPr lang="en-US" sz="2000" dirty="0" smtClean="0"/>
              <a:t> Java MIDP, C++, Python, Flash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err="1" smtClean="0"/>
              <a:t>Symbian</a:t>
            </a:r>
            <a:r>
              <a:rPr lang="en-US" sz="2500" dirty="0" smtClean="0"/>
              <a:t> S40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 smtClean="0"/>
              <a:t>In 2010 era </a:t>
            </a:r>
            <a:r>
              <a:rPr lang="en-US" sz="2000" dirty="0" err="1" smtClean="0"/>
              <a:t>cea</a:t>
            </a:r>
            <a:r>
              <a:rPr lang="en-US" sz="2000" dirty="0" smtClean="0"/>
              <a:t> </a:t>
            </a:r>
            <a:r>
              <a:rPr lang="en-US" sz="2000" dirty="0" err="1" smtClean="0"/>
              <a:t>mai</a:t>
            </a:r>
            <a:r>
              <a:rPr lang="en-US" sz="2000" dirty="0" smtClean="0"/>
              <a:t> </a:t>
            </a:r>
            <a:r>
              <a:rPr lang="en-US" sz="2000" dirty="0" err="1" smtClean="0"/>
              <a:t>utilizata</a:t>
            </a:r>
            <a:r>
              <a:rPr lang="en-US" sz="2000" dirty="0" smtClean="0"/>
              <a:t> </a:t>
            </a:r>
            <a:r>
              <a:rPr lang="en-US" sz="2000" dirty="0" err="1" smtClean="0"/>
              <a:t>platforma</a:t>
            </a:r>
            <a:r>
              <a:rPr lang="en-US" sz="2000" dirty="0" smtClean="0"/>
              <a:t> (1.5 </a:t>
            </a:r>
            <a:r>
              <a:rPr lang="en-US" sz="2000" dirty="0" err="1" smtClean="0"/>
              <a:t>mld</a:t>
            </a:r>
            <a:r>
              <a:rPr lang="en-US" sz="2000" dirty="0" smtClean="0"/>
              <a:t> </a:t>
            </a:r>
            <a:r>
              <a:rPr lang="en-US" sz="2000" dirty="0" err="1" smtClean="0"/>
              <a:t>dispozitive</a:t>
            </a:r>
            <a:r>
              <a:rPr lang="en-US" sz="2000" dirty="0" smtClean="0"/>
              <a:t>)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 err="1" smtClean="0"/>
              <a:t>Ofera</a:t>
            </a:r>
            <a:r>
              <a:rPr lang="en-US" sz="2000" dirty="0" smtClean="0"/>
              <a:t> VoIP, </a:t>
            </a:r>
            <a:r>
              <a:rPr lang="en-US" sz="2000" dirty="0" err="1" smtClean="0"/>
              <a:t>mesagerie</a:t>
            </a:r>
            <a:r>
              <a:rPr lang="en-US" sz="2000" dirty="0" smtClean="0"/>
              <a:t>, client e-mail, browser Web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 err="1" smtClean="0"/>
              <a:t>Plaforma</a:t>
            </a:r>
            <a:r>
              <a:rPr lang="en-US" sz="2000" dirty="0" smtClean="0"/>
              <a:t> embedded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 err="1" smtClean="0"/>
              <a:t>Aplicatii</a:t>
            </a:r>
            <a:r>
              <a:rPr lang="en-US" sz="2000" dirty="0" smtClean="0"/>
              <a:t> Java </a:t>
            </a:r>
            <a:r>
              <a:rPr lang="en-US" sz="2000" dirty="0" err="1" smtClean="0"/>
              <a:t>MIDlet</a:t>
            </a:r>
            <a:r>
              <a:rPr lang="en-US" sz="2000" dirty="0" smtClean="0"/>
              <a:t>, Flash </a:t>
            </a:r>
            <a:r>
              <a:rPr lang="en-US" sz="2000" dirty="0" err="1" smtClean="0"/>
              <a:t>Lite</a:t>
            </a:r>
            <a:endParaRPr lang="en-US" sz="2000" dirty="0" smtClean="0"/>
          </a:p>
          <a:p>
            <a:pPr lvl="2">
              <a:buFont typeface="Wingdings" pitchFamily="2" charset="2"/>
              <a:buChar char="Ø"/>
            </a:pPr>
            <a:r>
              <a:rPr lang="en-US" sz="2000" dirty="0" smtClean="0"/>
              <a:t>Nu </a:t>
            </a:r>
            <a:r>
              <a:rPr lang="en-US" sz="2000" dirty="0" err="1" smtClean="0"/>
              <a:t>suporta</a:t>
            </a:r>
            <a:r>
              <a:rPr lang="en-US" sz="2000" dirty="0" smtClean="0"/>
              <a:t> multitasking cu </a:t>
            </a:r>
            <a:r>
              <a:rPr lang="en-US" sz="2000" dirty="0" err="1" smtClean="0"/>
              <a:t>adevarat</a:t>
            </a:r>
            <a:endParaRPr lang="ro-RO" sz="2000" dirty="0" smtClean="0"/>
          </a:p>
          <a:p>
            <a:pPr lvl="4">
              <a:buFont typeface="Wingdings" pitchFamily="2" charset="2"/>
              <a:buChar char="Ø"/>
            </a:pPr>
            <a:endParaRPr lang="ro-RO" dirty="0" smtClean="0"/>
          </a:p>
          <a:p>
            <a:pPr lvl="5">
              <a:buFont typeface="Wingdings" pitchFamily="2" charset="2"/>
              <a:buChar char="Ø"/>
            </a:pPr>
            <a:endParaRPr lang="ro-R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4A08-124B-4E5D-908D-FD50872F1090}" type="slidenum">
              <a:rPr lang="ro-RO" smtClean="0"/>
              <a:pPr/>
              <a:t>10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83880" cy="857256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4. </a:t>
            </a:r>
            <a:r>
              <a:rPr lang="en-US" dirty="0" err="1" smtClean="0">
                <a:solidFill>
                  <a:schemeClr val="accent3"/>
                </a:solidFill>
              </a:rPr>
              <a:t>Interconectare</a:t>
            </a:r>
            <a:r>
              <a:rPr lang="en-US" dirty="0" smtClean="0">
                <a:solidFill>
                  <a:schemeClr val="accent3"/>
                </a:solidFill>
              </a:rPr>
              <a:t> cu Java</a:t>
            </a:r>
            <a:endParaRPr lang="ro-RO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4A08-124B-4E5D-908D-FD50872F1090}" type="slidenum">
              <a:rPr lang="ro-RO" smtClean="0"/>
              <a:pPr/>
              <a:t>11</a:t>
            </a:fld>
            <a:endParaRPr lang="ro-RO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58" y="12858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280160" marR="0" lvl="4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ro-RO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5720" y="12858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490472" marR="0" lvl="5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8120" y="1438260"/>
            <a:ext cx="8183880" cy="5286412"/>
          </a:xfrm>
        </p:spPr>
        <p:txBody>
          <a:bodyPr/>
          <a:lstStyle/>
          <a:p>
            <a:r>
              <a:rPr lang="en-US" sz="2500" dirty="0" err="1" smtClean="0"/>
              <a:t>Symbian</a:t>
            </a:r>
            <a:r>
              <a:rPr lang="en-US" sz="2500" dirty="0" smtClean="0"/>
              <a:t> </a:t>
            </a:r>
            <a:r>
              <a:rPr lang="en-US" sz="2500" dirty="0" err="1" smtClean="0"/>
              <a:t>suporta</a:t>
            </a:r>
            <a:r>
              <a:rPr lang="en-US" sz="2500" dirty="0" smtClean="0"/>
              <a:t> Java ME </a:t>
            </a:r>
          </a:p>
          <a:p>
            <a:r>
              <a:rPr lang="en-US" sz="2500" dirty="0" smtClean="0"/>
              <a:t>1999: Java JDK 1.1.14 </a:t>
            </a:r>
            <a:r>
              <a:rPr lang="en-US" sz="2500" dirty="0" err="1" smtClean="0"/>
              <a:t>apare</a:t>
            </a:r>
            <a:r>
              <a:rPr lang="en-US" sz="2500" dirty="0" smtClean="0"/>
              <a:t> </a:t>
            </a:r>
            <a:r>
              <a:rPr lang="en-US" sz="2500" dirty="0" err="1" smtClean="0"/>
              <a:t>pe</a:t>
            </a:r>
            <a:r>
              <a:rPr lang="en-US" sz="2500" dirty="0" smtClean="0"/>
              <a:t> </a:t>
            </a:r>
            <a:r>
              <a:rPr lang="en-US" sz="2500" dirty="0" err="1" smtClean="0"/>
              <a:t>Symbian</a:t>
            </a:r>
            <a:endParaRPr lang="en-US" sz="2500" dirty="0" smtClean="0"/>
          </a:p>
          <a:p>
            <a:r>
              <a:rPr lang="en-US" sz="2500" dirty="0" smtClean="0"/>
              <a:t>Java </a:t>
            </a:r>
            <a:r>
              <a:rPr lang="en-US" sz="2500" dirty="0" err="1" smtClean="0"/>
              <a:t>pe</a:t>
            </a:r>
            <a:r>
              <a:rPr lang="en-US" sz="2500" dirty="0" smtClean="0"/>
              <a:t> </a:t>
            </a:r>
            <a:r>
              <a:rPr lang="en-US" sz="2500" dirty="0" err="1" smtClean="0"/>
              <a:t>Symbian</a:t>
            </a:r>
            <a:r>
              <a:rPr lang="en-US" sz="2500" dirty="0" smtClean="0"/>
              <a:t>: </a:t>
            </a:r>
            <a:r>
              <a:rPr lang="en-US" sz="2500" dirty="0" err="1" smtClean="0"/>
              <a:t>securitate</a:t>
            </a:r>
            <a:r>
              <a:rPr lang="en-US" sz="2500" dirty="0" smtClean="0"/>
              <a:t>, </a:t>
            </a:r>
            <a:r>
              <a:rPr lang="en-US" sz="2500" dirty="0" err="1" smtClean="0"/>
              <a:t>standardizare</a:t>
            </a:r>
            <a:r>
              <a:rPr lang="en-US" sz="2500" dirty="0" smtClean="0"/>
              <a:t>, </a:t>
            </a:r>
            <a:r>
              <a:rPr lang="en-US" sz="2500" dirty="0" err="1" smtClean="0"/>
              <a:t>robustete</a:t>
            </a:r>
            <a:r>
              <a:rPr lang="en-US" sz="2500" dirty="0" smtClean="0"/>
              <a:t>, </a:t>
            </a:r>
            <a:r>
              <a:rPr lang="en-US" sz="2500" dirty="0" err="1" smtClean="0"/>
              <a:t>dezvoltare</a:t>
            </a:r>
            <a:r>
              <a:rPr lang="en-US" sz="2500" dirty="0" smtClean="0"/>
              <a:t> </a:t>
            </a:r>
            <a:r>
              <a:rPr lang="en-US" sz="2500" dirty="0" err="1" smtClean="0"/>
              <a:t>rapida</a:t>
            </a:r>
            <a:r>
              <a:rPr lang="en-US" sz="2500" dirty="0" smtClean="0"/>
              <a:t>, </a:t>
            </a:r>
            <a:r>
              <a:rPr lang="en-US" sz="2500" dirty="0" err="1" smtClean="0"/>
              <a:t>portabilitate</a:t>
            </a:r>
            <a:endParaRPr lang="en-US" sz="2500" dirty="0" smtClean="0"/>
          </a:p>
          <a:p>
            <a:r>
              <a:rPr lang="en-US" sz="2500" dirty="0" smtClean="0"/>
              <a:t>Java ME: </a:t>
            </a:r>
            <a:r>
              <a:rPr lang="en-US" sz="2500" dirty="0" err="1" smtClean="0"/>
              <a:t>pentru</a:t>
            </a:r>
            <a:r>
              <a:rPr lang="en-US" sz="2500" dirty="0" smtClean="0"/>
              <a:t> </a:t>
            </a:r>
            <a:r>
              <a:rPr lang="en-US" sz="2500" dirty="0" err="1" smtClean="0"/>
              <a:t>memorie</a:t>
            </a:r>
            <a:r>
              <a:rPr lang="en-US" sz="2500" dirty="0" smtClean="0"/>
              <a:t> </a:t>
            </a:r>
            <a:r>
              <a:rPr lang="en-US" sz="2500" dirty="0" err="1" smtClean="0"/>
              <a:t>redusa</a:t>
            </a:r>
            <a:r>
              <a:rPr lang="en-US" sz="2500" dirty="0" smtClean="0"/>
              <a:t>, </a:t>
            </a:r>
            <a:r>
              <a:rPr lang="en-US" sz="2500" dirty="0" err="1" smtClean="0"/>
              <a:t>grafica</a:t>
            </a:r>
            <a:r>
              <a:rPr lang="en-US" sz="2500" dirty="0" smtClean="0"/>
              <a:t> </a:t>
            </a:r>
            <a:r>
              <a:rPr lang="en-US" sz="2500" dirty="0" err="1" smtClean="0"/>
              <a:t>limitata</a:t>
            </a:r>
            <a:r>
              <a:rPr lang="en-US" sz="2500" dirty="0" smtClean="0"/>
              <a:t>, </a:t>
            </a:r>
            <a:r>
              <a:rPr lang="en-US" sz="2500" dirty="0" err="1" smtClean="0"/>
              <a:t>compatibilitate</a:t>
            </a:r>
            <a:r>
              <a:rPr lang="en-US" sz="2500" dirty="0" smtClean="0"/>
              <a:t> cu </a:t>
            </a:r>
            <a:r>
              <a:rPr lang="en-US" sz="2500" dirty="0" err="1" smtClean="0"/>
              <a:t>alte</a:t>
            </a:r>
            <a:r>
              <a:rPr lang="en-US" sz="2500" dirty="0" smtClean="0"/>
              <a:t> OS</a:t>
            </a:r>
          </a:p>
          <a:p>
            <a:r>
              <a:rPr lang="en-US" sz="2500" dirty="0" smtClean="0"/>
              <a:t>KVM </a:t>
            </a:r>
            <a:r>
              <a:rPr lang="en-US" sz="2500" dirty="0" err="1" smtClean="0"/>
              <a:t>necesita</a:t>
            </a:r>
            <a:r>
              <a:rPr lang="en-US" sz="2500" dirty="0" smtClean="0"/>
              <a:t> 10% din </a:t>
            </a:r>
            <a:r>
              <a:rPr lang="en-US" sz="2500" dirty="0" err="1" smtClean="0"/>
              <a:t>resursele</a:t>
            </a:r>
            <a:r>
              <a:rPr lang="en-US" sz="2500" dirty="0" smtClean="0"/>
              <a:t> JVM</a:t>
            </a:r>
          </a:p>
          <a:p>
            <a:r>
              <a:rPr lang="en-US" sz="2500" dirty="0" smtClean="0"/>
              <a:t>MIDP (parte a Java ME): GUI, API</a:t>
            </a:r>
          </a:p>
          <a:p>
            <a:r>
              <a:rPr lang="en-US" sz="2500" dirty="0" err="1" smtClean="0"/>
              <a:t>Aplicatii</a:t>
            </a:r>
            <a:r>
              <a:rPr lang="en-US" sz="2500" dirty="0" smtClean="0"/>
              <a:t> MIDP = </a:t>
            </a:r>
            <a:r>
              <a:rPr lang="en-US" sz="2500" dirty="0" err="1" smtClean="0"/>
              <a:t>MIDlet-uri</a:t>
            </a:r>
            <a:endParaRPr lang="en-US" sz="2500" dirty="0" smtClean="0"/>
          </a:p>
          <a:p>
            <a:endParaRPr lang="ro-RO" sz="2000" dirty="0" smtClean="0"/>
          </a:p>
          <a:p>
            <a:pPr lvl="4">
              <a:buFont typeface="Wingdings" pitchFamily="2" charset="2"/>
              <a:buChar char="Ø"/>
            </a:pPr>
            <a:endParaRPr lang="ro-RO" dirty="0" smtClean="0"/>
          </a:p>
          <a:p>
            <a:pPr lvl="5">
              <a:buFont typeface="Wingdings" pitchFamily="2" charset="2"/>
              <a:buChar char="Ø"/>
            </a:pPr>
            <a:endParaRPr lang="ro-R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83880" cy="857256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5. </a:t>
            </a:r>
            <a:r>
              <a:rPr lang="en-US" dirty="0" err="1" smtClean="0">
                <a:solidFill>
                  <a:schemeClr val="accent3"/>
                </a:solidFill>
              </a:rPr>
              <a:t>Alte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sisteme</a:t>
            </a:r>
            <a:r>
              <a:rPr lang="en-US" dirty="0" smtClean="0">
                <a:solidFill>
                  <a:schemeClr val="accent3"/>
                </a:solidFill>
              </a:rPr>
              <a:t> de </a:t>
            </a:r>
            <a:r>
              <a:rPr lang="en-US" dirty="0" err="1" smtClean="0">
                <a:solidFill>
                  <a:schemeClr val="accent3"/>
                </a:solidFill>
              </a:rPr>
              <a:t>operare</a:t>
            </a:r>
            <a:endParaRPr lang="ro-RO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4A08-124B-4E5D-908D-FD50872F1090}" type="slidenum">
              <a:rPr lang="ro-RO" smtClean="0"/>
              <a:pPr/>
              <a:t>12</a:t>
            </a:fld>
            <a:endParaRPr lang="ro-RO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58" y="12858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280160" marR="0" lvl="4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ro-RO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5720" y="12858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490472" marR="0" lvl="5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8120" y="1438260"/>
            <a:ext cx="8183880" cy="5286412"/>
          </a:xfrm>
        </p:spPr>
        <p:txBody>
          <a:bodyPr/>
          <a:lstStyle/>
          <a:p>
            <a:r>
              <a:rPr lang="en-US" sz="2500" dirty="0" smtClean="0"/>
              <a:t>Android: </a:t>
            </a:r>
            <a:r>
              <a:rPr lang="en-US" sz="2500" dirty="0" err="1" smtClean="0"/>
              <a:t>cel</a:t>
            </a:r>
            <a:r>
              <a:rPr lang="en-US" sz="2500" dirty="0" smtClean="0"/>
              <a:t> </a:t>
            </a:r>
            <a:r>
              <a:rPr lang="en-US" sz="2500" dirty="0" err="1" smtClean="0"/>
              <a:t>mai</a:t>
            </a:r>
            <a:r>
              <a:rPr lang="en-US" sz="2500" dirty="0" smtClean="0"/>
              <a:t> </a:t>
            </a:r>
            <a:r>
              <a:rPr lang="en-US" sz="2500" dirty="0" err="1" smtClean="0"/>
              <a:t>performant</a:t>
            </a:r>
            <a:r>
              <a:rPr lang="en-US" sz="2500" dirty="0" smtClean="0"/>
              <a:t>; </a:t>
            </a:r>
            <a:r>
              <a:rPr lang="en-US" sz="2500" dirty="0" err="1" smtClean="0"/>
              <a:t>cea</a:t>
            </a:r>
            <a:r>
              <a:rPr lang="en-US" sz="2500" dirty="0" smtClean="0"/>
              <a:t> </a:t>
            </a:r>
            <a:r>
              <a:rPr lang="en-US" sz="2500" dirty="0" err="1" smtClean="0"/>
              <a:t>mai</a:t>
            </a:r>
            <a:r>
              <a:rPr lang="en-US" sz="2500" dirty="0" smtClean="0"/>
              <a:t> mare </a:t>
            </a:r>
            <a:r>
              <a:rPr lang="en-US" sz="2500" dirty="0" err="1" smtClean="0"/>
              <a:t>crestere</a:t>
            </a:r>
            <a:endParaRPr lang="en-US" sz="2500" dirty="0" smtClean="0"/>
          </a:p>
          <a:p>
            <a:r>
              <a:rPr lang="en-US" sz="2500" dirty="0" smtClean="0"/>
              <a:t>Android: framework de </a:t>
            </a:r>
            <a:r>
              <a:rPr lang="en-US" sz="2500" dirty="0" err="1" smtClean="0"/>
              <a:t>aplicatii</a:t>
            </a:r>
            <a:r>
              <a:rPr lang="en-US" sz="2500" dirty="0" smtClean="0"/>
              <a:t>, </a:t>
            </a:r>
            <a:r>
              <a:rPr lang="en-US" sz="2500" dirty="0" err="1" smtClean="0"/>
              <a:t>masina</a:t>
            </a:r>
            <a:r>
              <a:rPr lang="en-US" sz="2500" dirty="0" smtClean="0"/>
              <a:t> </a:t>
            </a:r>
            <a:r>
              <a:rPr lang="en-US" sz="2500" dirty="0" err="1" smtClean="0"/>
              <a:t>virtuala</a:t>
            </a:r>
            <a:r>
              <a:rPr lang="en-US" sz="2500" dirty="0" smtClean="0"/>
              <a:t> </a:t>
            </a:r>
            <a:r>
              <a:rPr lang="en-US" sz="2500" dirty="0" err="1" smtClean="0"/>
              <a:t>Dalvik</a:t>
            </a:r>
            <a:r>
              <a:rPr lang="en-US" sz="2500" dirty="0" smtClean="0"/>
              <a:t>, </a:t>
            </a:r>
            <a:r>
              <a:rPr lang="en-US" sz="2500" dirty="0" err="1" smtClean="0"/>
              <a:t>accelerometru</a:t>
            </a:r>
            <a:r>
              <a:rPr lang="en-US" sz="2500" dirty="0" smtClean="0"/>
              <a:t>, GPS, </a:t>
            </a:r>
            <a:r>
              <a:rPr lang="en-US" sz="2500" dirty="0" err="1" smtClean="0"/>
              <a:t>nefezabil</a:t>
            </a:r>
            <a:r>
              <a:rPr lang="en-US" sz="2500" dirty="0" smtClean="0"/>
              <a:t> </a:t>
            </a:r>
            <a:r>
              <a:rPr lang="en-US" sz="2500" dirty="0" err="1" smtClean="0"/>
              <a:t>pentru</a:t>
            </a:r>
            <a:r>
              <a:rPr lang="en-US" sz="2500" dirty="0" smtClean="0"/>
              <a:t> </a:t>
            </a:r>
            <a:r>
              <a:rPr lang="en-US" sz="2500" dirty="0" err="1" smtClean="0"/>
              <a:t>jocuri</a:t>
            </a:r>
            <a:r>
              <a:rPr lang="en-US" sz="2500" dirty="0" smtClean="0"/>
              <a:t> on-line</a:t>
            </a:r>
          </a:p>
          <a:p>
            <a:r>
              <a:rPr lang="en-US" sz="2500" dirty="0" smtClean="0"/>
              <a:t>Windows mobile: </a:t>
            </a:r>
            <a:r>
              <a:rPr lang="en-US" sz="2500" dirty="0" err="1" smtClean="0"/>
              <a:t>buna</a:t>
            </a:r>
            <a:r>
              <a:rPr lang="en-US" sz="2500" dirty="0" smtClean="0"/>
              <a:t> </a:t>
            </a:r>
            <a:r>
              <a:rPr lang="en-US" sz="2500" dirty="0" err="1" smtClean="0"/>
              <a:t>sincronizare</a:t>
            </a:r>
            <a:r>
              <a:rPr lang="en-US" sz="2500" dirty="0" smtClean="0"/>
              <a:t> cu PC, Microsoft Office Mobile, Skype, closed-source</a:t>
            </a:r>
          </a:p>
          <a:p>
            <a:r>
              <a:rPr lang="en-US" sz="2500" dirty="0" err="1" smtClean="0"/>
              <a:t>iOS</a:t>
            </a:r>
            <a:r>
              <a:rPr lang="en-US" sz="2500" dirty="0" smtClean="0"/>
              <a:t>: </a:t>
            </a:r>
            <a:r>
              <a:rPr lang="en-US" sz="2500" dirty="0" err="1" smtClean="0"/>
              <a:t>colectie</a:t>
            </a:r>
            <a:r>
              <a:rPr lang="en-US" sz="2500" dirty="0" smtClean="0"/>
              <a:t> </a:t>
            </a:r>
            <a:r>
              <a:rPr lang="en-US" sz="2500" dirty="0" err="1" smtClean="0"/>
              <a:t>uriasa</a:t>
            </a:r>
            <a:r>
              <a:rPr lang="en-US" sz="2500" dirty="0" smtClean="0"/>
              <a:t> de </a:t>
            </a:r>
            <a:r>
              <a:rPr lang="en-US" sz="2500" dirty="0" err="1" smtClean="0"/>
              <a:t>aplicatii</a:t>
            </a:r>
            <a:r>
              <a:rPr lang="en-US" sz="2500" dirty="0" smtClean="0"/>
              <a:t>, closed-source, tip UNIX, nu </a:t>
            </a:r>
            <a:r>
              <a:rPr lang="en-US" sz="2500" dirty="0" err="1" smtClean="0"/>
              <a:t>suporta</a:t>
            </a:r>
            <a:r>
              <a:rPr lang="en-US" sz="2500" dirty="0" smtClean="0"/>
              <a:t> Flash</a:t>
            </a:r>
            <a:endParaRPr lang="en-US" sz="2500" dirty="0" smtClean="0"/>
          </a:p>
          <a:p>
            <a:endParaRPr lang="en-US" sz="2500" dirty="0" smtClean="0"/>
          </a:p>
          <a:p>
            <a:endParaRPr lang="ro-RO" sz="2000" dirty="0" smtClean="0"/>
          </a:p>
          <a:p>
            <a:pPr lvl="4">
              <a:buFont typeface="Wingdings" pitchFamily="2" charset="2"/>
              <a:buChar char="Ø"/>
            </a:pPr>
            <a:endParaRPr lang="ro-RO" dirty="0" smtClean="0"/>
          </a:p>
          <a:p>
            <a:pPr lvl="5">
              <a:buFont typeface="Wingdings" pitchFamily="2" charset="2"/>
              <a:buChar char="Ø"/>
            </a:pPr>
            <a:endParaRPr lang="ro-R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83880" cy="857256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6. </a:t>
            </a:r>
            <a:r>
              <a:rPr lang="en-US" dirty="0" err="1" smtClean="0">
                <a:solidFill>
                  <a:schemeClr val="accent3"/>
                </a:solidFill>
              </a:rPr>
              <a:t>Concluzii</a:t>
            </a:r>
            <a:endParaRPr lang="ro-RO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4A08-124B-4E5D-908D-FD50872F1090}" type="slidenum">
              <a:rPr lang="ro-RO" smtClean="0"/>
              <a:pPr/>
              <a:t>13</a:t>
            </a:fld>
            <a:endParaRPr lang="ro-RO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58" y="12858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280160" marR="0" lvl="4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ro-RO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5720" y="12858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490472" marR="0" lvl="5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8120" y="1438260"/>
            <a:ext cx="8183880" cy="5286412"/>
          </a:xfrm>
        </p:spPr>
        <p:txBody>
          <a:bodyPr/>
          <a:lstStyle/>
          <a:p>
            <a:r>
              <a:rPr lang="en-US" sz="2500" dirty="0" err="1" smtClean="0"/>
              <a:t>Symbian</a:t>
            </a:r>
            <a:r>
              <a:rPr lang="en-US" sz="2500" dirty="0" smtClean="0"/>
              <a:t> </a:t>
            </a:r>
            <a:r>
              <a:rPr lang="en-US" sz="2500" dirty="0" err="1" smtClean="0"/>
              <a:t>este</a:t>
            </a:r>
            <a:r>
              <a:rPr lang="en-US" sz="2500" dirty="0" smtClean="0"/>
              <a:t> </a:t>
            </a:r>
            <a:r>
              <a:rPr lang="en-US" sz="2500" dirty="0" err="1" smtClean="0"/>
              <a:t>devansat</a:t>
            </a:r>
            <a:r>
              <a:rPr lang="en-US" sz="2500" dirty="0" smtClean="0"/>
              <a:t> de Android</a:t>
            </a:r>
          </a:p>
          <a:p>
            <a:r>
              <a:rPr lang="en-US" sz="2500" dirty="0" err="1" smtClean="0"/>
              <a:t>Ramane</a:t>
            </a:r>
            <a:r>
              <a:rPr lang="en-US" sz="2500" dirty="0" smtClean="0"/>
              <a:t> un </a:t>
            </a:r>
            <a:r>
              <a:rPr lang="en-US" sz="2500" dirty="0" err="1" smtClean="0"/>
              <a:t>sistem</a:t>
            </a:r>
            <a:r>
              <a:rPr lang="en-US" sz="2500" dirty="0" smtClean="0"/>
              <a:t> de </a:t>
            </a:r>
            <a:r>
              <a:rPr lang="en-US" sz="2500" dirty="0" err="1" smtClean="0"/>
              <a:t>operare</a:t>
            </a:r>
            <a:r>
              <a:rPr lang="en-US" sz="2500" dirty="0" smtClean="0"/>
              <a:t> </a:t>
            </a:r>
            <a:r>
              <a:rPr lang="en-US" sz="2500" dirty="0" err="1" smtClean="0"/>
              <a:t>mobil</a:t>
            </a:r>
            <a:r>
              <a:rPr lang="en-US" sz="2500" dirty="0" smtClean="0"/>
              <a:t> de top</a:t>
            </a:r>
          </a:p>
          <a:p>
            <a:r>
              <a:rPr lang="en-US" sz="2500" dirty="0" smtClean="0"/>
              <a:t>Multitasking robust</a:t>
            </a:r>
          </a:p>
          <a:p>
            <a:r>
              <a:rPr lang="en-US" sz="2500" dirty="0" smtClean="0"/>
              <a:t>Open-source -&gt; </a:t>
            </a:r>
            <a:r>
              <a:rPr lang="en-US" sz="2500" dirty="0" err="1" smtClean="0"/>
              <a:t>permite</a:t>
            </a:r>
            <a:r>
              <a:rPr lang="en-US" sz="2500" dirty="0" smtClean="0"/>
              <a:t> </a:t>
            </a:r>
            <a:r>
              <a:rPr lang="en-US" sz="2500" dirty="0" err="1" smtClean="0"/>
              <a:t>instalarea</a:t>
            </a:r>
            <a:r>
              <a:rPr lang="en-US" sz="2500" dirty="0" smtClean="0"/>
              <a:t> de software </a:t>
            </a:r>
            <a:r>
              <a:rPr lang="en-US" sz="2500" dirty="0" err="1" smtClean="0"/>
              <a:t>tert</a:t>
            </a:r>
            <a:r>
              <a:rPr lang="en-US" sz="2500" dirty="0" smtClean="0"/>
              <a:t> </a:t>
            </a:r>
            <a:r>
              <a:rPr lang="en-US" sz="2500" dirty="0" err="1" smtClean="0"/>
              <a:t>pentru</a:t>
            </a:r>
            <a:r>
              <a:rPr lang="en-US" sz="2500" dirty="0" smtClean="0"/>
              <a:t> </a:t>
            </a:r>
            <a:r>
              <a:rPr lang="en-US" sz="2500" dirty="0" err="1" smtClean="0"/>
              <a:t>imbunatatirea</a:t>
            </a:r>
            <a:r>
              <a:rPr lang="en-US" sz="2500" dirty="0" smtClean="0"/>
              <a:t> </a:t>
            </a:r>
            <a:r>
              <a:rPr lang="en-US" sz="2500" dirty="0" err="1" smtClean="0"/>
              <a:t>platformei</a:t>
            </a:r>
            <a:endParaRPr lang="en-US" sz="2500" dirty="0" smtClean="0"/>
          </a:p>
          <a:p>
            <a:r>
              <a:rPr lang="en-US" sz="2500" dirty="0" err="1" smtClean="0"/>
              <a:t>Foarte</a:t>
            </a:r>
            <a:r>
              <a:rPr lang="en-US" sz="2500" dirty="0" smtClean="0"/>
              <a:t> </a:t>
            </a:r>
            <a:r>
              <a:rPr lang="en-US" sz="2500" dirty="0" err="1" smtClean="0"/>
              <a:t>util</a:t>
            </a:r>
            <a:r>
              <a:rPr lang="en-US" sz="2500" dirty="0" smtClean="0"/>
              <a:t> in </a:t>
            </a:r>
            <a:r>
              <a:rPr lang="en-US" sz="2500" dirty="0" err="1" smtClean="0"/>
              <a:t>medii</a:t>
            </a:r>
            <a:r>
              <a:rPr lang="en-US" sz="2500" dirty="0" smtClean="0"/>
              <a:t> wireless</a:t>
            </a:r>
          </a:p>
          <a:p>
            <a:r>
              <a:rPr lang="en-US" sz="2500" dirty="0" err="1" smtClean="0"/>
              <a:t>Inlocuirea</a:t>
            </a:r>
            <a:r>
              <a:rPr lang="en-US" sz="2500" dirty="0" smtClean="0"/>
              <a:t> </a:t>
            </a:r>
            <a:r>
              <a:rPr lang="en-US" sz="2500" dirty="0" err="1" smtClean="0"/>
              <a:t>Symbian</a:t>
            </a:r>
            <a:r>
              <a:rPr lang="en-US" sz="2500" dirty="0" smtClean="0"/>
              <a:t> cu Windows Mobile in </a:t>
            </a:r>
            <a:r>
              <a:rPr lang="en-US" sz="2500" dirty="0" err="1" smtClean="0"/>
              <a:t>telefoanele</a:t>
            </a:r>
            <a:r>
              <a:rPr lang="en-US" sz="2500" dirty="0" smtClean="0"/>
              <a:t> Nokia a </a:t>
            </a:r>
            <a:r>
              <a:rPr lang="en-US" sz="2500" dirty="0" err="1" smtClean="0"/>
              <a:t>dus</a:t>
            </a:r>
            <a:r>
              <a:rPr lang="en-US" sz="2500" dirty="0" smtClean="0"/>
              <a:t> la </a:t>
            </a:r>
            <a:r>
              <a:rPr lang="en-US" sz="2500" dirty="0" err="1" smtClean="0"/>
              <a:t>scaderea</a:t>
            </a:r>
            <a:r>
              <a:rPr lang="en-US" sz="2500" dirty="0" smtClean="0"/>
              <a:t> </a:t>
            </a:r>
            <a:r>
              <a:rPr lang="en-US" sz="2500" dirty="0" err="1" smtClean="0"/>
              <a:t>vanzarilor</a:t>
            </a:r>
            <a:endParaRPr lang="en-US" sz="2500" dirty="0" smtClean="0"/>
          </a:p>
          <a:p>
            <a:r>
              <a:rPr lang="en-US" sz="2500" dirty="0" err="1" smtClean="0"/>
              <a:t>Cumpararea</a:t>
            </a:r>
            <a:r>
              <a:rPr lang="en-US" sz="2500" dirty="0" smtClean="0"/>
              <a:t> Nokia de </a:t>
            </a:r>
            <a:r>
              <a:rPr lang="en-US" sz="2500" dirty="0" err="1" smtClean="0"/>
              <a:t>catre</a:t>
            </a:r>
            <a:r>
              <a:rPr lang="en-US" sz="2500" dirty="0" smtClean="0"/>
              <a:t> Microsoft </a:t>
            </a:r>
            <a:r>
              <a:rPr lang="en-US" sz="2500" dirty="0" err="1" smtClean="0"/>
              <a:t>poate</a:t>
            </a:r>
            <a:r>
              <a:rPr lang="en-US" sz="2500" dirty="0" smtClean="0"/>
              <a:t> </a:t>
            </a:r>
            <a:r>
              <a:rPr lang="en-US" sz="2500" dirty="0" err="1" smtClean="0"/>
              <a:t>aduce</a:t>
            </a:r>
            <a:r>
              <a:rPr lang="en-US" sz="2500" dirty="0" smtClean="0"/>
              <a:t> o </a:t>
            </a:r>
            <a:r>
              <a:rPr lang="en-US" sz="2500" dirty="0" err="1" smtClean="0"/>
              <a:t>noua</a:t>
            </a:r>
            <a:r>
              <a:rPr lang="en-US" sz="2500" dirty="0" smtClean="0"/>
              <a:t> era </a:t>
            </a:r>
            <a:r>
              <a:rPr lang="en-US" sz="2500" dirty="0" err="1" smtClean="0"/>
              <a:t>pentru</a:t>
            </a:r>
            <a:r>
              <a:rPr lang="en-US" sz="2500" dirty="0" smtClean="0"/>
              <a:t> </a:t>
            </a:r>
            <a:r>
              <a:rPr lang="en-US" sz="2500" dirty="0" err="1" smtClean="0"/>
              <a:t>Symbian</a:t>
            </a:r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ro-RO" sz="2000" dirty="0" smtClean="0"/>
          </a:p>
          <a:p>
            <a:pPr lvl="4">
              <a:buFont typeface="Wingdings" pitchFamily="2" charset="2"/>
              <a:buChar char="Ø"/>
            </a:pPr>
            <a:endParaRPr lang="ro-RO" dirty="0" smtClean="0"/>
          </a:p>
          <a:p>
            <a:pPr lvl="5">
              <a:buFont typeface="Wingdings" pitchFamily="2" charset="2"/>
              <a:buChar char="Ø"/>
            </a:pPr>
            <a:endParaRPr lang="ro-R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86808" cy="7143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CUPRINS</a:t>
            </a:r>
            <a:endParaRPr lang="ro-RO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39290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I</a:t>
            </a:r>
            <a:r>
              <a:rPr lang="ro-RO" dirty="0" smtClean="0"/>
              <a:t>ntroducere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Arhitectura</a:t>
            </a:r>
            <a:r>
              <a:rPr lang="en-US" dirty="0" smtClean="0"/>
              <a:t> </a:t>
            </a:r>
            <a:r>
              <a:rPr lang="en-US" dirty="0" err="1" smtClean="0"/>
              <a:t>Symbian</a:t>
            </a:r>
            <a:r>
              <a:rPr lang="en-US" dirty="0" smtClean="0"/>
              <a:t> OS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Platforme</a:t>
            </a:r>
            <a:r>
              <a:rPr lang="en-US" dirty="0" smtClean="0"/>
              <a:t> </a:t>
            </a:r>
            <a:r>
              <a:rPr lang="en-US" dirty="0" err="1" smtClean="0"/>
              <a:t>Symbian</a:t>
            </a:r>
            <a:endParaRPr lang="en-US" dirty="0" smtClean="0"/>
          </a:p>
          <a:p>
            <a:pPr>
              <a:buNone/>
            </a:pPr>
            <a:r>
              <a:rPr lang="ro-RO" dirty="0" smtClean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Interconectare</a:t>
            </a:r>
            <a:r>
              <a:rPr lang="en-US" dirty="0" smtClean="0"/>
              <a:t> cu Java</a:t>
            </a:r>
          </a:p>
          <a:p>
            <a:pPr>
              <a:buNone/>
            </a:pPr>
            <a:r>
              <a:rPr lang="ro-RO" dirty="0" smtClean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Alte</a:t>
            </a:r>
            <a:r>
              <a:rPr lang="en-US" dirty="0" smtClean="0"/>
              <a:t> </a:t>
            </a:r>
            <a:r>
              <a:rPr lang="en-US" dirty="0" err="1" smtClean="0"/>
              <a:t>sisteme</a:t>
            </a:r>
            <a:r>
              <a:rPr lang="en-US" dirty="0" smtClean="0"/>
              <a:t> de </a:t>
            </a:r>
            <a:r>
              <a:rPr lang="en-US" dirty="0" err="1" smtClean="0"/>
              <a:t>operare</a:t>
            </a:r>
            <a:r>
              <a:rPr lang="en-US" dirty="0" smtClean="0"/>
              <a:t> mobile</a:t>
            </a:r>
            <a:endParaRPr lang="ro-RO" dirty="0" smtClean="0"/>
          </a:p>
          <a:p>
            <a:pPr>
              <a:buNone/>
            </a:pPr>
            <a:r>
              <a:rPr lang="ro-RO" dirty="0" smtClean="0"/>
              <a:t>6. </a:t>
            </a:r>
            <a:r>
              <a:rPr lang="en-US" dirty="0" err="1" smtClean="0"/>
              <a:t>Concluzii</a:t>
            </a:r>
            <a:endParaRPr lang="en-US" dirty="0" smtClean="0"/>
          </a:p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4A08-124B-4E5D-908D-FD50872F1090}" type="slidenum">
              <a:rPr lang="ro-RO" smtClean="0"/>
              <a:pPr/>
              <a:t>2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183880" cy="642942"/>
          </a:xfrm>
        </p:spPr>
        <p:txBody>
          <a:bodyPr>
            <a:normAutofit/>
          </a:bodyPr>
          <a:lstStyle/>
          <a:p>
            <a:r>
              <a:rPr lang="ro-RO" dirty="0" smtClean="0">
                <a:solidFill>
                  <a:schemeClr val="accent3"/>
                </a:solidFill>
              </a:rPr>
              <a:t>1. Introducere</a:t>
            </a:r>
            <a:endParaRPr lang="ro-RO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183880" cy="4786346"/>
          </a:xfrm>
        </p:spPr>
        <p:txBody>
          <a:bodyPr>
            <a:normAutofit/>
          </a:bodyPr>
          <a:lstStyle/>
          <a:p>
            <a:r>
              <a:rPr lang="ro-RO" dirty="0" smtClean="0"/>
              <a:t>Aparține familiei de SO mobile</a:t>
            </a:r>
          </a:p>
          <a:p>
            <a:r>
              <a:rPr lang="ro-RO" dirty="0" smtClean="0"/>
              <a:t>Sistem de operare dezvoltat de compania </a:t>
            </a:r>
            <a:r>
              <a:rPr lang="en-US" dirty="0" smtClean="0"/>
              <a:t>Nokia</a:t>
            </a:r>
            <a:endParaRPr lang="ro-RO" dirty="0" smtClean="0"/>
          </a:p>
          <a:p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ro-RO" dirty="0" smtClean="0"/>
              <a:t>multitasking</a:t>
            </a:r>
            <a:endParaRPr lang="en-US" dirty="0" smtClean="0"/>
          </a:p>
          <a:p>
            <a:r>
              <a:rPr lang="en-US" dirty="0" smtClean="0"/>
              <a:t>Open source</a:t>
            </a:r>
          </a:p>
          <a:p>
            <a:r>
              <a:rPr lang="en-US" dirty="0" smtClean="0"/>
              <a:t>37% din </a:t>
            </a:r>
            <a:r>
              <a:rPr lang="en-US" dirty="0" err="1" smtClean="0"/>
              <a:t>piata</a:t>
            </a:r>
            <a:r>
              <a:rPr lang="en-US" dirty="0" smtClean="0"/>
              <a:t> de </a:t>
            </a:r>
            <a:r>
              <a:rPr lang="en-US" dirty="0" err="1" smtClean="0"/>
              <a:t>telefoane</a:t>
            </a:r>
            <a:r>
              <a:rPr lang="en-US" dirty="0" smtClean="0"/>
              <a:t> mobile (2010)</a:t>
            </a:r>
            <a:endParaRPr lang="ro-RO" dirty="0" smtClean="0"/>
          </a:p>
          <a:p>
            <a:endParaRPr lang="ro-RO" sz="2400" dirty="0" smtClean="0"/>
          </a:p>
          <a:p>
            <a:endParaRPr lang="ro-RO" sz="2400" dirty="0" smtClean="0"/>
          </a:p>
          <a:p>
            <a:pPr lvl="3"/>
            <a:endParaRPr lang="ro-RO" dirty="0" smtClean="0"/>
          </a:p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4A08-124B-4E5D-908D-FD50872F1090}" type="slidenum">
              <a:rPr lang="ro-RO" smtClean="0"/>
              <a:pPr/>
              <a:t>3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183880" cy="642942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chemeClr val="accent3"/>
                </a:solidFill>
              </a:rPr>
              <a:t>Scurt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istoric</a:t>
            </a:r>
            <a:endParaRPr lang="ro-RO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183880" cy="4786346"/>
          </a:xfrm>
        </p:spPr>
        <p:txBody>
          <a:bodyPr>
            <a:normAutofit/>
          </a:bodyPr>
          <a:lstStyle/>
          <a:p>
            <a:r>
              <a:rPr lang="en-US" dirty="0" smtClean="0"/>
              <a:t>1998: </a:t>
            </a:r>
            <a:r>
              <a:rPr lang="en-US" dirty="0" err="1" smtClean="0"/>
              <a:t>Symbian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forma de Psion, Nokia, Ericsson </a:t>
            </a:r>
            <a:r>
              <a:rPr lang="en-US" dirty="0" err="1" smtClean="0"/>
              <a:t>si</a:t>
            </a:r>
            <a:r>
              <a:rPr lang="en-US" dirty="0" smtClean="0"/>
              <a:t> Motorola</a:t>
            </a:r>
            <a:endParaRPr lang="ro-RO" dirty="0" smtClean="0"/>
          </a:p>
          <a:p>
            <a:r>
              <a:rPr lang="en-US" dirty="0" smtClean="0"/>
              <a:t>2000: </a:t>
            </a:r>
            <a:r>
              <a:rPr lang="en-US" dirty="0" err="1" smtClean="0"/>
              <a:t>primul</a:t>
            </a:r>
            <a:r>
              <a:rPr lang="en-US" dirty="0" smtClean="0"/>
              <a:t> </a:t>
            </a:r>
            <a:r>
              <a:rPr lang="en-US" dirty="0" err="1" smtClean="0"/>
              <a:t>telefon</a:t>
            </a:r>
            <a:r>
              <a:rPr lang="en-US" dirty="0" smtClean="0"/>
              <a:t> cu </a:t>
            </a:r>
            <a:r>
              <a:rPr lang="en-US" dirty="0" err="1" smtClean="0"/>
              <a:t>Symbian</a:t>
            </a:r>
            <a:r>
              <a:rPr lang="en-US" dirty="0" smtClean="0"/>
              <a:t> (Ericsson R380)</a:t>
            </a:r>
            <a:endParaRPr lang="ro-RO" dirty="0" smtClean="0"/>
          </a:p>
          <a:p>
            <a:r>
              <a:rPr lang="en-US" dirty="0" smtClean="0"/>
              <a:t>2002: </a:t>
            </a:r>
            <a:r>
              <a:rPr lang="en-US" dirty="0" err="1" smtClean="0"/>
              <a:t>primul</a:t>
            </a:r>
            <a:r>
              <a:rPr lang="en-US" dirty="0" smtClean="0"/>
              <a:t> 2.5 G (Nokia 7650)</a:t>
            </a:r>
            <a:endParaRPr lang="en-US" dirty="0" smtClean="0"/>
          </a:p>
          <a:p>
            <a:r>
              <a:rPr lang="en-US" dirty="0" smtClean="0"/>
              <a:t>2002: </a:t>
            </a:r>
            <a:r>
              <a:rPr lang="en-US" dirty="0" err="1" smtClean="0"/>
              <a:t>primul</a:t>
            </a:r>
            <a:r>
              <a:rPr lang="en-US" dirty="0" smtClean="0"/>
              <a:t> 3 G (Fujitsu FOMA F2051)</a:t>
            </a:r>
            <a:endParaRPr lang="en-US" dirty="0" smtClean="0"/>
          </a:p>
          <a:p>
            <a:r>
              <a:rPr lang="en-US" dirty="0" smtClean="0"/>
              <a:t>2004: </a:t>
            </a:r>
            <a:r>
              <a:rPr lang="en-US" dirty="0" err="1" smtClean="0"/>
              <a:t>apare</a:t>
            </a:r>
            <a:r>
              <a:rPr lang="en-US" dirty="0" smtClean="0"/>
              <a:t> EKA2 (</a:t>
            </a:r>
            <a:r>
              <a:rPr lang="en-US" dirty="0" err="1" smtClean="0"/>
              <a:t>actualul</a:t>
            </a:r>
            <a:r>
              <a:rPr lang="en-US" dirty="0" smtClean="0"/>
              <a:t> kernel)</a:t>
            </a:r>
            <a:endParaRPr lang="ro-RO" dirty="0" smtClean="0"/>
          </a:p>
          <a:p>
            <a:endParaRPr lang="ro-RO" sz="2400" dirty="0" smtClean="0"/>
          </a:p>
          <a:p>
            <a:endParaRPr lang="ro-RO" sz="2400" dirty="0" smtClean="0"/>
          </a:p>
          <a:p>
            <a:pPr lvl="3"/>
            <a:endParaRPr lang="ro-RO" dirty="0" smtClean="0"/>
          </a:p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4A08-124B-4E5D-908D-FD50872F1090}" type="slidenum">
              <a:rPr lang="ro-RO" smtClean="0"/>
              <a:pPr/>
              <a:t>4</a:t>
            </a:fld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83880" cy="857256"/>
          </a:xfrm>
        </p:spPr>
        <p:txBody>
          <a:bodyPr/>
          <a:lstStyle/>
          <a:p>
            <a:r>
              <a:rPr lang="ro-RO" dirty="0" smtClean="0">
                <a:solidFill>
                  <a:schemeClr val="accent3"/>
                </a:solidFill>
              </a:rPr>
              <a:t>2. Arhitectura </a:t>
            </a:r>
            <a:r>
              <a:rPr lang="en-US" dirty="0" err="1" smtClean="0">
                <a:solidFill>
                  <a:schemeClr val="accent3"/>
                </a:solidFill>
              </a:rPr>
              <a:t>Symbian</a:t>
            </a:r>
            <a:r>
              <a:rPr lang="ro-RO" dirty="0" smtClean="0">
                <a:solidFill>
                  <a:schemeClr val="accent3"/>
                </a:solidFill>
              </a:rPr>
              <a:t> OS</a:t>
            </a:r>
            <a:endParaRPr lang="ro-RO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4A08-124B-4E5D-908D-FD50872F1090}" type="slidenum">
              <a:rPr lang="ro-RO" smtClean="0"/>
              <a:pPr/>
              <a:t>5</a:t>
            </a:fld>
            <a:endParaRPr lang="ro-RO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269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58" y="12858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280160" marR="0" lvl="4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ro-RO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5720" y="12858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490472" marR="0" lvl="5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Impartit</a:t>
            </a:r>
            <a:r>
              <a:rPr lang="en-US" sz="2400" dirty="0" smtClean="0"/>
              <a:t> in </a:t>
            </a:r>
            <a:r>
              <a:rPr lang="en-US" sz="2400" dirty="0" err="1" smtClean="0"/>
              <a:t>domenii</a:t>
            </a:r>
            <a:r>
              <a:rPr lang="en-US" sz="2400" dirty="0" smtClean="0"/>
              <a:t> </a:t>
            </a:r>
            <a:r>
              <a:rPr lang="en-US" sz="2400" dirty="0" err="1" smtClean="0"/>
              <a:t>tehnologice</a:t>
            </a:r>
            <a:r>
              <a:rPr lang="en-US" sz="2400" dirty="0" smtClean="0"/>
              <a:t> -&gt; </a:t>
            </a:r>
            <a:r>
              <a:rPr lang="en-US" sz="2400" dirty="0" err="1" smtClean="0"/>
              <a:t>pachete</a:t>
            </a:r>
            <a:r>
              <a:rPr lang="en-US" sz="2400" dirty="0" smtClean="0"/>
              <a:t> de </a:t>
            </a:r>
            <a:r>
              <a:rPr lang="en-US" sz="2400" dirty="0" err="1" smtClean="0"/>
              <a:t>programe</a:t>
            </a:r>
            <a:endParaRPr lang="en-US" sz="2400" dirty="0" smtClean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dirty="0" smtClean="0"/>
              <a:t>Kernel</a:t>
            </a:r>
            <a:r>
              <a:rPr lang="en-US" sz="2400" dirty="0" smtClean="0"/>
              <a:t>: </a:t>
            </a:r>
            <a:r>
              <a:rPr lang="en-US" sz="2400" dirty="0" err="1" smtClean="0"/>
              <a:t>nanokernel</a:t>
            </a:r>
            <a:r>
              <a:rPr lang="en-US" sz="2400" dirty="0" smtClean="0"/>
              <a:t>(</a:t>
            </a:r>
            <a:r>
              <a:rPr lang="en-US" sz="2400" dirty="0" err="1" smtClean="0"/>
              <a:t>gestiunea</a:t>
            </a:r>
            <a:r>
              <a:rPr lang="en-US" sz="2400" dirty="0" smtClean="0"/>
              <a:t> </a:t>
            </a:r>
            <a:r>
              <a:rPr lang="en-US" sz="2400" dirty="0" err="1" smtClean="0"/>
              <a:t>timpului</a:t>
            </a:r>
            <a:r>
              <a:rPr lang="en-US" sz="2400" dirty="0" smtClean="0"/>
              <a:t>, </a:t>
            </a:r>
            <a:r>
              <a:rPr lang="en-US" sz="2400" dirty="0" err="1" smtClean="0"/>
              <a:t>memoriei</a:t>
            </a:r>
            <a:r>
              <a:rPr lang="en-US" sz="2400" dirty="0" smtClean="0"/>
              <a:t>, </a:t>
            </a:r>
            <a:r>
              <a:rPr lang="en-US" sz="2400" dirty="0" err="1" smtClean="0"/>
              <a:t>retelei</a:t>
            </a:r>
            <a:r>
              <a:rPr lang="en-US" sz="2400" dirty="0" smtClean="0"/>
              <a:t>), </a:t>
            </a:r>
            <a:r>
              <a:rPr lang="en-US" sz="2400" dirty="0" err="1" smtClean="0"/>
              <a:t>preemptivitate</a:t>
            </a:r>
            <a:endParaRPr lang="en-US" sz="2400" dirty="0" smtClean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dirty="0" smtClean="0"/>
              <a:t>MMU</a:t>
            </a:r>
            <a:endParaRPr lang="en-US" sz="2400" dirty="0" smtClean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Multitasking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Programare</a:t>
            </a:r>
            <a:r>
              <a:rPr lang="en-US" sz="2400" dirty="0" smtClean="0"/>
              <a:t> </a:t>
            </a:r>
            <a:r>
              <a:rPr lang="en-US" sz="2400" dirty="0" err="1" smtClean="0"/>
              <a:t>bazata</a:t>
            </a:r>
            <a:r>
              <a:rPr lang="en-US" sz="2400" dirty="0" smtClean="0"/>
              <a:t> </a:t>
            </a:r>
            <a:r>
              <a:rPr lang="en-US" sz="2400" dirty="0" err="1" smtClean="0"/>
              <a:t>pe</a:t>
            </a:r>
            <a:r>
              <a:rPr lang="en-US" sz="2400" dirty="0" smtClean="0"/>
              <a:t> </a:t>
            </a:r>
            <a:r>
              <a:rPr lang="en-US" sz="2400" dirty="0" err="1" smtClean="0"/>
              <a:t>evenimente</a:t>
            </a:r>
            <a:endParaRPr lang="en-US" sz="2400" dirty="0" smtClean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Reducerea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consumului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procesorul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nu are de-a face cu un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eveniment</a:t>
            </a:r>
            <a:endParaRPr kumimoji="0" lang="ro-RO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90472" marR="0" lvl="5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" pitchFamily="2" charset="2"/>
              <a:buChar char="Ø"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83880" cy="85725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Kernel</a:t>
            </a:r>
            <a:endParaRPr lang="ro-RO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4A08-124B-4E5D-908D-FD50872F1090}" type="slidenum">
              <a:rPr lang="ro-RO" smtClean="0"/>
              <a:pPr/>
              <a:t>6</a:t>
            </a:fld>
            <a:endParaRPr lang="ro-RO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58" y="12858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280160" marR="0" lvl="4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ro-RO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5720" y="12858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490472" marR="0" lvl="5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38120" y="14382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490472" marR="0" lvl="5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dirty="0" smtClean="0"/>
              <a:t>Microkernel: </a:t>
            </a:r>
            <a:r>
              <a:rPr lang="en-US" sz="2400" dirty="0" err="1" smtClean="0"/>
              <a:t>preemptibil</a:t>
            </a:r>
            <a:r>
              <a:rPr lang="en-US" sz="2400" dirty="0" smtClean="0"/>
              <a:t>, thread-</a:t>
            </a:r>
            <a:r>
              <a:rPr lang="en-US" sz="2400" dirty="0" err="1" smtClean="0"/>
              <a:t>uri</a:t>
            </a:r>
            <a:r>
              <a:rPr lang="en-US" sz="2400" dirty="0" smtClean="0"/>
              <a:t> simple, </a:t>
            </a:r>
            <a:r>
              <a:rPr lang="en-US" sz="2400" dirty="0" err="1" smtClean="0"/>
              <a:t>previne</a:t>
            </a:r>
            <a:r>
              <a:rPr lang="en-US" sz="2400" dirty="0" smtClean="0"/>
              <a:t> deadlock-</a:t>
            </a:r>
            <a:r>
              <a:rPr lang="en-US" sz="2400" dirty="0" err="1" smtClean="0"/>
              <a:t>uri</a:t>
            </a:r>
            <a:endParaRPr lang="en-US" sz="2400" dirty="0" smtClean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dirty="0" smtClean="0"/>
              <a:t>Multitasking, </a:t>
            </a:r>
            <a:r>
              <a:rPr lang="en-US" sz="2400" dirty="0" err="1" smtClean="0"/>
              <a:t>preemtibil</a:t>
            </a:r>
            <a:endParaRPr lang="en-US" sz="2400" dirty="0" smtClean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Servicii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memorie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intreruperi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thread-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consum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dirty="0" smtClean="0"/>
              <a:t>EKA2: </a:t>
            </a:r>
            <a:r>
              <a:rPr lang="en-US" sz="2400" dirty="0" err="1" smtClean="0"/>
              <a:t>ofera</a:t>
            </a:r>
            <a:r>
              <a:rPr lang="en-US" sz="2400" dirty="0" smtClean="0"/>
              <a:t> </a:t>
            </a:r>
            <a:r>
              <a:rPr lang="en-US" sz="2400" dirty="0" err="1" smtClean="0"/>
              <a:t>garantii</a:t>
            </a:r>
            <a:r>
              <a:rPr lang="en-US" sz="2400" dirty="0" smtClean="0"/>
              <a:t> real-time </a:t>
            </a:r>
            <a:r>
              <a:rPr lang="en-US" sz="2400" dirty="0" err="1" smtClean="0"/>
              <a:t>kernelului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threadurilor</a:t>
            </a:r>
            <a:r>
              <a:rPr lang="en-US" sz="2400" dirty="0" smtClean="0"/>
              <a:t> user-mode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Semafoare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mutex-uri</a:t>
            </a: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83880" cy="857256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chemeClr val="accent3"/>
                </a:solidFill>
              </a:rPr>
              <a:t>Sistemul</a:t>
            </a:r>
            <a:r>
              <a:rPr lang="en-US" sz="2800" dirty="0" smtClean="0">
                <a:solidFill>
                  <a:schemeClr val="accent3"/>
                </a:solidFill>
              </a:rPr>
              <a:t> de management al </a:t>
            </a:r>
            <a:r>
              <a:rPr lang="en-US" sz="2800" dirty="0" err="1" smtClean="0">
                <a:solidFill>
                  <a:schemeClr val="accent3"/>
                </a:solidFill>
              </a:rPr>
              <a:t>memoriei</a:t>
            </a:r>
            <a:endParaRPr lang="ro-RO" sz="2800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4A08-124B-4E5D-908D-FD50872F1090}" type="slidenum">
              <a:rPr lang="ro-RO" smtClean="0"/>
              <a:pPr/>
              <a:t>7</a:t>
            </a:fld>
            <a:endParaRPr lang="ro-RO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58" y="12858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280160" marR="0" lvl="4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ro-RO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5720" y="12858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490472" marR="0" lvl="5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8120" y="14382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490472" marR="0" lvl="5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600" dirty="0" err="1" smtClean="0"/>
              <a:t>Kernelul</a:t>
            </a:r>
            <a:r>
              <a:rPr lang="en-US" sz="2600" dirty="0" smtClean="0"/>
              <a:t> – </a:t>
            </a:r>
            <a:r>
              <a:rPr lang="en-US" sz="2600" dirty="0" err="1" smtClean="0"/>
              <a:t>responabil</a:t>
            </a:r>
            <a:r>
              <a:rPr lang="en-US" sz="2600" dirty="0" smtClean="0"/>
              <a:t> de CPU </a:t>
            </a:r>
            <a:r>
              <a:rPr lang="en-US" sz="2600" dirty="0" err="1" smtClean="0"/>
              <a:t>si</a:t>
            </a:r>
            <a:r>
              <a:rPr lang="en-US" sz="2600" dirty="0" smtClean="0"/>
              <a:t> </a:t>
            </a:r>
            <a:r>
              <a:rPr lang="en-US" sz="2600" dirty="0" err="1" smtClean="0"/>
              <a:t>memorie</a:t>
            </a:r>
            <a:r>
              <a:rPr lang="en-US" sz="2600" dirty="0" smtClean="0"/>
              <a:t> (RAM, MMU </a:t>
            </a:r>
            <a:r>
              <a:rPr lang="en-US" sz="2600" dirty="0" err="1" smtClean="0"/>
              <a:t>si</a:t>
            </a:r>
            <a:r>
              <a:rPr lang="en-US" sz="2600" dirty="0" smtClean="0"/>
              <a:t> cache)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600" dirty="0" err="1" smtClean="0"/>
              <a:t>Procesele</a:t>
            </a:r>
            <a:r>
              <a:rPr lang="en-US" sz="2600" dirty="0" smtClean="0"/>
              <a:t>: </a:t>
            </a:r>
            <a:r>
              <a:rPr lang="en-US" sz="2600" dirty="0" err="1" smtClean="0"/>
              <a:t>spatiu</a:t>
            </a:r>
            <a:r>
              <a:rPr lang="en-US" sz="2600" dirty="0" smtClean="0"/>
              <a:t> </a:t>
            </a:r>
            <a:r>
              <a:rPr lang="en-US" sz="2600" dirty="0" err="1" smtClean="0"/>
              <a:t>dedicat</a:t>
            </a:r>
            <a:r>
              <a:rPr lang="en-US" sz="2600" dirty="0" smtClean="0"/>
              <a:t> de </a:t>
            </a:r>
            <a:r>
              <a:rPr lang="en-US" sz="2600" dirty="0" err="1" smtClean="0"/>
              <a:t>adrese</a:t>
            </a:r>
            <a:r>
              <a:rPr lang="en-US" sz="2600" dirty="0" smtClean="0"/>
              <a:t> (1-2 GB)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600" dirty="0" err="1" smtClean="0"/>
              <a:t>Protectia</a:t>
            </a:r>
            <a:r>
              <a:rPr lang="en-US" sz="2600" dirty="0" smtClean="0"/>
              <a:t> </a:t>
            </a:r>
            <a:r>
              <a:rPr lang="en-US" sz="2600" dirty="0" err="1" smtClean="0"/>
              <a:t>memoriei</a:t>
            </a:r>
            <a:r>
              <a:rPr lang="en-US" sz="2600" dirty="0" smtClean="0"/>
              <a:t> </a:t>
            </a:r>
            <a:r>
              <a:rPr lang="en-US" sz="2600" dirty="0" err="1" smtClean="0"/>
              <a:t>impotriva</a:t>
            </a:r>
            <a:r>
              <a:rPr lang="en-US" sz="2600" dirty="0" smtClean="0"/>
              <a:t> </a:t>
            </a:r>
            <a:r>
              <a:rPr lang="en-US" sz="2600" dirty="0" err="1" smtClean="0"/>
              <a:t>programelor</a:t>
            </a:r>
            <a:r>
              <a:rPr lang="en-US" sz="2600" dirty="0" smtClean="0"/>
              <a:t> </a:t>
            </a:r>
            <a:r>
              <a:rPr lang="en-US" sz="2600" dirty="0" err="1" smtClean="0"/>
              <a:t>defecte</a:t>
            </a:r>
            <a:r>
              <a:rPr lang="en-US" sz="2600" dirty="0" smtClean="0"/>
              <a:t> </a:t>
            </a:r>
            <a:r>
              <a:rPr lang="en-US" sz="2600" dirty="0" err="1" smtClean="0"/>
              <a:t>sau</a:t>
            </a:r>
            <a:r>
              <a:rPr lang="en-US" sz="2600" dirty="0" smtClean="0"/>
              <a:t> </a:t>
            </a:r>
            <a:r>
              <a:rPr lang="en-US" sz="2600" dirty="0" err="1" smtClean="0"/>
              <a:t>malitioase</a:t>
            </a:r>
            <a:endParaRPr lang="en-US" sz="2600" dirty="0" smtClean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600" dirty="0" smtClean="0"/>
              <a:t>MMU: </a:t>
            </a:r>
            <a:r>
              <a:rPr lang="en-US" sz="2600" dirty="0" err="1" smtClean="0"/>
              <a:t>adresare</a:t>
            </a:r>
            <a:r>
              <a:rPr lang="en-US" sz="2600" dirty="0" smtClean="0"/>
              <a:t> </a:t>
            </a:r>
            <a:r>
              <a:rPr lang="en-US" sz="2600" dirty="0" err="1" smtClean="0"/>
              <a:t>indirecta</a:t>
            </a:r>
            <a:r>
              <a:rPr lang="en-US" sz="2600" dirty="0" smtClean="0"/>
              <a:t> </a:t>
            </a:r>
            <a:r>
              <a:rPr lang="en-US" sz="2600" dirty="0" err="1" smtClean="0"/>
              <a:t>intre</a:t>
            </a:r>
            <a:r>
              <a:rPr lang="en-US" sz="2600" dirty="0" smtClean="0"/>
              <a:t> </a:t>
            </a:r>
            <a:r>
              <a:rPr lang="en-US" sz="2600" dirty="0" err="1" smtClean="0"/>
              <a:t>adresa</a:t>
            </a:r>
            <a:r>
              <a:rPr lang="en-US" sz="2600" dirty="0" smtClean="0"/>
              <a:t> </a:t>
            </a:r>
            <a:r>
              <a:rPr lang="en-US" sz="2600" dirty="0" err="1" smtClean="0"/>
              <a:t>virtuala</a:t>
            </a:r>
            <a:r>
              <a:rPr lang="en-US" sz="2600" dirty="0" smtClean="0"/>
              <a:t> </a:t>
            </a:r>
            <a:r>
              <a:rPr lang="en-US" sz="2600" dirty="0" err="1" smtClean="0"/>
              <a:t>si</a:t>
            </a:r>
            <a:r>
              <a:rPr lang="en-US" sz="2600" dirty="0" smtClean="0"/>
              <a:t> </a:t>
            </a:r>
            <a:r>
              <a:rPr lang="en-US" sz="2600" dirty="0" err="1" smtClean="0"/>
              <a:t>adresa</a:t>
            </a:r>
            <a:r>
              <a:rPr lang="en-US" sz="2600" dirty="0" smtClean="0"/>
              <a:t> </a:t>
            </a:r>
            <a:r>
              <a:rPr lang="en-US" sz="2600" dirty="0" err="1" smtClean="0"/>
              <a:t>fizica</a:t>
            </a:r>
            <a:r>
              <a:rPr lang="en-US" sz="2600" dirty="0" smtClean="0"/>
              <a:t> a </a:t>
            </a:r>
            <a:r>
              <a:rPr lang="en-US" sz="2600" dirty="0" err="1" smtClean="0"/>
              <a:t>sistemului</a:t>
            </a:r>
            <a:r>
              <a:rPr lang="en-US" sz="2600" dirty="0" smtClean="0"/>
              <a:t> de </a:t>
            </a:r>
            <a:r>
              <a:rPr lang="en-US" sz="2600" dirty="0" err="1" smtClean="0"/>
              <a:t>operare</a:t>
            </a:r>
            <a:endParaRPr lang="en-US" sz="2600" dirty="0" smtClean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83880" cy="857256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chemeClr val="accent3"/>
                </a:solidFill>
              </a:rPr>
              <a:t>Unitate</a:t>
            </a:r>
            <a:r>
              <a:rPr lang="en-US" sz="2800" dirty="0" smtClean="0">
                <a:solidFill>
                  <a:schemeClr val="accent3"/>
                </a:solidFill>
              </a:rPr>
              <a:t> </a:t>
            </a:r>
            <a:r>
              <a:rPr lang="en-US" sz="2800" dirty="0" err="1" smtClean="0">
                <a:solidFill>
                  <a:schemeClr val="accent3"/>
                </a:solidFill>
              </a:rPr>
              <a:t>centrala</a:t>
            </a:r>
            <a:r>
              <a:rPr lang="en-US" sz="2800" dirty="0" smtClean="0">
                <a:solidFill>
                  <a:schemeClr val="accent3"/>
                </a:solidFill>
              </a:rPr>
              <a:t> de </a:t>
            </a:r>
            <a:r>
              <a:rPr lang="en-US" sz="2800" dirty="0" err="1" smtClean="0">
                <a:solidFill>
                  <a:schemeClr val="accent3"/>
                </a:solidFill>
              </a:rPr>
              <a:t>procesare</a:t>
            </a:r>
            <a:r>
              <a:rPr lang="en-US" sz="2800" dirty="0" smtClean="0">
                <a:solidFill>
                  <a:schemeClr val="accent3"/>
                </a:solidFill>
              </a:rPr>
              <a:t> (CPU)</a:t>
            </a:r>
            <a:endParaRPr lang="ro-RO" sz="2800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4A08-124B-4E5D-908D-FD50872F1090}" type="slidenum">
              <a:rPr lang="ro-RO" smtClean="0"/>
              <a:pPr/>
              <a:t>8</a:t>
            </a:fld>
            <a:endParaRPr lang="ro-RO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58" y="12858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280160" marR="0" lvl="4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ro-RO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5720" y="12858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490472" marR="0" lvl="5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8120" y="14382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490472" marR="0" lvl="5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dirty="0" err="1" smtClean="0"/>
              <a:t>Microprocesor</a:t>
            </a:r>
            <a:r>
              <a:rPr lang="en-US" sz="2400" dirty="0" smtClean="0"/>
              <a:t> 32 </a:t>
            </a:r>
            <a:r>
              <a:rPr lang="en-US" sz="2400" dirty="0" err="1" smtClean="0"/>
              <a:t>biti</a:t>
            </a:r>
            <a:endParaRPr lang="en-US" sz="2400" dirty="0" smtClean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dirty="0" smtClean="0"/>
              <a:t>Multitasking</a:t>
            </a:r>
            <a:endParaRPr lang="en-US" sz="2400" dirty="0" smtClean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Performanta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consum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energie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redus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baseline="0" dirty="0" err="1" smtClean="0"/>
              <a:t>Functionare</a:t>
            </a:r>
            <a:r>
              <a:rPr lang="en-US" sz="2400" dirty="0" smtClean="0"/>
              <a:t> </a:t>
            </a:r>
            <a:r>
              <a:rPr lang="en-US" sz="2400" dirty="0" err="1" smtClean="0"/>
              <a:t>utilizator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supervizor</a:t>
            </a:r>
            <a:endParaRPr lang="en-US" sz="2400" dirty="0" smtClean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Intreruperi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exceptii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83880" cy="857256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accent3"/>
                </a:solidFill>
              </a:rPr>
              <a:t>Procese</a:t>
            </a:r>
            <a:endParaRPr lang="ro-RO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4A08-124B-4E5D-908D-FD50872F1090}" type="slidenum">
              <a:rPr lang="ro-RO" smtClean="0"/>
              <a:pPr/>
              <a:t>9</a:t>
            </a:fld>
            <a:endParaRPr lang="ro-RO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58" y="12858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280160" marR="0" lvl="4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ro-RO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5720" y="12858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490472" marR="0" lvl="5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8120" y="1438260"/>
            <a:ext cx="8183880" cy="52864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490472" marR="0" lvl="5" indent="-18288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tabLst/>
              <a:defRPr/>
            </a:pP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noProof="0" dirty="0" err="1" smtClean="0"/>
              <a:t>Proces</a:t>
            </a:r>
            <a:r>
              <a:rPr lang="en-US" sz="2400" noProof="0" dirty="0" smtClean="0"/>
              <a:t> = </a:t>
            </a:r>
            <a:r>
              <a:rPr lang="en-US" sz="2400" noProof="0" dirty="0" err="1" smtClean="0"/>
              <a:t>instantiere</a:t>
            </a:r>
            <a:r>
              <a:rPr lang="en-US" sz="2400" noProof="0" dirty="0" smtClean="0"/>
              <a:t> a </a:t>
            </a:r>
            <a:r>
              <a:rPr lang="en-US" sz="2400" noProof="0" dirty="0" err="1" smtClean="0"/>
              <a:t>unui</a:t>
            </a:r>
            <a:r>
              <a:rPr lang="en-US" sz="2400" noProof="0" dirty="0" smtClean="0"/>
              <a:t> </a:t>
            </a:r>
            <a:r>
              <a:rPr lang="en-US" sz="2400" noProof="0" dirty="0" err="1" smtClean="0"/>
              <a:t>fisier</a:t>
            </a:r>
            <a:r>
              <a:rPr lang="en-US" sz="2400" noProof="0" dirty="0" smtClean="0"/>
              <a:t> imagine </a:t>
            </a:r>
            <a:r>
              <a:rPr lang="en-US" sz="2400" noProof="0" dirty="0" err="1" smtClean="0"/>
              <a:t>executabil</a:t>
            </a:r>
            <a:endParaRPr lang="en-US" sz="2400" noProof="0" dirty="0" smtClean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400" noProof="0" dirty="0" err="1" smtClean="0"/>
              <a:t>Sunt</a:t>
            </a:r>
            <a:r>
              <a:rPr lang="en-US" sz="2400" noProof="0" dirty="0" smtClean="0"/>
              <a:t> </a:t>
            </a:r>
            <a:r>
              <a:rPr lang="en-US" sz="2400" noProof="0" dirty="0" err="1" smtClean="0"/>
              <a:t>departajate</a:t>
            </a:r>
            <a:r>
              <a:rPr lang="en-US" sz="2400" noProof="0" dirty="0" smtClean="0"/>
              <a:t> </a:t>
            </a:r>
            <a:r>
              <a:rPr lang="en-US" sz="2400" noProof="0" dirty="0" err="1" smtClean="0"/>
              <a:t>prin</a:t>
            </a:r>
            <a:r>
              <a:rPr lang="en-US" sz="2400" noProof="0" dirty="0" smtClean="0"/>
              <a:t> design-</a:t>
            </a:r>
            <a:r>
              <a:rPr lang="en-US" sz="2400" noProof="0" dirty="0" err="1" smtClean="0"/>
              <a:t>ul</a:t>
            </a:r>
            <a:r>
              <a:rPr lang="en-US" sz="2400" noProof="0" dirty="0" smtClean="0"/>
              <a:t> </a:t>
            </a:r>
            <a:r>
              <a:rPr lang="en-US" sz="2400" noProof="0" dirty="0" err="1" smtClean="0"/>
              <a:t>memoriei</a:t>
            </a:r>
            <a:endParaRPr lang="en-US" sz="2400" noProof="0" dirty="0" smtClean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Formate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din thread-</a:t>
            </a:r>
            <a:r>
              <a:rPr kumimoji="0" lang="en-US" sz="24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uri</a:t>
            </a:r>
            <a:endParaRPr kumimoji="0" lang="en-US" sz="24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400" baseline="0" noProof="0" dirty="0" smtClean="0"/>
              <a:t>Thread</a:t>
            </a:r>
            <a:r>
              <a:rPr lang="en-US" sz="2400" noProof="0" dirty="0" smtClean="0"/>
              <a:t> = </a:t>
            </a:r>
            <a:r>
              <a:rPr lang="en-US" sz="2400" noProof="0" dirty="0" err="1" smtClean="0"/>
              <a:t>unitati</a:t>
            </a:r>
            <a:r>
              <a:rPr lang="en-US" sz="2400" noProof="0" dirty="0" smtClean="0"/>
              <a:t> de </a:t>
            </a:r>
            <a:r>
              <a:rPr lang="en-US" sz="2400" noProof="0" dirty="0" err="1" smtClean="0"/>
              <a:t>executie</a:t>
            </a:r>
            <a:r>
              <a:rPr lang="en-US" sz="2400" noProof="0" dirty="0" smtClean="0"/>
              <a:t> de </a:t>
            </a:r>
            <a:r>
              <a:rPr lang="en-US" sz="2400" noProof="0" dirty="0" err="1" smtClean="0"/>
              <a:t>baza</a:t>
            </a:r>
            <a:endParaRPr lang="en-US" sz="2400" noProof="0" dirty="0" smtClean="0"/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Thread-</a:t>
            </a:r>
            <a:r>
              <a:rPr kumimoji="0" lang="en-US" sz="24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urile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impart </a:t>
            </a:r>
            <a:r>
              <a:rPr kumimoji="0" lang="en-US" sz="24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spatiul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24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memorie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unui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</a:t>
            </a:r>
            <a:endParaRPr kumimoji="0" lang="en-US" sz="24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400" dirty="0" smtClean="0"/>
              <a:t>Thread-</a:t>
            </a:r>
            <a:r>
              <a:rPr lang="en-US" sz="2400" dirty="0" err="1" smtClean="0"/>
              <a:t>urile</a:t>
            </a:r>
            <a:r>
              <a:rPr lang="en-US" sz="2400" dirty="0" smtClean="0"/>
              <a:t>: multitasking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executie</a:t>
            </a:r>
            <a:r>
              <a:rPr lang="en-US" sz="2400" dirty="0" smtClean="0"/>
              <a:t> </a:t>
            </a:r>
            <a:r>
              <a:rPr lang="en-US" sz="2400" dirty="0" err="1" smtClean="0"/>
              <a:t>paralela</a:t>
            </a:r>
            <a:endParaRPr lang="en-US" sz="2400" dirty="0" smtClean="0"/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400" dirty="0" err="1" smtClean="0"/>
              <a:t>Prioritati</a:t>
            </a:r>
            <a:r>
              <a:rPr lang="en-US" sz="2400" dirty="0" smtClean="0"/>
              <a:t>: </a:t>
            </a:r>
            <a:r>
              <a:rPr lang="en-US" sz="2400" dirty="0" err="1" smtClean="0"/>
              <a:t>procese</a:t>
            </a:r>
            <a:r>
              <a:rPr lang="en-US" sz="2400" dirty="0" smtClean="0"/>
              <a:t>, thread-</a:t>
            </a:r>
            <a:r>
              <a:rPr lang="en-US" sz="2400" dirty="0" err="1" smtClean="0"/>
              <a:t>uri</a:t>
            </a:r>
            <a:r>
              <a:rPr lang="en-US" sz="2400" dirty="0" smtClean="0"/>
              <a:t> (</a:t>
            </a:r>
            <a:r>
              <a:rPr lang="en-US" sz="2400" dirty="0" err="1" smtClean="0"/>
              <a:t>relativ</a:t>
            </a:r>
            <a:r>
              <a:rPr lang="en-US" sz="2400" dirty="0" smtClean="0"/>
              <a:t> la </a:t>
            </a:r>
            <a:r>
              <a:rPr lang="en-US" sz="2400" dirty="0" err="1" smtClean="0"/>
              <a:t>procese</a:t>
            </a:r>
            <a:r>
              <a:rPr lang="en-US" sz="2400" dirty="0" smtClean="0"/>
              <a:t>)</a:t>
            </a:r>
            <a:endParaRPr kumimoji="0" lang="ro-RO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288</TotalTime>
  <Words>585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Symbian OS</vt:lpstr>
      <vt:lpstr>CUPRINS</vt:lpstr>
      <vt:lpstr>1. Introducere</vt:lpstr>
      <vt:lpstr>Scurt istoric</vt:lpstr>
      <vt:lpstr>2. Arhitectura Symbian OS</vt:lpstr>
      <vt:lpstr>Kernel</vt:lpstr>
      <vt:lpstr>Sistemul de management al memoriei</vt:lpstr>
      <vt:lpstr>Unitate centrala de procesare (CPU)</vt:lpstr>
      <vt:lpstr>Procese</vt:lpstr>
      <vt:lpstr>3. Platforme Symbian OS</vt:lpstr>
      <vt:lpstr>4. Interconectare cu Java</vt:lpstr>
      <vt:lpstr>5. Alte sisteme de operare</vt:lpstr>
      <vt:lpstr>6. Concluzii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BlackBerry OS</dc:title>
  <dc:creator>Andreya</dc:creator>
  <cp:lastModifiedBy>Vali</cp:lastModifiedBy>
  <cp:revision>37</cp:revision>
  <dcterms:created xsi:type="dcterms:W3CDTF">2011-02-03T13:22:27Z</dcterms:created>
  <dcterms:modified xsi:type="dcterms:W3CDTF">2013-09-09T17:06:27Z</dcterms:modified>
</cp:coreProperties>
</file>