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0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7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20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20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47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7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7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7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0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6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482C-ECA6-4B9B-AD6F-391B1B3172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142EBE-5963-4562-9267-9B0DB41C7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4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466046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 </a:t>
            </a:r>
            <a:r>
              <a:rPr lang="en-US" sz="3600" b="1" dirty="0" err="1"/>
              <a:t>Sisteme</a:t>
            </a:r>
            <a:r>
              <a:rPr lang="en-US" sz="3600" b="1" dirty="0"/>
              <a:t> de </a:t>
            </a:r>
            <a:r>
              <a:rPr lang="en-US" sz="3600" b="1" dirty="0" err="1"/>
              <a:t>baze</a:t>
            </a:r>
            <a:r>
              <a:rPr lang="en-US" sz="3600" b="1" dirty="0"/>
              <a:t> de date </a:t>
            </a:r>
            <a:r>
              <a:rPr lang="en-US" sz="3600" b="1" dirty="0" err="1"/>
              <a:t>distribuite</a:t>
            </a: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err="1"/>
              <a:t>Tema</a:t>
            </a:r>
            <a:r>
              <a:rPr lang="en-US" sz="3600" b="1" dirty="0"/>
              <a:t> de </a:t>
            </a:r>
            <a:r>
              <a:rPr lang="en-US" sz="3600" b="1" dirty="0" err="1"/>
              <a:t>casă</a:t>
            </a: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err="1"/>
              <a:t>Rețele</a:t>
            </a:r>
            <a:r>
              <a:rPr lang="en-US" sz="3600" b="1" dirty="0"/>
              <a:t> de </a:t>
            </a:r>
            <a:r>
              <a:rPr lang="en-US" sz="3600" b="1" dirty="0" err="1"/>
              <a:t>Calculatoare</a:t>
            </a:r>
            <a:r>
              <a:rPr lang="en-US" sz="3600" b="1" dirty="0"/>
              <a:t> </a:t>
            </a:r>
            <a:r>
              <a:rPr lang="en-US" sz="3600" b="1" dirty="0" err="1"/>
              <a:t>și</a:t>
            </a:r>
            <a:r>
              <a:rPr lang="en-US" sz="3600" b="1" dirty="0"/>
              <a:t> Internet </a:t>
            </a:r>
            <a:endParaRPr lang="en-US" sz="3600" dirty="0"/>
          </a:p>
        </p:txBody>
      </p:sp>
      <p:sp>
        <p:nvSpPr>
          <p:cNvPr id="4" name="TextBox 5"/>
          <p:cNvSpPr txBox="1"/>
          <p:nvPr/>
        </p:nvSpPr>
        <p:spPr>
          <a:xfrm>
            <a:off x="1507067" y="503853"/>
            <a:ext cx="7197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smtClean="0"/>
              <a:t>Universitatea “Politehnica” din Bucure</a:t>
            </a:r>
            <a:r>
              <a:rPr lang="ro-RO" sz="2000" b="1" smtClean="0"/>
              <a:t>şti</a:t>
            </a:r>
          </a:p>
          <a:p>
            <a:pPr algn="ctr"/>
            <a:r>
              <a:rPr lang="ro-RO" sz="2000" b="1" smtClean="0"/>
              <a:t>Facultatea de Electronică, Telecomunicaţii şi Tehnologia Informaţiei</a:t>
            </a:r>
          </a:p>
          <a:p>
            <a:pPr algn="ctr"/>
            <a:r>
              <a:rPr lang="ro-RO" sz="2000" b="1" smtClean="0"/>
              <a:t>Departamentul Electronică Aplicată şi Ingineria Informaţiei</a:t>
            </a:r>
            <a:endParaRPr lang="en-US" sz="2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355341" y="5676344"/>
            <a:ext cx="6629399" cy="111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Masterand</a:t>
            </a:r>
            <a:r>
              <a:rPr lang="en-US" dirty="0" smtClean="0"/>
              <a:t>: </a:t>
            </a:r>
            <a:r>
              <a:rPr lang="ro-RO" dirty="0" smtClean="0"/>
              <a:t>Oz</a:t>
            </a:r>
            <a:r>
              <a:rPr lang="en-US" dirty="0" err="1" smtClean="0"/>
              <a:t>gean</a:t>
            </a:r>
            <a:r>
              <a:rPr lang="en-US" dirty="0" smtClean="0"/>
              <a:t> SEPTAR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753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Replicarea</a:t>
            </a:r>
            <a:r>
              <a:rPr lang="en-US" b="1" dirty="0"/>
              <a:t> Master-Slave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Acest</a:t>
            </a:r>
            <a:r>
              <a:rPr lang="en-US" dirty="0"/>
              <a:t> mod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flexibil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backup, failover, </a:t>
            </a:r>
            <a:r>
              <a:rPr lang="en-US" dirty="0" err="1"/>
              <a:t>scalare</a:t>
            </a:r>
            <a:r>
              <a:rPr lang="en-US" dirty="0"/>
              <a:t>. </a:t>
            </a:r>
            <a:r>
              <a:rPr lang="en-US" dirty="0" err="1"/>
              <a:t>Replicarea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o </a:t>
            </a:r>
            <a:r>
              <a:rPr lang="en-US" dirty="0" err="1"/>
              <a:t>singură</a:t>
            </a:r>
            <a:r>
              <a:rPr lang="en-US" dirty="0"/>
              <a:t> </a:t>
            </a:r>
            <a:r>
              <a:rPr lang="en-US" dirty="0" err="1"/>
              <a:t>maşină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de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recomandat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realizeze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572" y="3931589"/>
            <a:ext cx="3897033" cy="210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2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Setul</a:t>
            </a:r>
            <a:r>
              <a:rPr lang="en-US" b="1" dirty="0"/>
              <a:t> de </a:t>
            </a:r>
            <a:r>
              <a:rPr lang="en-US" b="1" dirty="0" err="1"/>
              <a:t>replicare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Setul</a:t>
            </a:r>
            <a:r>
              <a:rPr lang="en-US" dirty="0"/>
              <a:t> de </a:t>
            </a:r>
            <a:r>
              <a:rPr lang="en-US" dirty="0" err="1"/>
              <a:t>replicare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un </a:t>
            </a:r>
            <a:r>
              <a:rPr lang="en-US" dirty="0" err="1"/>
              <a:t>grup</a:t>
            </a:r>
            <a:r>
              <a:rPr lang="en-US" dirty="0"/>
              <a:t> master-slave care face failover automat. </a:t>
            </a:r>
            <a:endParaRPr lang="en-US" dirty="0" smtClean="0"/>
          </a:p>
          <a:p>
            <a:r>
              <a:rPr lang="en-US" dirty="0"/>
              <a:t>Failover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trecerea</a:t>
            </a:r>
            <a:r>
              <a:rPr lang="en-US" dirty="0"/>
              <a:t> la un server redundant </a:t>
            </a:r>
            <a:r>
              <a:rPr lang="en-US" dirty="0" err="1"/>
              <a:t>sau</a:t>
            </a:r>
            <a:r>
              <a:rPr lang="en-US" dirty="0"/>
              <a:t> de </a:t>
            </a:r>
            <a:r>
              <a:rPr lang="en-US" dirty="0" err="1"/>
              <a:t>aşteptare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un server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defectat</a:t>
            </a:r>
            <a:r>
              <a:rPr lang="en-US" dirty="0"/>
              <a:t>. </a:t>
            </a:r>
            <a:r>
              <a:rPr lang="en-US" dirty="0" err="1"/>
              <a:t>Diferenţa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failover </a:t>
            </a:r>
            <a:r>
              <a:rPr lang="en-US" dirty="0" err="1"/>
              <a:t>si</a:t>
            </a:r>
            <a:r>
              <a:rPr lang="en-US" dirty="0"/>
              <a:t> switchover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funcţionarea</a:t>
            </a:r>
            <a:r>
              <a:rPr lang="en-US" dirty="0"/>
              <a:t> </a:t>
            </a:r>
            <a:r>
              <a:rPr lang="en-US" dirty="0" err="1"/>
              <a:t>automată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avertismente</a:t>
            </a:r>
            <a:r>
              <a:rPr lang="en-US" dirty="0"/>
              <a:t> </a:t>
            </a:r>
            <a:r>
              <a:rPr lang="en-US" dirty="0" err="1"/>
              <a:t>faţă</a:t>
            </a:r>
            <a:r>
              <a:rPr lang="en-US" dirty="0"/>
              <a:t> de switchover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trecerea</a:t>
            </a:r>
            <a:r>
              <a:rPr lang="en-US" dirty="0"/>
              <a:t> </a:t>
            </a:r>
            <a:r>
              <a:rPr lang="en-US" dirty="0" err="1"/>
              <a:t>necesită</a:t>
            </a:r>
            <a:r>
              <a:rPr lang="en-US" dirty="0"/>
              <a:t> </a:t>
            </a:r>
            <a:r>
              <a:rPr lang="en-US" dirty="0" err="1"/>
              <a:t>intervenţia</a:t>
            </a:r>
            <a:r>
              <a:rPr lang="en-US" dirty="0"/>
              <a:t> </a:t>
            </a:r>
            <a:r>
              <a:rPr lang="en-US" dirty="0" err="1"/>
              <a:t>umană</a:t>
            </a:r>
            <a:r>
              <a:rPr lang="en-US" dirty="0"/>
              <a:t>. </a:t>
            </a:r>
            <a:r>
              <a:rPr lang="en-US" dirty="0" err="1"/>
              <a:t>Capacitatea</a:t>
            </a:r>
            <a:r>
              <a:rPr lang="en-US" dirty="0"/>
              <a:t> de failover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care </a:t>
            </a:r>
            <a:r>
              <a:rPr lang="en-US" dirty="0" err="1"/>
              <a:t>necesită</a:t>
            </a:r>
            <a:r>
              <a:rPr lang="en-US" dirty="0"/>
              <a:t> </a:t>
            </a:r>
            <a:r>
              <a:rPr lang="en-US" dirty="0" err="1"/>
              <a:t>disponibilitate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838" y="4452092"/>
            <a:ext cx="4489072" cy="24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1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Topologii</a:t>
            </a:r>
            <a:r>
              <a:rPr lang="en-US" b="1" dirty="0"/>
              <a:t> de </a:t>
            </a:r>
            <a:r>
              <a:rPr lang="en-US" b="1" dirty="0" err="1"/>
              <a:t>replicare</a:t>
            </a:r>
            <a:r>
              <a:rPr lang="en-US" b="1" dirty="0"/>
              <a:t> a </a:t>
            </a:r>
            <a:r>
              <a:rPr lang="en-US" b="1" dirty="0" err="1"/>
              <a:t>bazelor</a:t>
            </a:r>
            <a:r>
              <a:rPr lang="en-US" b="1" dirty="0"/>
              <a:t> de 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MySQl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configuraţie</a:t>
            </a:r>
            <a:r>
              <a:rPr lang="en-US" dirty="0"/>
              <a:t> master-slave, cu </a:t>
            </a:r>
            <a:r>
              <a:rPr lang="en-US" dirty="0" err="1"/>
              <a:t>restricţia</a:t>
            </a:r>
            <a:r>
              <a:rPr lang="en-US" dirty="0"/>
              <a:t> ca o </a:t>
            </a:r>
            <a:r>
              <a:rPr lang="en-US" dirty="0" err="1"/>
              <a:t>instanţă</a:t>
            </a:r>
            <a:r>
              <a:rPr lang="en-US" dirty="0"/>
              <a:t> de slave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aibe</a:t>
            </a:r>
            <a:r>
              <a:rPr lang="en-US" dirty="0"/>
              <a:t> un </a:t>
            </a:r>
            <a:r>
              <a:rPr lang="en-US" dirty="0" err="1"/>
              <a:t>singur</a:t>
            </a:r>
            <a:r>
              <a:rPr lang="en-US" dirty="0"/>
              <a:t> master. Se pot </a:t>
            </a:r>
            <a:r>
              <a:rPr lang="en-US" dirty="0" err="1"/>
              <a:t>utiliza</a:t>
            </a:r>
            <a:r>
              <a:rPr lang="en-US" dirty="0"/>
              <a:t> </a:t>
            </a:r>
            <a:r>
              <a:rPr lang="en-US" dirty="0" err="1"/>
              <a:t>topologii</a:t>
            </a:r>
            <a:r>
              <a:rPr lang="en-US" dirty="0"/>
              <a:t> de la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simple </a:t>
            </a:r>
            <a:r>
              <a:rPr lang="en-US" dirty="0" err="1"/>
              <a:t>până</a:t>
            </a:r>
            <a:r>
              <a:rPr lang="en-US" dirty="0"/>
              <a:t> la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complexe</a:t>
            </a:r>
            <a:r>
              <a:rPr lang="en-US" dirty="0"/>
              <a:t>. </a:t>
            </a:r>
          </a:p>
          <a:p>
            <a:r>
              <a:rPr lang="en-US" dirty="0" err="1"/>
              <a:t>Regulile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respectate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: </a:t>
            </a:r>
          </a:p>
          <a:p>
            <a:r>
              <a:rPr lang="it-IT" dirty="0"/>
              <a:t>-un slave MySQL poate avea doar un singur master </a:t>
            </a:r>
          </a:p>
          <a:p>
            <a:r>
              <a:rPr lang="en-US" dirty="0"/>
              <a:t>-</a:t>
            </a:r>
            <a:r>
              <a:rPr lang="en-US" dirty="0" err="1"/>
              <a:t>fiecare</a:t>
            </a:r>
            <a:r>
              <a:rPr lang="en-US" dirty="0"/>
              <a:t> slave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aibe</a:t>
            </a:r>
            <a:r>
              <a:rPr lang="en-US" dirty="0"/>
              <a:t> un ID de server </a:t>
            </a:r>
            <a:r>
              <a:rPr lang="en-US" dirty="0" err="1"/>
              <a:t>unic</a:t>
            </a:r>
            <a:r>
              <a:rPr lang="en-US" dirty="0"/>
              <a:t>. </a:t>
            </a:r>
          </a:p>
          <a:p>
            <a:r>
              <a:rPr lang="en-US" dirty="0"/>
              <a:t>- un master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instanţe</a:t>
            </a:r>
            <a:r>
              <a:rPr lang="en-US" dirty="0"/>
              <a:t> de slave </a:t>
            </a:r>
          </a:p>
          <a:p>
            <a:r>
              <a:rPr lang="en-US" dirty="0"/>
              <a:t>-un slave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propaga</a:t>
            </a:r>
            <a:r>
              <a:rPr lang="en-US" dirty="0"/>
              <a:t> </a:t>
            </a:r>
            <a:r>
              <a:rPr lang="en-US" dirty="0" err="1"/>
              <a:t>modificările</a:t>
            </a:r>
            <a:r>
              <a:rPr lang="en-US" dirty="0"/>
              <a:t> de la master,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master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instanţe</a:t>
            </a:r>
            <a:r>
              <a:rPr lang="en-US" dirty="0"/>
              <a:t> de slave.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90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 staţie master şi mai multe staţii slave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configuraţie</a:t>
            </a:r>
            <a:r>
              <a:rPr lang="en-US" dirty="0"/>
              <a:t> la </a:t>
            </a:r>
            <a:r>
              <a:rPr lang="en-US" dirty="0" err="1"/>
              <a:t>fel</a:t>
            </a:r>
            <a:r>
              <a:rPr lang="en-US" dirty="0"/>
              <a:t> de </a:t>
            </a:r>
            <a:r>
              <a:rPr lang="en-US" dirty="0" err="1"/>
              <a:t>simplă</a:t>
            </a:r>
            <a:r>
              <a:rPr lang="en-US" dirty="0"/>
              <a:t>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configuraţia</a:t>
            </a:r>
            <a:r>
              <a:rPr lang="en-US" dirty="0"/>
              <a:t> de tip master-slave. </a:t>
            </a:r>
            <a:r>
              <a:rPr lang="en-US" dirty="0" err="1"/>
              <a:t>Staţiile</a:t>
            </a:r>
            <a:r>
              <a:rPr lang="en-US" dirty="0"/>
              <a:t> de tip slave nu se </a:t>
            </a:r>
            <a:r>
              <a:rPr lang="en-US" dirty="0" err="1"/>
              <a:t>conectează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lega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la master.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257" y="3248320"/>
            <a:ext cx="4754821" cy="323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5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Două</a:t>
            </a:r>
            <a:r>
              <a:rPr lang="en-US" b="1" dirty="0"/>
              <a:t> </a:t>
            </a:r>
            <a:r>
              <a:rPr lang="en-US" b="1" dirty="0" err="1"/>
              <a:t>Staţii</a:t>
            </a:r>
            <a:r>
              <a:rPr lang="en-US" b="1" dirty="0"/>
              <a:t> Master-Master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modurile</a:t>
            </a:r>
            <a:r>
              <a:rPr lang="en-US" b="1" dirty="0"/>
              <a:t> </a:t>
            </a:r>
            <a:r>
              <a:rPr lang="en-US" b="1" dirty="0" err="1"/>
              <a:t>activ-activ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Replicarea</a:t>
            </a:r>
            <a:r>
              <a:rPr lang="en-US" dirty="0"/>
              <a:t> master-master (</a:t>
            </a:r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bidirecțională</a:t>
            </a:r>
            <a:r>
              <a:rPr lang="en-US" dirty="0"/>
              <a:t>) </a:t>
            </a:r>
            <a:r>
              <a:rPr lang="en-US" dirty="0" err="1"/>
              <a:t>implică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,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configurat</a:t>
            </a:r>
            <a:r>
              <a:rPr lang="en-US" dirty="0"/>
              <a:t> </a:t>
            </a:r>
            <a:r>
              <a:rPr lang="en-US" dirty="0" err="1"/>
              <a:t>atât</a:t>
            </a:r>
            <a:r>
              <a:rPr lang="en-US" dirty="0"/>
              <a:t> ca </a:t>
            </a:r>
            <a:r>
              <a:rPr lang="en-US" dirty="0" err="1"/>
              <a:t>staţie</a:t>
            </a:r>
            <a:r>
              <a:rPr lang="en-US" dirty="0"/>
              <a:t> master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ca o </a:t>
            </a:r>
            <a:r>
              <a:rPr lang="en-US" dirty="0" err="1"/>
              <a:t>staţie</a:t>
            </a:r>
            <a:r>
              <a:rPr lang="en-US" dirty="0"/>
              <a:t> slave al </a:t>
            </a:r>
            <a:r>
              <a:rPr lang="en-US" dirty="0" err="1"/>
              <a:t>celuilalt</a:t>
            </a:r>
            <a:r>
              <a:rPr lang="en-US" dirty="0"/>
              <a:t> server. </a:t>
            </a:r>
            <a:r>
              <a:rPr lang="en-US" dirty="0" err="1"/>
              <a:t>Replicarea</a:t>
            </a:r>
            <a:r>
              <a:rPr lang="en-US" dirty="0"/>
              <a:t> master-master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activ-activ</a:t>
            </a:r>
            <a:r>
              <a:rPr lang="en-US" dirty="0"/>
              <a:t> are </a:t>
            </a:r>
            <a:r>
              <a:rPr lang="en-US" dirty="0" err="1"/>
              <a:t>utilizări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. O </a:t>
            </a:r>
            <a:r>
              <a:rPr lang="en-US" dirty="0" err="1"/>
              <a:t>utilizare</a:t>
            </a:r>
            <a:r>
              <a:rPr lang="en-US" dirty="0"/>
              <a:t> a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topologii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birourile</a:t>
            </a:r>
            <a:r>
              <a:rPr lang="en-US" dirty="0"/>
              <a:t> separate </a:t>
            </a:r>
            <a:r>
              <a:rPr lang="en-US" dirty="0" err="1"/>
              <a:t>geografic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birou</a:t>
            </a:r>
            <a:r>
              <a:rPr lang="en-US" dirty="0"/>
              <a:t> are </a:t>
            </a:r>
            <a:r>
              <a:rPr lang="en-US" dirty="0" err="1"/>
              <a:t>nevoie</a:t>
            </a:r>
            <a:r>
              <a:rPr lang="en-US" dirty="0"/>
              <a:t> de </a:t>
            </a:r>
            <a:r>
              <a:rPr lang="en-US" dirty="0" err="1"/>
              <a:t>propria</a:t>
            </a:r>
            <a:r>
              <a:rPr lang="en-US" dirty="0"/>
              <a:t> </a:t>
            </a:r>
            <a:r>
              <a:rPr lang="en-US" dirty="0" err="1"/>
              <a:t>copie</a:t>
            </a:r>
            <a:r>
              <a:rPr lang="en-US" dirty="0"/>
              <a:t> </a:t>
            </a:r>
            <a:r>
              <a:rPr lang="en-US" dirty="0" err="1"/>
              <a:t>locală</a:t>
            </a:r>
            <a:r>
              <a:rPr lang="en-US" dirty="0"/>
              <a:t> de </a:t>
            </a:r>
            <a:r>
              <a:rPr lang="en-US" dirty="0" err="1"/>
              <a:t>scriere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.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majoră</a:t>
            </a:r>
            <a:r>
              <a:rPr lang="en-US" dirty="0"/>
              <a:t> a </a:t>
            </a:r>
            <a:r>
              <a:rPr lang="en-US" dirty="0" err="1"/>
              <a:t>aceastei</a:t>
            </a:r>
            <a:r>
              <a:rPr lang="en-US" dirty="0"/>
              <a:t> </a:t>
            </a:r>
            <a:r>
              <a:rPr lang="en-US" dirty="0" err="1"/>
              <a:t>topologii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schimbarea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conflicte</a:t>
            </a:r>
            <a:r>
              <a:rPr lang="en-US" dirty="0"/>
              <a:t> a </a:t>
            </a:r>
            <a:r>
              <a:rPr lang="en-US" dirty="0" err="1"/>
              <a:t>celor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726" y="4465441"/>
            <a:ext cx="3876773" cy="180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35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Două</a:t>
            </a:r>
            <a:r>
              <a:rPr lang="en-US" b="1" dirty="0"/>
              <a:t> </a:t>
            </a:r>
            <a:r>
              <a:rPr lang="en-US" b="1" dirty="0" err="1"/>
              <a:t>staţii</a:t>
            </a:r>
            <a:r>
              <a:rPr lang="en-US" b="1" dirty="0"/>
              <a:t> master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modurile</a:t>
            </a:r>
            <a:r>
              <a:rPr lang="en-US" b="1" dirty="0"/>
              <a:t> active-</a:t>
            </a:r>
            <a:r>
              <a:rPr lang="en-US" b="1" dirty="0" err="1"/>
              <a:t>pasiv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configurație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schimbarea</a:t>
            </a:r>
            <a:r>
              <a:rPr lang="en-US" dirty="0"/>
              <a:t> </a:t>
            </a:r>
            <a:r>
              <a:rPr lang="en-US" dirty="0" err="1"/>
              <a:t>rolurilor</a:t>
            </a:r>
            <a:r>
              <a:rPr lang="en-US" dirty="0"/>
              <a:t> de active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pasiv</a:t>
            </a:r>
            <a:r>
              <a:rPr lang="en-US" dirty="0"/>
              <a:t>, de server </a:t>
            </a:r>
            <a:r>
              <a:rPr lang="en-US" dirty="0" err="1"/>
              <a:t>înainte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înapoi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ușor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configurațiile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simetrice.Principala</a:t>
            </a:r>
            <a:r>
              <a:rPr lang="en-US" dirty="0"/>
              <a:t> </a:t>
            </a:r>
            <a:r>
              <a:rPr lang="en-US" dirty="0" err="1"/>
              <a:t>diferenţă</a:t>
            </a:r>
            <a:r>
              <a:rPr lang="en-US" dirty="0"/>
              <a:t> </a:t>
            </a:r>
            <a:r>
              <a:rPr lang="en-US" dirty="0" err="1"/>
              <a:t>faţă</a:t>
            </a:r>
            <a:r>
              <a:rPr lang="en-US" dirty="0"/>
              <a:t> de </a:t>
            </a:r>
            <a:r>
              <a:rPr lang="en-US" dirty="0" err="1"/>
              <a:t>topologia</a:t>
            </a:r>
            <a:r>
              <a:rPr lang="en-US" dirty="0"/>
              <a:t> </a:t>
            </a:r>
            <a:r>
              <a:rPr lang="en-US" dirty="0" err="1"/>
              <a:t>anterioară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utilizată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citire</a:t>
            </a:r>
            <a:r>
              <a:rPr lang="en-US" dirty="0"/>
              <a:t>.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realizează</a:t>
            </a:r>
            <a:r>
              <a:rPr lang="en-US" dirty="0"/>
              <a:t> failover </a:t>
            </a:r>
            <a:r>
              <a:rPr lang="en-US" dirty="0" err="1"/>
              <a:t>și</a:t>
            </a:r>
            <a:r>
              <a:rPr lang="en-US" dirty="0"/>
              <a:t> failback automat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uşor.De</a:t>
            </a:r>
            <a:r>
              <a:rPr lang="en-US" dirty="0"/>
              <a:t>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efectuarea</a:t>
            </a:r>
            <a:r>
              <a:rPr lang="en-US" dirty="0"/>
              <a:t> </a:t>
            </a:r>
            <a:r>
              <a:rPr lang="en-US" dirty="0" err="1"/>
              <a:t>lucrărilor</a:t>
            </a:r>
            <a:r>
              <a:rPr lang="en-US" dirty="0"/>
              <a:t> de </a:t>
            </a:r>
            <a:r>
              <a:rPr lang="en-US" dirty="0" err="1"/>
              <a:t>mentenanţă</a:t>
            </a:r>
            <a:r>
              <a:rPr lang="en-US" dirty="0"/>
              <a:t>, </a:t>
            </a:r>
            <a:r>
              <a:rPr lang="en-US" dirty="0" err="1"/>
              <a:t>optimizare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updarea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afecteze</a:t>
            </a:r>
            <a:r>
              <a:rPr lang="en-US" dirty="0"/>
              <a:t> </a:t>
            </a:r>
            <a:r>
              <a:rPr lang="en-US" dirty="0" err="1"/>
              <a:t>funcţionarea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 a </a:t>
            </a:r>
            <a:r>
              <a:rPr lang="en-US" dirty="0" err="1"/>
              <a:t>sistemului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796" y="4130960"/>
            <a:ext cx="4566757" cy="236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8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Staţii</a:t>
            </a:r>
            <a:r>
              <a:rPr lang="en-US" dirty="0"/>
              <a:t> master-master cu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slave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configurație</a:t>
            </a:r>
            <a:r>
              <a:rPr lang="en-US" dirty="0"/>
              <a:t> </a:t>
            </a:r>
            <a:r>
              <a:rPr lang="en-US" dirty="0" err="1"/>
              <a:t>leagă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slave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/>
              <a:t> co-master. </a:t>
            </a:r>
            <a:r>
              <a:rPr lang="en-US" dirty="0" err="1"/>
              <a:t>Topologia</a:t>
            </a:r>
            <a:r>
              <a:rPr lang="en-US" dirty="0"/>
              <a:t> are </a:t>
            </a:r>
            <a:r>
              <a:rPr lang="en-US" dirty="0" err="1"/>
              <a:t>avantajul</a:t>
            </a:r>
            <a:r>
              <a:rPr lang="en-US" dirty="0"/>
              <a:t> </a:t>
            </a:r>
            <a:r>
              <a:rPr lang="en-US" dirty="0" err="1"/>
              <a:t>asigurării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redundanțe</a:t>
            </a:r>
            <a:r>
              <a:rPr lang="en-US" dirty="0"/>
              <a:t> </a:t>
            </a:r>
            <a:r>
              <a:rPr lang="en-US" dirty="0" err="1"/>
              <a:t>suplimentare</a:t>
            </a:r>
            <a:r>
              <a:rPr lang="en-US" dirty="0"/>
              <a:t>.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topologiede</a:t>
            </a:r>
            <a:r>
              <a:rPr lang="en-US" dirty="0"/>
              <a:t> </a:t>
            </a:r>
            <a:r>
              <a:rPr lang="en-US" dirty="0" err="1"/>
              <a:t>replicare</a:t>
            </a:r>
            <a:r>
              <a:rPr lang="en-US" dirty="0"/>
              <a:t> </a:t>
            </a:r>
            <a:r>
              <a:rPr lang="en-US" dirty="0" err="1"/>
              <a:t>distribuită</a:t>
            </a:r>
            <a:r>
              <a:rPr lang="en-US" dirty="0"/>
              <a:t> </a:t>
            </a:r>
            <a:r>
              <a:rPr lang="en-US" dirty="0" err="1"/>
              <a:t>geografic</a:t>
            </a:r>
            <a:r>
              <a:rPr lang="en-US" dirty="0"/>
              <a:t>, se </a:t>
            </a:r>
            <a:r>
              <a:rPr lang="en-US" dirty="0" err="1"/>
              <a:t>elimină</a:t>
            </a:r>
            <a:r>
              <a:rPr lang="en-US" dirty="0"/>
              <a:t> </a:t>
            </a:r>
            <a:r>
              <a:rPr lang="en-US" dirty="0" err="1"/>
              <a:t>punctul</a:t>
            </a:r>
            <a:r>
              <a:rPr lang="en-US" dirty="0"/>
              <a:t> </a:t>
            </a:r>
            <a:r>
              <a:rPr lang="en-US" dirty="0" err="1"/>
              <a:t>unic</a:t>
            </a:r>
            <a:r>
              <a:rPr lang="en-US" dirty="0"/>
              <a:t> de </a:t>
            </a:r>
            <a:r>
              <a:rPr lang="en-US" dirty="0" err="1"/>
              <a:t>eșec</a:t>
            </a:r>
            <a:r>
              <a:rPr lang="en-US" dirty="0"/>
              <a:t> la </a:t>
            </a:r>
            <a:r>
              <a:rPr lang="en-US" dirty="0" err="1"/>
              <a:t>fiecare</a:t>
            </a:r>
            <a:r>
              <a:rPr lang="en-US" dirty="0"/>
              <a:t> site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661" y="3573586"/>
            <a:ext cx="3595555" cy="24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57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Topologia</a:t>
            </a:r>
            <a:r>
              <a:rPr lang="en-US" b="1" dirty="0"/>
              <a:t> de tip “</a:t>
            </a:r>
            <a:r>
              <a:rPr lang="en-US" b="1" dirty="0" err="1"/>
              <a:t>inel</a:t>
            </a:r>
            <a:r>
              <a:rPr lang="en-US" b="1" dirty="0"/>
              <a:t>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Configurația</a:t>
            </a:r>
            <a:r>
              <a:rPr lang="en-US" dirty="0"/>
              <a:t> de tip “</a:t>
            </a:r>
            <a:r>
              <a:rPr lang="en-US" dirty="0" err="1"/>
              <a:t>inel</a:t>
            </a:r>
            <a:r>
              <a:rPr lang="en-US" dirty="0"/>
              <a:t>”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bazată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configuraţia</a:t>
            </a:r>
            <a:r>
              <a:rPr lang="en-US" dirty="0"/>
              <a:t> de tip dual-master, are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de master,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tip slave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master </a:t>
            </a:r>
            <a:r>
              <a:rPr lang="en-US" dirty="0" err="1"/>
              <a:t>anterioară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inel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/>
              <a:t> master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de </a:t>
            </a:r>
            <a:r>
              <a:rPr lang="en-US" dirty="0" err="1"/>
              <a:t>după</a:t>
            </a:r>
            <a:r>
              <a:rPr lang="en-US" dirty="0"/>
              <a:t> el.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topologie</a:t>
            </a:r>
            <a:r>
              <a:rPr lang="en-US" dirty="0"/>
              <a:t> se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numeşte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replicare</a:t>
            </a:r>
            <a:r>
              <a:rPr lang="en-US" dirty="0"/>
              <a:t> </a:t>
            </a:r>
            <a:r>
              <a:rPr lang="en-US" dirty="0" err="1"/>
              <a:t>circulară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487" y="3442636"/>
            <a:ext cx="2897229" cy="28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87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Topologie</a:t>
            </a:r>
            <a:r>
              <a:rPr lang="en-US" sz="2800" b="1" dirty="0"/>
              <a:t> </a:t>
            </a:r>
            <a:r>
              <a:rPr lang="en-US" sz="2800" b="1" dirty="0" err="1"/>
              <a:t>ce</a:t>
            </a:r>
            <a:r>
              <a:rPr lang="en-US" sz="2800" b="1" dirty="0"/>
              <a:t> </a:t>
            </a:r>
            <a:r>
              <a:rPr lang="en-US" sz="2800" b="1" dirty="0" err="1"/>
              <a:t>conţine</a:t>
            </a:r>
            <a:r>
              <a:rPr lang="en-US" sz="2800" b="1" dirty="0"/>
              <a:t> o </a:t>
            </a:r>
            <a:r>
              <a:rPr lang="en-US" sz="2800" b="1" dirty="0" err="1"/>
              <a:t>staţie</a:t>
            </a:r>
            <a:r>
              <a:rPr lang="en-US" sz="2800" b="1" dirty="0"/>
              <a:t> master, o </a:t>
            </a:r>
            <a:r>
              <a:rPr lang="en-US" sz="2800" b="1" dirty="0" err="1"/>
              <a:t>staţie</a:t>
            </a:r>
            <a:r>
              <a:rPr lang="en-US" sz="2800" b="1" dirty="0"/>
              <a:t> </a:t>
            </a:r>
            <a:r>
              <a:rPr lang="en-US" sz="2800" b="1" dirty="0" err="1"/>
              <a:t>distribuită</a:t>
            </a:r>
            <a:r>
              <a:rPr lang="en-US" sz="2800" b="1" dirty="0"/>
              <a:t> de master </a:t>
            </a:r>
            <a:r>
              <a:rPr lang="en-US" sz="2800" b="1" dirty="0" err="1"/>
              <a:t>şi</a:t>
            </a:r>
            <a:r>
              <a:rPr lang="en-US" sz="2800" b="1" dirty="0"/>
              <a:t> </a:t>
            </a:r>
            <a:r>
              <a:rPr lang="en-US" sz="2800" b="1" dirty="0" err="1"/>
              <a:t>mai</a:t>
            </a:r>
            <a:r>
              <a:rPr lang="en-US" sz="2800" b="1" dirty="0"/>
              <a:t> </a:t>
            </a:r>
            <a:r>
              <a:rPr lang="en-US" sz="2800" b="1" dirty="0" err="1"/>
              <a:t>multe</a:t>
            </a:r>
            <a:r>
              <a:rPr lang="en-US" sz="2800" b="1" dirty="0"/>
              <a:t> </a:t>
            </a:r>
            <a:r>
              <a:rPr lang="en-US" sz="2800" b="1" dirty="0" err="1"/>
              <a:t>staţii</a:t>
            </a:r>
            <a:r>
              <a:rPr lang="en-US" sz="2800" b="1" dirty="0"/>
              <a:t> slave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staţie</a:t>
            </a:r>
            <a:r>
              <a:rPr lang="en-US" dirty="0"/>
              <a:t> </a:t>
            </a:r>
            <a:r>
              <a:rPr lang="en-US" dirty="0" err="1"/>
              <a:t>distribuită</a:t>
            </a:r>
            <a:r>
              <a:rPr lang="en-US" dirty="0"/>
              <a:t> de master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staţie</a:t>
            </a:r>
            <a:r>
              <a:rPr lang="en-US" dirty="0"/>
              <a:t> slave care se </a:t>
            </a:r>
            <a:r>
              <a:rPr lang="en-US" dirty="0" err="1"/>
              <a:t>conectează</a:t>
            </a:r>
            <a:r>
              <a:rPr lang="en-US" dirty="0"/>
              <a:t> la </a:t>
            </a:r>
            <a:r>
              <a:rPr lang="en-US" dirty="0" err="1"/>
              <a:t>staţia</a:t>
            </a:r>
            <a:r>
              <a:rPr lang="en-US" dirty="0"/>
              <a:t> master </a:t>
            </a:r>
            <a:r>
              <a:rPr lang="en-US" dirty="0" err="1"/>
              <a:t>şi</a:t>
            </a:r>
            <a:r>
              <a:rPr lang="en-US" dirty="0"/>
              <a:t> care are ca </a:t>
            </a:r>
            <a:r>
              <a:rPr lang="en-US" dirty="0" err="1"/>
              <a:t>scop</a:t>
            </a:r>
            <a:r>
              <a:rPr lang="en-US" dirty="0"/>
              <a:t> </a:t>
            </a:r>
            <a:r>
              <a:rPr lang="en-US" dirty="0" err="1"/>
              <a:t>izolarea</a:t>
            </a:r>
            <a:r>
              <a:rPr lang="en-US" dirty="0"/>
              <a:t> </a:t>
            </a:r>
            <a:r>
              <a:rPr lang="en-US" dirty="0" err="1"/>
              <a:t>staţiei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direct de </a:t>
            </a:r>
            <a:r>
              <a:rPr lang="en-US" dirty="0" err="1"/>
              <a:t>staţiile</a:t>
            </a:r>
            <a:r>
              <a:rPr lang="en-US" dirty="0"/>
              <a:t> de tip slave. </a:t>
            </a:r>
            <a:r>
              <a:rPr lang="en-US" dirty="0" err="1"/>
              <a:t>Staţiile</a:t>
            </a:r>
            <a:r>
              <a:rPr lang="en-US" dirty="0"/>
              <a:t> de tip slave </a:t>
            </a:r>
            <a:r>
              <a:rPr lang="en-US" dirty="0" err="1"/>
              <a:t>creează</a:t>
            </a:r>
            <a:r>
              <a:rPr lang="en-US" dirty="0"/>
              <a:t> un fir de </a:t>
            </a:r>
            <a:r>
              <a:rPr lang="en-US" dirty="0" err="1"/>
              <a:t>execuţie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master, care </a:t>
            </a:r>
            <a:r>
              <a:rPr lang="en-US" dirty="0" err="1"/>
              <a:t>trimite</a:t>
            </a:r>
            <a:r>
              <a:rPr lang="en-US" dirty="0"/>
              <a:t> </a:t>
            </a:r>
            <a:r>
              <a:rPr lang="en-US" dirty="0" err="1"/>
              <a:t>înapoi</a:t>
            </a:r>
            <a:r>
              <a:rPr lang="en-US" dirty="0"/>
              <a:t> </a:t>
            </a:r>
            <a:r>
              <a:rPr lang="en-US" dirty="0" err="1"/>
              <a:t>datele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slave.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de tip slave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/>
              <a:t> </a:t>
            </a:r>
            <a:r>
              <a:rPr lang="en-US" dirty="0" err="1"/>
              <a:t>execută</a:t>
            </a:r>
            <a:r>
              <a:rPr lang="en-US" dirty="0"/>
              <a:t> </a:t>
            </a:r>
            <a:r>
              <a:rPr lang="en-US" dirty="0" err="1"/>
              <a:t>cereri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master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opri</a:t>
            </a:r>
            <a:r>
              <a:rPr lang="en-US" dirty="0"/>
              <a:t> </a:t>
            </a:r>
            <a:r>
              <a:rPr lang="en-US" dirty="0" err="1"/>
              <a:t>funcţionarea</a:t>
            </a:r>
            <a:r>
              <a:rPr lang="en-US" dirty="0"/>
              <a:t> </a:t>
            </a:r>
            <a:r>
              <a:rPr lang="en-US" dirty="0" err="1"/>
              <a:t>corectă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defecta</a:t>
            </a:r>
            <a:r>
              <a:rPr lang="en-US" dirty="0"/>
              <a:t> </a:t>
            </a:r>
            <a:r>
              <a:rPr lang="en-US" dirty="0" err="1"/>
              <a:t>datorită</a:t>
            </a:r>
            <a:r>
              <a:rPr lang="en-US" dirty="0"/>
              <a:t> </a:t>
            </a:r>
            <a:r>
              <a:rPr lang="en-US" dirty="0" err="1"/>
              <a:t>numărului</a:t>
            </a:r>
            <a:r>
              <a:rPr lang="en-US" dirty="0"/>
              <a:t> mare de </a:t>
            </a:r>
            <a:r>
              <a:rPr lang="en-US" dirty="0" err="1"/>
              <a:t>solicitări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812" y="4165722"/>
            <a:ext cx="2678485" cy="264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4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Topologia</a:t>
            </a:r>
            <a:r>
              <a:rPr lang="en-US" b="1" dirty="0"/>
              <a:t> de tip arbore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piramidă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topologie</a:t>
            </a:r>
            <a:r>
              <a:rPr lang="en-US" dirty="0"/>
              <a:t> se </a:t>
            </a:r>
            <a:r>
              <a:rPr lang="en-US" dirty="0" err="1"/>
              <a:t>utilizează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replicarea</a:t>
            </a:r>
            <a:r>
              <a:rPr lang="en-US" dirty="0"/>
              <a:t> se face </a:t>
            </a:r>
            <a:r>
              <a:rPr lang="en-US" dirty="0" err="1"/>
              <a:t>către</a:t>
            </a:r>
            <a:r>
              <a:rPr lang="en-US" dirty="0"/>
              <a:t> un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mare de </a:t>
            </a:r>
            <a:r>
              <a:rPr lang="en-US" dirty="0" err="1"/>
              <a:t>staţii</a:t>
            </a:r>
            <a:r>
              <a:rPr lang="en-US" dirty="0"/>
              <a:t> de tip slave, </a:t>
            </a:r>
            <a:r>
              <a:rPr lang="en-US" dirty="0" err="1"/>
              <a:t>distribuite</a:t>
            </a:r>
            <a:r>
              <a:rPr lang="en-US" dirty="0"/>
              <a:t> </a:t>
            </a:r>
            <a:r>
              <a:rPr lang="en-US" dirty="0" err="1"/>
              <a:t>geografic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creşte</a:t>
            </a:r>
            <a:r>
              <a:rPr lang="en-US" dirty="0"/>
              <a:t> </a:t>
            </a:r>
            <a:r>
              <a:rPr lang="en-US" dirty="0" err="1"/>
              <a:t>performanţele</a:t>
            </a:r>
            <a:r>
              <a:rPr lang="en-US" dirty="0"/>
              <a:t> </a:t>
            </a:r>
            <a:r>
              <a:rPr lang="en-US" dirty="0" err="1"/>
              <a:t>întregului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topologii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rapidă</a:t>
            </a:r>
            <a:r>
              <a:rPr lang="en-US" dirty="0"/>
              <a:t> a </a:t>
            </a:r>
            <a:r>
              <a:rPr lang="en-US" dirty="0" err="1"/>
              <a:t>sistemului.Un</a:t>
            </a:r>
            <a:r>
              <a:rPr lang="en-US" dirty="0"/>
              <a:t> alt </a:t>
            </a:r>
            <a:r>
              <a:rPr lang="en-US" dirty="0" err="1"/>
              <a:t>avantaj</a:t>
            </a:r>
            <a:r>
              <a:rPr lang="en-US" dirty="0"/>
              <a:t> al </a:t>
            </a:r>
            <a:r>
              <a:rPr lang="en-US" dirty="0" err="1"/>
              <a:t>acestui</a:t>
            </a:r>
            <a:r>
              <a:rPr lang="en-US" dirty="0"/>
              <a:t> model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micşorarea</a:t>
            </a:r>
            <a:r>
              <a:rPr lang="en-US" dirty="0"/>
              <a:t> </a:t>
            </a:r>
            <a:r>
              <a:rPr lang="en-US" dirty="0" err="1"/>
              <a:t>sarcinii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master.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920" y="4163875"/>
            <a:ext cx="3189092" cy="273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Bazele de date distribuite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Reprezintă un sistem în care datele şi sistemul de gestiune al bazelor de date (SGBD) sunt distribuite pe mai multe staţii interconectate</a:t>
            </a:r>
            <a:endParaRPr lang="en-US" dirty="0"/>
          </a:p>
          <a:p>
            <a:r>
              <a:rPr lang="en-US" dirty="0" err="1"/>
              <a:t>Baza</a:t>
            </a:r>
            <a:r>
              <a:rPr lang="en-US" dirty="0"/>
              <a:t> de date </a:t>
            </a:r>
            <a:r>
              <a:rPr lang="en-US" dirty="0" err="1"/>
              <a:t>distribuit</a:t>
            </a:r>
            <a:r>
              <a:rPr lang="ro-RO" dirty="0"/>
              <a:t>ă aparţine aceluiaşi sistem, dar fizic poate să fie memorat pe mai multe staţii de calcul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7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Deduplicarea</a:t>
            </a:r>
            <a:r>
              <a:rPr lang="en-US" b="1" dirty="0"/>
              <a:t> &amp; </a:t>
            </a:r>
            <a:r>
              <a:rPr lang="en-US" b="1" dirty="0" err="1"/>
              <a:t>Sincronizarea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Sincronizarea</a:t>
            </a:r>
            <a:r>
              <a:rPr lang="en-US" dirty="0"/>
              <a:t> </a:t>
            </a:r>
            <a:r>
              <a:rPr lang="en-US" dirty="0" err="1"/>
              <a:t>completă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nodul</a:t>
            </a:r>
            <a:r>
              <a:rPr lang="en-US" dirty="0"/>
              <a:t> master se </a:t>
            </a:r>
            <a:r>
              <a:rPr lang="en-US" dirty="0" err="1"/>
              <a:t>realizează</a:t>
            </a:r>
            <a:r>
              <a:rPr lang="en-US" dirty="0"/>
              <a:t> de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pornit</a:t>
            </a:r>
            <a:r>
              <a:rPr lang="en-US" dirty="0"/>
              <a:t> un </a:t>
            </a:r>
            <a:r>
              <a:rPr lang="en-US" dirty="0" err="1"/>
              <a:t>nou</a:t>
            </a:r>
            <a:r>
              <a:rPr lang="en-US" dirty="0"/>
              <a:t> nod slave. </a:t>
            </a:r>
            <a:r>
              <a:rPr lang="en-US" dirty="0" err="1"/>
              <a:t>Nodul</a:t>
            </a:r>
            <a:r>
              <a:rPr lang="en-US" dirty="0"/>
              <a:t> slave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copia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document de la </a:t>
            </a:r>
            <a:r>
              <a:rPr lang="en-US" dirty="0" err="1"/>
              <a:t>nodul</a:t>
            </a:r>
            <a:r>
              <a:rPr lang="en-US" dirty="0"/>
              <a:t> master.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operaţia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</a:t>
            </a:r>
            <a:r>
              <a:rPr lang="en-US" dirty="0" err="1"/>
              <a:t>completă</a:t>
            </a:r>
            <a:r>
              <a:rPr lang="en-US" dirty="0"/>
              <a:t>, </a:t>
            </a:r>
            <a:r>
              <a:rPr lang="en-US" dirty="0" err="1"/>
              <a:t>nodul</a:t>
            </a:r>
            <a:r>
              <a:rPr lang="en-US" dirty="0"/>
              <a:t> slave </a:t>
            </a:r>
            <a:r>
              <a:rPr lang="en-US" dirty="0" err="1"/>
              <a:t>începe</a:t>
            </a:r>
            <a:r>
              <a:rPr lang="en-US" dirty="0"/>
              <a:t> </a:t>
            </a:r>
            <a:r>
              <a:rPr lang="en-US" dirty="0" err="1"/>
              <a:t>interogarea</a:t>
            </a:r>
            <a:r>
              <a:rPr lang="en-US" dirty="0"/>
              <a:t> </a:t>
            </a:r>
            <a:r>
              <a:rPr lang="en-US" dirty="0" err="1"/>
              <a:t>nodului</a:t>
            </a:r>
            <a:r>
              <a:rPr lang="en-US" dirty="0"/>
              <a:t> master.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Deduplicarea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, </a:t>
            </a:r>
            <a:r>
              <a:rPr lang="en-US" dirty="0" err="1"/>
              <a:t>tehnologia</a:t>
            </a:r>
            <a:r>
              <a:rPr lang="en-US" dirty="0"/>
              <a:t> </a:t>
            </a:r>
            <a:r>
              <a:rPr lang="en-US" dirty="0" err="1"/>
              <a:t>denumită</a:t>
            </a:r>
            <a:r>
              <a:rPr lang="en-US" dirty="0"/>
              <a:t> </a:t>
            </a:r>
            <a:r>
              <a:rPr lang="en-US" dirty="0" err="1"/>
              <a:t>frecvent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compresie</a:t>
            </a:r>
            <a:r>
              <a:rPr lang="en-US" dirty="0"/>
              <a:t> </a:t>
            </a:r>
            <a:r>
              <a:rPr lang="en-US" dirty="0" err="1"/>
              <a:t>inteligentă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metodă</a:t>
            </a:r>
            <a:r>
              <a:rPr lang="en-US" dirty="0"/>
              <a:t> de </a:t>
            </a:r>
            <a:r>
              <a:rPr lang="en-US" dirty="0" err="1"/>
              <a:t>reducere</a:t>
            </a:r>
            <a:r>
              <a:rPr lang="en-US" dirty="0"/>
              <a:t> a </a:t>
            </a:r>
            <a:r>
              <a:rPr lang="en-US" dirty="0" err="1"/>
              <a:t>necesarului</a:t>
            </a:r>
            <a:r>
              <a:rPr lang="en-US" dirty="0"/>
              <a:t> de </a:t>
            </a:r>
            <a:r>
              <a:rPr lang="en-US" dirty="0" err="1"/>
              <a:t>stocare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redundante</a:t>
            </a:r>
            <a:r>
              <a:rPr lang="en-US" dirty="0"/>
              <a:t>. </a:t>
            </a:r>
            <a:r>
              <a:rPr lang="en-US" dirty="0" err="1"/>
              <a:t>Fişiere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pot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instanţe</a:t>
            </a:r>
            <a:r>
              <a:rPr lang="en-US" dirty="0"/>
              <a:t> </a:t>
            </a:r>
            <a:r>
              <a:rPr lang="en-US" dirty="0" err="1"/>
              <a:t>unice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stocate</a:t>
            </a:r>
            <a:r>
              <a:rPr lang="en-US" dirty="0"/>
              <a:t> </a:t>
            </a:r>
            <a:r>
              <a:rPr lang="en-US" dirty="0" err="1"/>
              <a:t>separat</a:t>
            </a:r>
            <a:r>
              <a:rPr lang="en-US" dirty="0"/>
              <a:t>. </a:t>
            </a:r>
            <a:r>
              <a:rPr lang="en-US" dirty="0" err="1"/>
              <a:t>Soluţiile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deduplicarea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păstrează</a:t>
            </a:r>
            <a:r>
              <a:rPr lang="en-US" dirty="0"/>
              <a:t> o </a:t>
            </a:r>
            <a:r>
              <a:rPr lang="en-US" dirty="0" err="1"/>
              <a:t>singură</a:t>
            </a:r>
            <a:r>
              <a:rPr lang="en-US" dirty="0"/>
              <a:t> </a:t>
            </a:r>
            <a:r>
              <a:rPr lang="en-US" dirty="0" err="1"/>
              <a:t>instanţă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fişierele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5185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Beneficiile</a:t>
            </a:r>
            <a:r>
              <a:rPr lang="en-US" dirty="0"/>
              <a:t> </a:t>
            </a:r>
            <a:r>
              <a:rPr lang="en-US" dirty="0" err="1"/>
              <a:t>tehnologiilor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 smtClean="0"/>
              <a:t>deduplicarea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Reducerea</a:t>
            </a:r>
            <a:r>
              <a:rPr lang="en-US" b="1" dirty="0"/>
              <a:t> </a:t>
            </a:r>
            <a:r>
              <a:rPr lang="en-US" b="1" dirty="0" err="1"/>
              <a:t>costurilor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err="1"/>
              <a:t>Îmbunătăţirea</a:t>
            </a:r>
            <a:r>
              <a:rPr lang="en-US" dirty="0"/>
              <a:t> </a:t>
            </a:r>
            <a:r>
              <a:rPr lang="en-US" dirty="0" err="1"/>
              <a:t>serviciilor</a:t>
            </a:r>
            <a:r>
              <a:rPr lang="en-US" dirty="0"/>
              <a:t> de back-up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restaurare</a:t>
            </a:r>
            <a:r>
              <a:rPr lang="en-US" dirty="0"/>
              <a:t> a </a:t>
            </a:r>
            <a:r>
              <a:rPr lang="en-US" dirty="0" err="1" smtClean="0"/>
              <a:t>datelor</a:t>
            </a:r>
            <a:endParaRPr lang="en-US" dirty="0" smtClean="0"/>
          </a:p>
          <a:p>
            <a:r>
              <a:rPr lang="en-US" b="1" dirty="0" err="1"/>
              <a:t>Justifică</a:t>
            </a:r>
            <a:r>
              <a:rPr lang="en-US" b="1" dirty="0"/>
              <a:t> </a:t>
            </a:r>
            <a:r>
              <a:rPr lang="en-US" b="1" dirty="0" err="1"/>
              <a:t>utilizarea</a:t>
            </a:r>
            <a:r>
              <a:rPr lang="en-US" b="1" dirty="0"/>
              <a:t> </a:t>
            </a:r>
            <a:r>
              <a:rPr lang="en-US" b="1" dirty="0" err="1"/>
              <a:t>discurilor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locul</a:t>
            </a:r>
            <a:r>
              <a:rPr lang="en-US" b="1" dirty="0"/>
              <a:t> </a:t>
            </a:r>
            <a:r>
              <a:rPr lang="en-US" b="1" dirty="0" err="1"/>
              <a:t>benzilor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/>
              <a:t>Un plus de </a:t>
            </a:r>
            <a:r>
              <a:rPr lang="en-US" b="1" dirty="0" err="1"/>
              <a:t>ecologie</a:t>
            </a:r>
            <a:r>
              <a:rPr lang="en-US" b="1" dirty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228" y="3697366"/>
            <a:ext cx="4815949" cy="289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63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Avantajele şi Dezavantajele cazului distribuit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Avantaje: </a:t>
            </a:r>
          </a:p>
          <a:p>
            <a:pPr>
              <a:buNone/>
            </a:pPr>
            <a:r>
              <a:rPr lang="ro-RO" dirty="0"/>
              <a:t>Capacitate ridicată de stocare a datelor</a:t>
            </a:r>
          </a:p>
          <a:p>
            <a:pPr>
              <a:buNone/>
            </a:pPr>
            <a:r>
              <a:rPr lang="ro-RO" dirty="0"/>
              <a:t>Partajarea datelor</a:t>
            </a:r>
          </a:p>
          <a:p>
            <a:pPr>
              <a:buNone/>
            </a:pPr>
            <a:r>
              <a:rPr lang="ro-RO" dirty="0"/>
              <a:t>Creşterea disponibilităţii</a:t>
            </a:r>
          </a:p>
          <a:p>
            <a:pPr>
              <a:buNone/>
            </a:pPr>
            <a:endParaRPr lang="ro-RO" dirty="0"/>
          </a:p>
          <a:p>
            <a:r>
              <a:rPr lang="ro-RO" dirty="0"/>
              <a:t>Principalele dezavantaje:</a:t>
            </a:r>
          </a:p>
          <a:p>
            <a:pPr>
              <a:buNone/>
            </a:pPr>
            <a:r>
              <a:rPr lang="ro-RO" dirty="0"/>
              <a:t>Structura complexă</a:t>
            </a:r>
          </a:p>
          <a:p>
            <a:pPr>
              <a:buNone/>
            </a:pPr>
            <a:r>
              <a:rPr lang="ro-RO" dirty="0"/>
              <a:t>Necesitatea asigurării transparenţei datelor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3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dirty="0" err="1" smtClean="0"/>
              <a:t>Replicarea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87" y="2753799"/>
            <a:ext cx="8596668" cy="3880773"/>
          </a:xfrm>
        </p:spPr>
        <p:txBody>
          <a:bodyPr/>
          <a:lstStyle/>
          <a:p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copierea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o </a:t>
            </a:r>
            <a:r>
              <a:rPr lang="en-US" dirty="0" err="1"/>
              <a:t>sta</a:t>
            </a:r>
            <a:r>
              <a:rPr lang="ro-RO" dirty="0"/>
              <a:t>ţie de tip Master pe una sau mai multe staţii de tip Slave</a:t>
            </a:r>
            <a:endParaRPr lang="en-US" dirty="0"/>
          </a:p>
          <a:p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fundamentul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aplicaţiilor</a:t>
            </a:r>
            <a:r>
              <a:rPr lang="en-US" dirty="0"/>
              <a:t> de </a:t>
            </a:r>
            <a:r>
              <a:rPr lang="en-US" dirty="0" err="1"/>
              <a:t>dimensiuni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performante</a:t>
            </a:r>
            <a:r>
              <a:rPr lang="en-US" dirty="0"/>
              <a:t>. </a:t>
            </a:r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configurarea</a:t>
            </a:r>
            <a:r>
              <a:rPr lang="en-US" dirty="0"/>
              <a:t> </a:t>
            </a:r>
            <a:r>
              <a:rPr lang="en-US" dirty="0" err="1"/>
              <a:t>unuia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multor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ca </a:t>
            </a:r>
            <a:r>
              <a:rPr lang="en-US" dirty="0" err="1"/>
              <a:t>staţii</a:t>
            </a:r>
            <a:r>
              <a:rPr lang="en-US" dirty="0"/>
              <a:t> server de tip slave,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replici</a:t>
            </a:r>
            <a:r>
              <a:rPr lang="en-US" dirty="0"/>
              <a:t> ale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. </a:t>
            </a:r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folosită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activităţi</a:t>
            </a:r>
            <a:r>
              <a:rPr lang="en-US" dirty="0"/>
              <a:t>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partajarea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păstrarea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server cu o </a:t>
            </a:r>
            <a:r>
              <a:rPr lang="en-US" dirty="0" err="1"/>
              <a:t>copie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scopuri</a:t>
            </a:r>
            <a:r>
              <a:rPr lang="en-US" dirty="0"/>
              <a:t> de </a:t>
            </a:r>
            <a:r>
              <a:rPr lang="en-US" dirty="0" err="1"/>
              <a:t>testare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</a:t>
            </a:r>
            <a:r>
              <a:rPr lang="en-US" dirty="0" err="1"/>
              <a:t>optimizare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462" y="252333"/>
            <a:ext cx="3166285" cy="237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Principala</a:t>
            </a:r>
            <a:r>
              <a:rPr lang="en-US" dirty="0"/>
              <a:t> </a:t>
            </a:r>
            <a:r>
              <a:rPr lang="en-US" dirty="0" err="1"/>
              <a:t>problemă</a:t>
            </a:r>
            <a:r>
              <a:rPr lang="en-US" dirty="0"/>
              <a:t> </a:t>
            </a:r>
            <a:r>
              <a:rPr lang="en-US" dirty="0" err="1"/>
              <a:t>rezolvată</a:t>
            </a:r>
            <a:r>
              <a:rPr lang="en-US" dirty="0"/>
              <a:t> de </a:t>
            </a:r>
            <a:r>
              <a:rPr lang="en-US" dirty="0" err="1"/>
              <a:t>replicare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păstrarea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server de date </a:t>
            </a:r>
            <a:r>
              <a:rPr lang="en-US" dirty="0" err="1"/>
              <a:t>sincronizat</a:t>
            </a:r>
            <a:r>
              <a:rPr lang="en-US" dirty="0"/>
              <a:t> cu alt server. </a:t>
            </a:r>
            <a:endParaRPr lang="en-US" dirty="0" smtClean="0"/>
          </a:p>
          <a:p>
            <a:r>
              <a:rPr lang="en-US" dirty="0" err="1" smtClean="0"/>
              <a:t>Staţiile</a:t>
            </a:r>
            <a:r>
              <a:rPr lang="en-US" dirty="0" smtClean="0"/>
              <a:t> </a:t>
            </a:r>
            <a:r>
              <a:rPr lang="en-US" dirty="0"/>
              <a:t>de tip slave se pot </a:t>
            </a:r>
            <a:r>
              <a:rPr lang="en-US" dirty="0" err="1"/>
              <a:t>conecta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la un </a:t>
            </a:r>
            <a:r>
              <a:rPr lang="en-US" dirty="0" err="1"/>
              <a:t>singur</a:t>
            </a:r>
            <a:r>
              <a:rPr lang="en-US" dirty="0"/>
              <a:t> master,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pot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acționeze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calitate</a:t>
            </a:r>
            <a:r>
              <a:rPr lang="en-US" dirty="0"/>
              <a:t> de master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de tip slave. </a:t>
            </a:r>
            <a:endParaRPr lang="en-US" dirty="0" smtClean="0"/>
          </a:p>
          <a:p>
            <a:r>
              <a:rPr lang="en-US" dirty="0" err="1" smtClean="0"/>
              <a:t>Staţiile</a:t>
            </a:r>
            <a:r>
              <a:rPr lang="en-US" dirty="0" smtClean="0"/>
              <a:t> </a:t>
            </a:r>
            <a:r>
              <a:rPr lang="en-US" dirty="0"/>
              <a:t>de tip master </a:t>
            </a:r>
            <a:r>
              <a:rPr lang="en-US" dirty="0" err="1"/>
              <a:t>şi</a:t>
            </a:r>
            <a:r>
              <a:rPr lang="en-US" dirty="0"/>
              <a:t> slave se pot </a:t>
            </a:r>
            <a:r>
              <a:rPr lang="en-US" dirty="0" err="1"/>
              <a:t>aranja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topologii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/>
              <a:t>poate</a:t>
            </a:r>
            <a:r>
              <a:rPr lang="en-US" dirty="0"/>
              <a:t> replica </a:t>
            </a:r>
            <a:r>
              <a:rPr lang="en-US" dirty="0" err="1"/>
              <a:t>întregul</a:t>
            </a:r>
            <a:r>
              <a:rPr lang="en-US" dirty="0"/>
              <a:t> server,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de date,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tabele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necesită</a:t>
            </a:r>
            <a:r>
              <a:rPr lang="en-US" dirty="0"/>
              <a:t> a fi replicate.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8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Utilizarea</a:t>
            </a:r>
            <a:r>
              <a:rPr lang="en-US" b="1" dirty="0"/>
              <a:t> </a:t>
            </a:r>
            <a:r>
              <a:rPr lang="en-US" b="1" dirty="0" err="1"/>
              <a:t>replicării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Distribuirea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Echilibrarea</a:t>
            </a:r>
            <a:r>
              <a:rPr lang="en-US" dirty="0"/>
              <a:t> </a:t>
            </a:r>
            <a:r>
              <a:rPr lang="en-US" dirty="0" err="1"/>
              <a:t>încãrcãrii</a:t>
            </a:r>
            <a:r>
              <a:rPr lang="en-US" dirty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- </a:t>
            </a:r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ajuta</a:t>
            </a:r>
            <a:r>
              <a:rPr lang="en-US" dirty="0"/>
              <a:t> la </a:t>
            </a:r>
            <a:r>
              <a:rPr lang="en-US" dirty="0" err="1"/>
              <a:t>distribuirea</a:t>
            </a:r>
            <a:r>
              <a:rPr lang="en-US" dirty="0"/>
              <a:t> de </a:t>
            </a:r>
            <a:r>
              <a:rPr lang="en-US" dirty="0" err="1"/>
              <a:t>interogări</a:t>
            </a:r>
            <a:r>
              <a:rPr lang="en-US" dirty="0"/>
              <a:t> de </a:t>
            </a:r>
            <a:r>
              <a:rPr lang="en-US" dirty="0" err="1"/>
              <a:t>citire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funcționează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bine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folosesc</a:t>
            </a:r>
            <a:r>
              <a:rPr lang="en-US" dirty="0"/>
              <a:t> la o </a:t>
            </a:r>
            <a:r>
              <a:rPr lang="en-US" dirty="0" err="1"/>
              <a:t>scară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mare </a:t>
            </a:r>
            <a:r>
              <a:rPr lang="en-US" dirty="0" err="1"/>
              <a:t>operaţiile</a:t>
            </a:r>
            <a:r>
              <a:rPr lang="en-US" dirty="0"/>
              <a:t> de </a:t>
            </a:r>
            <a:r>
              <a:rPr lang="en-US" dirty="0" err="1"/>
              <a:t>citire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Recuperarea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(Backup) </a:t>
            </a:r>
            <a:endParaRPr lang="en-US" dirty="0" smtClean="0"/>
          </a:p>
          <a:p>
            <a:r>
              <a:rPr lang="en-US" dirty="0" err="1"/>
              <a:t>Disponibilitatea</a:t>
            </a:r>
            <a:r>
              <a:rPr lang="en-US" dirty="0"/>
              <a:t> </a:t>
            </a:r>
            <a:r>
              <a:rPr lang="en-US" dirty="0" err="1"/>
              <a:t>înaltă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failover </a:t>
            </a:r>
            <a:r>
              <a:rPr lang="en-US" dirty="0" smtClean="0"/>
              <a:t>-</a:t>
            </a:r>
            <a:r>
              <a:rPr lang="en-US" dirty="0" err="1" smtClean="0"/>
              <a:t>Replicarea</a:t>
            </a:r>
            <a:r>
              <a:rPr lang="en-US" dirty="0" smtClean="0"/>
              <a:t>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funcţionarea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defecte</a:t>
            </a:r>
            <a:r>
              <a:rPr lang="en-US" dirty="0"/>
              <a:t>, </a:t>
            </a:r>
            <a:r>
              <a:rPr lang="en-US" dirty="0" err="1"/>
              <a:t>problemă</a:t>
            </a:r>
            <a:r>
              <a:rPr lang="en-US" dirty="0"/>
              <a:t> </a:t>
            </a:r>
            <a:r>
              <a:rPr lang="en-US" dirty="0" err="1"/>
              <a:t>importantăpe</a:t>
            </a:r>
            <a:r>
              <a:rPr lang="en-US" dirty="0"/>
              <a:t> </a:t>
            </a:r>
            <a:r>
              <a:rPr lang="en-US" dirty="0" err="1"/>
              <a:t>piaţa</a:t>
            </a:r>
            <a:r>
              <a:rPr lang="en-US" dirty="0"/>
              <a:t> </a:t>
            </a:r>
            <a:r>
              <a:rPr lang="en-US" dirty="0" err="1"/>
              <a:t>muncii.Un</a:t>
            </a:r>
            <a:r>
              <a:rPr lang="en-US" dirty="0"/>
              <a:t> failover bun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de tip slave replicate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faciliteaza</a:t>
            </a:r>
            <a:r>
              <a:rPr lang="en-US" dirty="0"/>
              <a:t> </a:t>
            </a:r>
            <a:r>
              <a:rPr lang="en-US" dirty="0" err="1"/>
              <a:t>reducerea</a:t>
            </a:r>
            <a:r>
              <a:rPr lang="en-US" dirty="0"/>
              <a:t> </a:t>
            </a:r>
            <a:r>
              <a:rPr lang="en-US" dirty="0" err="1"/>
              <a:t>timpilor</a:t>
            </a:r>
            <a:r>
              <a:rPr lang="en-US" dirty="0"/>
              <a:t> de </a:t>
            </a:r>
            <a:r>
              <a:rPr lang="en-US" dirty="0" err="1"/>
              <a:t>aşteptare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defecţiunilor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8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Funcţionarea</a:t>
            </a:r>
            <a:r>
              <a:rPr lang="en-US" b="1" dirty="0"/>
              <a:t> </a:t>
            </a:r>
            <a:r>
              <a:rPr lang="en-US" b="1" dirty="0" err="1"/>
              <a:t>replicării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replicare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alcătuit</a:t>
            </a:r>
            <a:r>
              <a:rPr lang="en-US" dirty="0"/>
              <a:t> din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părți</a:t>
            </a:r>
            <a:r>
              <a:rPr lang="en-US" dirty="0"/>
              <a:t>: </a:t>
            </a:r>
          </a:p>
          <a:p>
            <a:r>
              <a:rPr lang="en-US" dirty="0"/>
              <a:t>1. </a:t>
            </a:r>
            <a:r>
              <a:rPr lang="en-US" dirty="0" err="1"/>
              <a:t>Staţia</a:t>
            </a:r>
            <a:r>
              <a:rPr lang="en-US" dirty="0"/>
              <a:t> de tip master </a:t>
            </a:r>
            <a:r>
              <a:rPr lang="en-US" dirty="0" err="1"/>
              <a:t>înregistrează</a:t>
            </a:r>
            <a:r>
              <a:rPr lang="en-US" dirty="0"/>
              <a:t> </a:t>
            </a:r>
            <a:r>
              <a:rPr lang="en-US" dirty="0" err="1"/>
              <a:t>modificările</a:t>
            </a:r>
            <a:r>
              <a:rPr lang="en-US" dirty="0"/>
              <a:t> din </a:t>
            </a:r>
            <a:r>
              <a:rPr lang="en-US" dirty="0" err="1"/>
              <a:t>baza</a:t>
            </a:r>
            <a:r>
              <a:rPr lang="en-US" dirty="0"/>
              <a:t> de date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propriul</a:t>
            </a:r>
            <a:r>
              <a:rPr lang="en-US" dirty="0"/>
              <a:t> log </a:t>
            </a:r>
            <a:r>
              <a:rPr lang="en-US" dirty="0" err="1"/>
              <a:t>binar</a:t>
            </a:r>
            <a:r>
              <a:rPr lang="en-US" dirty="0"/>
              <a:t> (binary log) </a:t>
            </a:r>
          </a:p>
          <a:p>
            <a:r>
              <a:rPr lang="en-US" dirty="0"/>
              <a:t>2. </a:t>
            </a:r>
            <a:r>
              <a:rPr lang="en-US" dirty="0" err="1"/>
              <a:t>Staţiile</a:t>
            </a:r>
            <a:r>
              <a:rPr lang="en-US" dirty="0"/>
              <a:t> de tip slave </a:t>
            </a:r>
            <a:r>
              <a:rPr lang="en-US" dirty="0" err="1"/>
              <a:t>copiază</a:t>
            </a:r>
            <a:r>
              <a:rPr lang="en-US" dirty="0"/>
              <a:t> </a:t>
            </a:r>
            <a:r>
              <a:rPr lang="en-US" dirty="0" err="1"/>
              <a:t>logul</a:t>
            </a:r>
            <a:r>
              <a:rPr lang="en-US" dirty="0"/>
              <a:t> </a:t>
            </a:r>
            <a:r>
              <a:rPr lang="en-US" dirty="0" err="1"/>
              <a:t>binar</a:t>
            </a:r>
            <a:r>
              <a:rPr lang="en-US" dirty="0"/>
              <a:t> al </a:t>
            </a:r>
            <a:r>
              <a:rPr lang="en-US" dirty="0" err="1"/>
              <a:t>staţiei</a:t>
            </a:r>
            <a:r>
              <a:rPr lang="en-US" dirty="0"/>
              <a:t> master </a:t>
            </a:r>
          </a:p>
          <a:p>
            <a:r>
              <a:rPr lang="en-US" dirty="0"/>
              <a:t>3. </a:t>
            </a:r>
            <a:r>
              <a:rPr lang="en-US" dirty="0" err="1"/>
              <a:t>Staţiile</a:t>
            </a:r>
            <a:r>
              <a:rPr lang="en-US" dirty="0"/>
              <a:t> de tip slave </a:t>
            </a:r>
            <a:r>
              <a:rPr lang="en-US" dirty="0" err="1"/>
              <a:t>repetă</a:t>
            </a:r>
            <a:r>
              <a:rPr lang="en-US" dirty="0"/>
              <a:t> </a:t>
            </a:r>
            <a:r>
              <a:rPr lang="en-US" dirty="0" err="1"/>
              <a:t>înregistrările</a:t>
            </a:r>
            <a:r>
              <a:rPr lang="en-US" dirty="0"/>
              <a:t> din </a:t>
            </a:r>
            <a:r>
              <a:rPr lang="en-US" dirty="0" err="1"/>
              <a:t>logul</a:t>
            </a:r>
            <a:r>
              <a:rPr lang="en-US" dirty="0"/>
              <a:t> </a:t>
            </a:r>
            <a:r>
              <a:rPr lang="en-US" dirty="0" err="1"/>
              <a:t>binar</a:t>
            </a:r>
            <a:r>
              <a:rPr lang="en-US" dirty="0"/>
              <a:t> al </a:t>
            </a:r>
            <a:r>
              <a:rPr lang="en-US" dirty="0" err="1"/>
              <a:t>staţiei</a:t>
            </a:r>
            <a:r>
              <a:rPr lang="en-US" dirty="0"/>
              <a:t> master </a:t>
            </a:r>
            <a:r>
              <a:rPr lang="en-US" dirty="0" err="1"/>
              <a:t>şi</a:t>
            </a:r>
            <a:r>
              <a:rPr lang="en-US" dirty="0"/>
              <a:t> le </a:t>
            </a:r>
            <a:r>
              <a:rPr lang="en-US" dirty="0" err="1"/>
              <a:t>aplică</a:t>
            </a:r>
            <a:r>
              <a:rPr lang="en-US" dirty="0"/>
              <a:t> in </a:t>
            </a:r>
            <a:r>
              <a:rPr lang="en-US" dirty="0" err="1"/>
              <a:t>propria</a:t>
            </a:r>
            <a:r>
              <a:rPr lang="en-US" dirty="0"/>
              <a:t> </a:t>
            </a:r>
            <a:r>
              <a:rPr lang="en-US" dirty="0" err="1"/>
              <a:t>bază</a:t>
            </a:r>
            <a:r>
              <a:rPr lang="en-US" dirty="0"/>
              <a:t> de date.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037" y="4379688"/>
            <a:ext cx="4593261" cy="254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8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Replicarea</a:t>
            </a:r>
            <a:r>
              <a:rPr lang="en-US" b="1" dirty="0"/>
              <a:t> </a:t>
            </a:r>
            <a:r>
              <a:rPr lang="en-US" b="1" dirty="0" err="1"/>
              <a:t>bazată</a:t>
            </a:r>
            <a:r>
              <a:rPr lang="en-US" b="1" dirty="0"/>
              <a:t> </a:t>
            </a:r>
            <a:r>
              <a:rPr lang="en-US" b="1" dirty="0" err="1"/>
              <a:t>pe</a:t>
            </a:r>
            <a:r>
              <a:rPr lang="en-US" b="1" dirty="0"/>
              <a:t> </a:t>
            </a:r>
            <a:r>
              <a:rPr lang="en-US" b="1" dirty="0" err="1"/>
              <a:t>declaraţii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bazată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declaraţii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logică</a:t>
            </a:r>
            <a:r>
              <a:rPr lang="en-US" dirty="0"/>
              <a:t> </a:t>
            </a:r>
            <a:r>
              <a:rPr lang="en-US" dirty="0" err="1"/>
              <a:t>stă</a:t>
            </a:r>
            <a:r>
              <a:rPr lang="en-US" dirty="0"/>
              <a:t> la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versiunilor</a:t>
            </a:r>
            <a:r>
              <a:rPr lang="en-US" dirty="0"/>
              <a:t> de MySQL, </a:t>
            </a:r>
            <a:r>
              <a:rPr lang="en-US" dirty="0" err="1"/>
              <a:t>până</a:t>
            </a:r>
            <a:r>
              <a:rPr lang="en-US" dirty="0"/>
              <a:t> la </a:t>
            </a:r>
            <a:r>
              <a:rPr lang="en-US" dirty="0" err="1"/>
              <a:t>versiunea</a:t>
            </a:r>
            <a:r>
              <a:rPr lang="en-US" dirty="0"/>
              <a:t> MySQL 5.0 </a:t>
            </a:r>
            <a:r>
              <a:rPr lang="en-US" dirty="0" err="1"/>
              <a:t>inclusiv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bazată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declarație</a:t>
            </a:r>
            <a:r>
              <a:rPr lang="en-US" dirty="0"/>
              <a:t> </a:t>
            </a:r>
            <a:r>
              <a:rPr lang="en-US" dirty="0" err="1"/>
              <a:t>funcționează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înregistrarea</a:t>
            </a:r>
            <a:r>
              <a:rPr lang="en-US" dirty="0"/>
              <a:t> </a:t>
            </a:r>
            <a:r>
              <a:rPr lang="en-US" dirty="0" err="1"/>
              <a:t>interogărilor</a:t>
            </a:r>
            <a:r>
              <a:rPr lang="en-US" dirty="0"/>
              <a:t> care au </a:t>
            </a:r>
            <a:r>
              <a:rPr lang="en-US" dirty="0" err="1"/>
              <a:t>modificat</a:t>
            </a:r>
            <a:r>
              <a:rPr lang="en-US" dirty="0"/>
              <a:t> </a:t>
            </a:r>
            <a:r>
              <a:rPr lang="en-US" dirty="0" err="1"/>
              <a:t>bazele</a:t>
            </a:r>
            <a:r>
              <a:rPr lang="en-US" dirty="0"/>
              <a:t> de date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master.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staţia</a:t>
            </a:r>
            <a:r>
              <a:rPr lang="en-US" dirty="0"/>
              <a:t> de tip slave </a:t>
            </a:r>
            <a:r>
              <a:rPr lang="en-US" dirty="0" err="1"/>
              <a:t>citește</a:t>
            </a:r>
            <a:r>
              <a:rPr lang="en-US" dirty="0"/>
              <a:t> </a:t>
            </a:r>
            <a:r>
              <a:rPr lang="en-US" dirty="0" err="1"/>
              <a:t>evenimentele</a:t>
            </a:r>
            <a:r>
              <a:rPr lang="en-US" dirty="0"/>
              <a:t> din </a:t>
            </a:r>
            <a:r>
              <a:rPr lang="en-US" dirty="0" err="1"/>
              <a:t>logul</a:t>
            </a:r>
            <a:r>
              <a:rPr lang="en-US" dirty="0"/>
              <a:t> de </a:t>
            </a:r>
            <a:r>
              <a:rPr lang="en-US" dirty="0" err="1"/>
              <a:t>schimbare</a:t>
            </a:r>
            <a:r>
              <a:rPr lang="en-US" dirty="0"/>
              <a:t> (relay log) </a:t>
            </a:r>
            <a:r>
              <a:rPr lang="en-US" dirty="0" err="1"/>
              <a:t>şi</a:t>
            </a:r>
            <a:r>
              <a:rPr lang="en-US" dirty="0"/>
              <a:t> le </a:t>
            </a:r>
            <a:r>
              <a:rPr lang="en-US" dirty="0" err="1"/>
              <a:t>execută</a:t>
            </a:r>
            <a:r>
              <a:rPr lang="en-US" dirty="0"/>
              <a:t>,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reexecută</a:t>
            </a:r>
            <a:r>
              <a:rPr lang="en-US" dirty="0"/>
              <a:t> </a:t>
            </a:r>
            <a:r>
              <a:rPr lang="en-US" dirty="0" err="1"/>
              <a:t>interogările</a:t>
            </a:r>
            <a:r>
              <a:rPr lang="en-US" dirty="0"/>
              <a:t> SQL din </a:t>
            </a:r>
            <a:r>
              <a:rPr lang="en-US" dirty="0" err="1"/>
              <a:t>baza</a:t>
            </a:r>
            <a:r>
              <a:rPr lang="en-US" dirty="0"/>
              <a:t> de date a </a:t>
            </a:r>
            <a:r>
              <a:rPr lang="en-US" dirty="0" err="1"/>
              <a:t>staţiei</a:t>
            </a:r>
            <a:r>
              <a:rPr lang="en-US" dirty="0"/>
              <a:t> de tip master. </a:t>
            </a:r>
            <a:r>
              <a:rPr lang="en-US" dirty="0" err="1"/>
              <a:t>Acest</a:t>
            </a:r>
            <a:r>
              <a:rPr lang="en-US" dirty="0"/>
              <a:t> tip de </a:t>
            </a:r>
            <a:r>
              <a:rPr lang="en-US" dirty="0" err="1"/>
              <a:t>replicare</a:t>
            </a:r>
            <a:r>
              <a:rPr lang="en-US" dirty="0"/>
              <a:t> are </a:t>
            </a:r>
            <a:r>
              <a:rPr lang="en-US" dirty="0" err="1"/>
              <a:t>avantaje</a:t>
            </a:r>
            <a:r>
              <a:rPr lang="en-US" dirty="0"/>
              <a:t>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dezavantaje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important </a:t>
            </a:r>
            <a:r>
              <a:rPr lang="en-US" dirty="0" err="1"/>
              <a:t>avantaj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/>
              <a:t>implementarea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destul</a:t>
            </a:r>
            <a:r>
              <a:rPr lang="en-US" dirty="0"/>
              <a:t> de </a:t>
            </a:r>
            <a:r>
              <a:rPr lang="en-US" dirty="0" err="1"/>
              <a:t>simplu</a:t>
            </a:r>
            <a:r>
              <a:rPr lang="en-US" dirty="0"/>
              <a:t> de </a:t>
            </a:r>
            <a:r>
              <a:rPr lang="en-US" dirty="0" err="1"/>
              <a:t>realizat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1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Replicarea</a:t>
            </a:r>
            <a:r>
              <a:rPr lang="en-US" b="1" dirty="0"/>
              <a:t> </a:t>
            </a:r>
            <a:r>
              <a:rPr lang="en-US" b="1" dirty="0" err="1"/>
              <a:t>bazată</a:t>
            </a:r>
            <a:r>
              <a:rPr lang="en-US" b="1" dirty="0"/>
              <a:t> </a:t>
            </a:r>
            <a:r>
              <a:rPr lang="en-US" b="1" dirty="0" err="1"/>
              <a:t>pe</a:t>
            </a:r>
            <a:r>
              <a:rPr lang="en-US" b="1" dirty="0"/>
              <a:t> </a:t>
            </a:r>
            <a:r>
              <a:rPr lang="en-US" b="1" dirty="0" err="1"/>
              <a:t>rânduri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bazată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rânduri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 smtClean="0"/>
              <a:t>introdusă</a:t>
            </a:r>
            <a:r>
              <a:rPr lang="en-US" dirty="0" smtClean="0"/>
              <a:t> </a:t>
            </a:r>
            <a:r>
              <a:rPr lang="en-US" dirty="0" err="1" smtClean="0"/>
              <a:t>începând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versiunea</a:t>
            </a:r>
            <a:r>
              <a:rPr lang="en-US" dirty="0"/>
              <a:t> MySQL 5.1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similar cu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replicarea</a:t>
            </a:r>
            <a:r>
              <a:rPr lang="en-US" dirty="0"/>
              <a:t> la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de date. </a:t>
            </a:r>
            <a:r>
              <a:rPr lang="en-US" dirty="0" err="1"/>
              <a:t>Modificările</a:t>
            </a:r>
            <a:r>
              <a:rPr lang="en-US" dirty="0"/>
              <a:t> de date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înregistrate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logul</a:t>
            </a:r>
            <a:r>
              <a:rPr lang="en-US" dirty="0"/>
              <a:t> </a:t>
            </a:r>
            <a:r>
              <a:rPr lang="en-US" dirty="0" err="1"/>
              <a:t>binar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are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avantaje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dezavantaje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Avantaj</a:t>
            </a:r>
            <a:r>
              <a:rPr lang="en-US" dirty="0" smtClean="0"/>
              <a:t>: </a:t>
            </a:r>
            <a:r>
              <a:rPr lang="en-US" dirty="0" err="1" smtClean="0"/>
              <a:t>replicarea</a:t>
            </a:r>
            <a:r>
              <a:rPr lang="en-US" dirty="0" smtClean="0"/>
              <a:t> </a:t>
            </a:r>
            <a:r>
              <a:rPr lang="en-US" dirty="0" err="1"/>
              <a:t>corectă</a:t>
            </a:r>
            <a:r>
              <a:rPr lang="en-US" dirty="0"/>
              <a:t> a </a:t>
            </a:r>
            <a:r>
              <a:rPr lang="en-US" dirty="0" err="1"/>
              <a:t>fiecărei</a:t>
            </a:r>
            <a:r>
              <a:rPr lang="en-US" dirty="0"/>
              <a:t> </a:t>
            </a:r>
            <a:r>
              <a:rPr lang="en-US" dirty="0" err="1"/>
              <a:t>declaraţii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replicarea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eficientă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declaraţii</a:t>
            </a:r>
            <a:r>
              <a:rPr lang="en-US" dirty="0"/>
              <a:t>. </a:t>
            </a:r>
            <a:r>
              <a:rPr lang="en-US" dirty="0" err="1"/>
              <a:t>Principalul</a:t>
            </a:r>
            <a:r>
              <a:rPr lang="en-US" dirty="0"/>
              <a:t> </a:t>
            </a:r>
            <a:r>
              <a:rPr lang="en-US" dirty="0" err="1"/>
              <a:t>dezavantaj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dimensiunea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mare la </a:t>
            </a:r>
            <a:r>
              <a:rPr lang="en-US" dirty="0" smtClean="0"/>
              <a:t>care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ajunge</a:t>
            </a:r>
            <a:r>
              <a:rPr lang="en-US" dirty="0"/>
              <a:t> </a:t>
            </a:r>
            <a:r>
              <a:rPr lang="en-US" dirty="0" err="1"/>
              <a:t>logul</a:t>
            </a:r>
            <a:r>
              <a:rPr lang="en-US" dirty="0"/>
              <a:t> </a:t>
            </a:r>
            <a:r>
              <a:rPr lang="en-US" dirty="0" err="1"/>
              <a:t>binar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declaraţiile</a:t>
            </a:r>
            <a:r>
              <a:rPr lang="en-US" dirty="0"/>
              <a:t> de </a:t>
            </a:r>
            <a:r>
              <a:rPr lang="en-US" dirty="0" err="1"/>
              <a:t>actualizare</a:t>
            </a:r>
            <a:r>
              <a:rPr lang="en-US" dirty="0"/>
              <a:t> a </a:t>
            </a:r>
            <a:r>
              <a:rPr lang="en-US" dirty="0" err="1"/>
              <a:t>bazei</a:t>
            </a:r>
            <a:r>
              <a:rPr lang="en-US" dirty="0"/>
              <a:t> de date au o </a:t>
            </a:r>
            <a:r>
              <a:rPr lang="en-US" dirty="0" err="1"/>
              <a:t>vizibilitate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mică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028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1412</Words>
  <Application>Microsoft Office PowerPoint</Application>
  <PresentationFormat>Widescreen</PresentationFormat>
  <Paragraphs>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  Sisteme de baze de date distribuite  Tema de casă  Rețele de Calculatoare și Internet </vt:lpstr>
      <vt:lpstr>Bazele de date distribuite</vt:lpstr>
      <vt:lpstr>Avantajele şi Dezavantajele cazului distribuit </vt:lpstr>
      <vt:lpstr>   Replicarea</vt:lpstr>
      <vt:lpstr>PowerPoint Presentation</vt:lpstr>
      <vt:lpstr>Utilizarea replicării </vt:lpstr>
      <vt:lpstr>Funcţionarea replicării </vt:lpstr>
      <vt:lpstr>Replicarea bazată pe declaraţii </vt:lpstr>
      <vt:lpstr>Replicarea bazată pe rânduri </vt:lpstr>
      <vt:lpstr>Replicarea Master-Slave </vt:lpstr>
      <vt:lpstr>Setul de replicare </vt:lpstr>
      <vt:lpstr>Topologii de replicare a bazelor de date </vt:lpstr>
      <vt:lpstr>O staţie master şi mai multe staţii slave </vt:lpstr>
      <vt:lpstr>Două Staţii Master-Master în modurile activ-activ </vt:lpstr>
      <vt:lpstr>Două staţii master în modurile active-pasiv </vt:lpstr>
      <vt:lpstr>Staţii master-master cu mai multe staţii slave</vt:lpstr>
      <vt:lpstr>Topologia de tip “inel” </vt:lpstr>
      <vt:lpstr>Topologie ce conţine o staţie master, o staţie distribuită de master şi mai multe staţii slave </vt:lpstr>
      <vt:lpstr>Topologia de tip arbore sau piramidă </vt:lpstr>
      <vt:lpstr>Deduplicarea &amp; Sincronizarea </vt:lpstr>
      <vt:lpstr>Beneficiile tehnologiilor pentru deduplicarea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Ozgean Septar</dc:creator>
  <cp:lastModifiedBy>Ozgean Septar</cp:lastModifiedBy>
  <cp:revision>19</cp:revision>
  <dcterms:created xsi:type="dcterms:W3CDTF">2016-02-09T15:09:41Z</dcterms:created>
  <dcterms:modified xsi:type="dcterms:W3CDTF">2016-02-09T15:34:32Z</dcterms:modified>
</cp:coreProperties>
</file>