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60" r:id="rId3"/>
    <p:sldId id="261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67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30845-6631-4395-B4BD-A7AD7CB52AF4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93575-6AE2-4390-BB8E-8A25169A8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30845-6631-4395-B4BD-A7AD7CB52AF4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93575-6AE2-4390-BB8E-8A25169A8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30845-6631-4395-B4BD-A7AD7CB52AF4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93575-6AE2-4390-BB8E-8A25169A8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30845-6631-4395-B4BD-A7AD7CB52AF4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93575-6AE2-4390-BB8E-8A25169A8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30845-6631-4395-B4BD-A7AD7CB52AF4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93575-6AE2-4390-BB8E-8A25169A8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30845-6631-4395-B4BD-A7AD7CB52AF4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93575-6AE2-4390-BB8E-8A25169A8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30845-6631-4395-B4BD-A7AD7CB52AF4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93575-6AE2-4390-BB8E-8A25169A8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30845-6631-4395-B4BD-A7AD7CB52AF4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93575-6AE2-4390-BB8E-8A25169A8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30845-6631-4395-B4BD-A7AD7CB52AF4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93575-6AE2-4390-BB8E-8A25169A8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30845-6631-4395-B4BD-A7AD7CB52AF4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93575-6AE2-4390-BB8E-8A25169A8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30845-6631-4395-B4BD-A7AD7CB52AF4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C193575-6AE2-4390-BB8E-8A25169A80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D30845-6631-4395-B4BD-A7AD7CB52AF4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193575-6AE2-4390-BB8E-8A25169A805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MPLS (Multiprotocol Label Switching)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ro-RO" sz="1800" dirty="0" smtClean="0"/>
              <a:t>   </a:t>
            </a:r>
          </a:p>
          <a:p>
            <a:pPr algn="l"/>
            <a:r>
              <a:rPr lang="ro-RO" sz="1800" dirty="0" smtClean="0"/>
              <a:t> Student :</a:t>
            </a:r>
          </a:p>
          <a:p>
            <a:pPr algn="l"/>
            <a:r>
              <a:rPr lang="ro-RO" sz="1800" dirty="0" err="1" smtClean="0"/>
              <a:t>Jircu</a:t>
            </a:r>
            <a:r>
              <a:rPr lang="ro-RO" sz="1800" dirty="0" smtClean="0"/>
              <a:t> Andrei</a:t>
            </a:r>
          </a:p>
          <a:p>
            <a:pPr algn="l"/>
            <a:r>
              <a:rPr lang="ro-RO" sz="1800" dirty="0" smtClean="0"/>
              <a:t>anul II - IISC	</a:t>
            </a:r>
          </a:p>
          <a:p>
            <a:pPr algn="r"/>
            <a:r>
              <a:rPr lang="ro-RO" sz="1800" dirty="0" smtClean="0"/>
              <a:t>		Îndrumător :</a:t>
            </a:r>
          </a:p>
          <a:p>
            <a:r>
              <a:rPr lang="ro-RO" sz="1800" dirty="0" smtClean="0"/>
              <a:t>				</a:t>
            </a:r>
            <a:r>
              <a:rPr lang="en-US" sz="1600" b="1" dirty="0" smtClean="0"/>
              <a:t>Conf. Dr. </a:t>
            </a:r>
            <a:r>
              <a:rPr lang="en-US" sz="1600" b="1" dirty="0" err="1" smtClean="0"/>
              <a:t>Ing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Ştefan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Stăncescu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o-RO" sz="1600" dirty="0" smtClean="0"/>
          </a:p>
          <a:p>
            <a:endParaRPr lang="ro-RO" sz="1600" dirty="0" smtClean="0"/>
          </a:p>
          <a:p>
            <a:endParaRPr lang="ro-RO" sz="1600" dirty="0" smtClean="0"/>
          </a:p>
          <a:p>
            <a:endParaRPr lang="ro-RO" sz="1600" dirty="0" smtClean="0"/>
          </a:p>
          <a:p>
            <a:endParaRPr lang="ro-RO" sz="1600" dirty="0" smtClean="0"/>
          </a:p>
          <a:p>
            <a:endParaRPr lang="ro-RO" sz="1600" dirty="0" smtClean="0"/>
          </a:p>
          <a:p>
            <a:r>
              <a:rPr lang="en-US" sz="1600" dirty="0" err="1" smtClean="0"/>
              <a:t>Figura</a:t>
            </a:r>
            <a:r>
              <a:rPr lang="en-US" sz="1600" dirty="0" smtClean="0"/>
              <a:t> </a:t>
            </a:r>
            <a:r>
              <a:rPr lang="en-US" sz="1600" dirty="0" err="1" smtClean="0"/>
              <a:t>arată</a:t>
            </a:r>
            <a:r>
              <a:rPr lang="en-US" sz="1600" dirty="0" smtClean="0"/>
              <a:t> </a:t>
            </a:r>
            <a:r>
              <a:rPr lang="en-US" sz="1600" dirty="0" err="1" smtClean="0"/>
              <a:t>rezultatul</a:t>
            </a:r>
            <a:r>
              <a:rPr lang="en-US" sz="1600" dirty="0" smtClean="0"/>
              <a:t> partial </a:t>
            </a:r>
            <a:r>
              <a:rPr lang="en-US" sz="1600" dirty="0" err="1" smtClean="0"/>
              <a:t>pentru</a:t>
            </a:r>
            <a:r>
              <a:rPr lang="en-US" sz="1600" dirty="0" smtClean="0"/>
              <a:t> </a:t>
            </a:r>
            <a:r>
              <a:rPr lang="en-US" sz="1600" dirty="0" err="1" smtClean="0"/>
              <a:t>experimentul</a:t>
            </a:r>
            <a:r>
              <a:rPr lang="en-US" sz="1600" dirty="0" smtClean="0"/>
              <a:t> 1, care </a:t>
            </a:r>
            <a:r>
              <a:rPr lang="en-US" sz="1600" dirty="0" err="1" smtClean="0"/>
              <a:t>implică</a:t>
            </a:r>
            <a:r>
              <a:rPr lang="en-US" sz="1600" dirty="0" smtClean="0"/>
              <a:t> </a:t>
            </a:r>
            <a:r>
              <a:rPr lang="en-US" sz="1600" dirty="0" err="1" smtClean="0"/>
              <a:t>doar</a:t>
            </a:r>
            <a:r>
              <a:rPr lang="en-US" sz="1600" dirty="0" smtClean="0"/>
              <a:t> </a:t>
            </a:r>
            <a:r>
              <a:rPr lang="en-US" sz="1600" dirty="0" err="1" smtClean="0"/>
              <a:t>rute</a:t>
            </a:r>
            <a:r>
              <a:rPr lang="en-US" sz="1600" dirty="0" smtClean="0"/>
              <a:t> </a:t>
            </a:r>
            <a:r>
              <a:rPr lang="en-US" sz="1600" dirty="0" err="1" smtClean="0"/>
              <a:t>statice</a:t>
            </a:r>
            <a:r>
              <a:rPr lang="en-US" sz="1600" dirty="0" smtClean="0"/>
              <a:t>. </a:t>
            </a:r>
            <a:endParaRPr lang="ro-RO" sz="1600" dirty="0" smtClean="0"/>
          </a:p>
          <a:p>
            <a:r>
              <a:rPr lang="en-US" sz="1600" dirty="0" smtClean="0"/>
              <a:t>Conform cu </a:t>
            </a:r>
            <a:r>
              <a:rPr lang="en-US" sz="1600" dirty="0" err="1" smtClean="0"/>
              <a:t>figura</a:t>
            </a:r>
            <a:r>
              <a:rPr lang="en-US" sz="1600" dirty="0" smtClean="0"/>
              <a:t>, DORA_0.9 </a:t>
            </a:r>
            <a:r>
              <a:rPr lang="en-US" sz="1600" dirty="0" err="1" smtClean="0"/>
              <a:t>rejectează</a:t>
            </a:r>
            <a:r>
              <a:rPr lang="en-US" sz="1600" dirty="0" smtClean="0"/>
              <a:t> </a:t>
            </a:r>
            <a:r>
              <a:rPr lang="en-US" sz="1600" dirty="0" err="1" smtClean="0"/>
              <a:t>cele</a:t>
            </a:r>
            <a:r>
              <a:rPr lang="en-US" sz="1600" dirty="0" smtClean="0"/>
              <a:t> </a:t>
            </a:r>
            <a:r>
              <a:rPr lang="en-US" sz="1600" dirty="0" err="1" smtClean="0"/>
              <a:t>mai</a:t>
            </a:r>
            <a:r>
              <a:rPr lang="en-US" sz="1600" dirty="0" smtClean="0"/>
              <a:t> </a:t>
            </a:r>
            <a:r>
              <a:rPr lang="en-US" sz="1600" dirty="0" err="1" smtClean="0"/>
              <a:t>puţine</a:t>
            </a:r>
            <a:r>
              <a:rPr lang="en-US" sz="1600" dirty="0" smtClean="0"/>
              <a:t> </a:t>
            </a:r>
            <a:r>
              <a:rPr lang="en-US" sz="1600" dirty="0" err="1" smtClean="0"/>
              <a:t>cereri</a:t>
            </a:r>
            <a:r>
              <a:rPr lang="en-US" sz="1600" dirty="0" smtClean="0"/>
              <a:t>, </a:t>
            </a:r>
            <a:r>
              <a:rPr lang="en-US" sz="1600" dirty="0" err="1" smtClean="0"/>
              <a:t>urmat</a:t>
            </a:r>
            <a:r>
              <a:rPr lang="en-US" sz="1600" dirty="0" smtClean="0"/>
              <a:t> de DORA_0.5, Dora_0.1, MIRA </a:t>
            </a:r>
            <a:r>
              <a:rPr lang="ro-RO" sz="1600" dirty="0" smtClean="0"/>
              <a:t>şi SPF (</a:t>
            </a:r>
            <a:r>
              <a:rPr lang="ro-RO" sz="1600" dirty="0" err="1" smtClean="0"/>
              <a:t>Shortest</a:t>
            </a:r>
            <a:r>
              <a:rPr lang="ro-RO" sz="1600" dirty="0" smtClean="0"/>
              <a:t> </a:t>
            </a:r>
            <a:r>
              <a:rPr lang="ro-RO" sz="1600" dirty="0" err="1" smtClean="0"/>
              <a:t>Path</a:t>
            </a:r>
            <a:r>
              <a:rPr lang="ro-RO" sz="1600" dirty="0" smtClean="0"/>
              <a:t> </a:t>
            </a:r>
            <a:r>
              <a:rPr lang="ro-RO" sz="1600" dirty="0" err="1" smtClean="0"/>
              <a:t>First</a:t>
            </a:r>
            <a:r>
              <a:rPr lang="ro-RO" sz="1600" dirty="0" smtClean="0"/>
              <a:t>). </a:t>
            </a:r>
          </a:p>
          <a:p>
            <a:r>
              <a:rPr lang="ro-RO" sz="1600" dirty="0" smtClean="0"/>
              <a:t>Rezultatul înainte de cererea 850 este similară. </a:t>
            </a:r>
          </a:p>
          <a:p>
            <a:r>
              <a:rPr lang="ro-RO" sz="1600" dirty="0" smtClean="0"/>
              <a:t>Pentru că rutele statice rămân configurate în reţea permanent, după ce toate resursele sunt consumate, orice cerere ce soseşte va fi rejectată. </a:t>
            </a:r>
          </a:p>
          <a:p>
            <a:r>
              <a:rPr lang="ro-RO" sz="1600" dirty="0" smtClean="0"/>
              <a:t>Acest lucru poate fi observat prin faptul că toate curbele din figură se apropie de 100 </a:t>
            </a:r>
            <a:r>
              <a:rPr lang="en-US" sz="1600" dirty="0" smtClean="0"/>
              <a:t>% </a:t>
            </a:r>
            <a:r>
              <a:rPr lang="en-US" sz="1600" dirty="0" err="1" smtClean="0"/>
              <a:t>pe</a:t>
            </a:r>
            <a:r>
              <a:rPr lang="en-US" sz="1600" dirty="0" smtClean="0"/>
              <a:t> m</a:t>
            </a:r>
            <a:r>
              <a:rPr lang="ro-RO" sz="1600" dirty="0" err="1" smtClean="0"/>
              <a:t>ăsură</a:t>
            </a:r>
            <a:r>
              <a:rPr lang="ro-RO" sz="1600" dirty="0" smtClean="0"/>
              <a:t> ce numărul de cereri creşte.</a:t>
            </a:r>
            <a:endParaRPr lang="en-US" sz="1600" dirty="0" smtClean="0"/>
          </a:p>
          <a:p>
            <a:endParaRPr lang="en-US" dirty="0"/>
          </a:p>
        </p:txBody>
      </p:sp>
      <p:pic>
        <p:nvPicPr>
          <p:cNvPr id="4" name="Picture 3" descr="Cap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762000"/>
            <a:ext cx="6211167" cy="28102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 sz="1600" dirty="0" smtClean="0"/>
          </a:p>
          <a:p>
            <a:endParaRPr lang="ro-RO" sz="1600" dirty="0" smtClean="0"/>
          </a:p>
          <a:p>
            <a:endParaRPr lang="ro-RO" sz="1600" dirty="0" smtClean="0"/>
          </a:p>
          <a:p>
            <a:endParaRPr lang="ro-RO" sz="1600" dirty="0" smtClean="0"/>
          </a:p>
          <a:p>
            <a:endParaRPr lang="ro-RO" sz="1600" dirty="0" smtClean="0"/>
          </a:p>
          <a:p>
            <a:endParaRPr lang="ro-RO" sz="1600" dirty="0" smtClean="0"/>
          </a:p>
          <a:p>
            <a:endParaRPr lang="ro-RO" sz="1600" dirty="0" smtClean="0"/>
          </a:p>
          <a:p>
            <a:r>
              <a:rPr lang="ro-RO" sz="1600" dirty="0" smtClean="0"/>
              <a:t>Rezultatul experimentului 2 ce implică şi cereri de rute statice si dinamice. T</a:t>
            </a:r>
          </a:p>
          <a:p>
            <a:r>
              <a:rPr lang="ro-RO" sz="1600" dirty="0" err="1" smtClean="0"/>
              <a:t>oate</a:t>
            </a:r>
            <a:r>
              <a:rPr lang="ro-RO" sz="1600" dirty="0" smtClean="0"/>
              <a:t> curbele cresc neregulat până la cererea cu numărul 1800, unde curbele intră </a:t>
            </a:r>
            <a:r>
              <a:rPr lang="ro-RO" sz="1600" dirty="0" err="1" smtClean="0"/>
              <a:t>într</a:t>
            </a:r>
            <a:r>
              <a:rPr lang="en-US" sz="1600" dirty="0" smtClean="0"/>
              <a:t>-o stare </a:t>
            </a:r>
            <a:r>
              <a:rPr lang="en-US" sz="1600" dirty="0" err="1" smtClean="0"/>
              <a:t>constantă</a:t>
            </a:r>
            <a:r>
              <a:rPr lang="en-US" sz="1600" dirty="0" smtClean="0"/>
              <a:t>. </a:t>
            </a:r>
            <a:endParaRPr lang="ro-RO" sz="1600" dirty="0" smtClean="0"/>
          </a:p>
          <a:p>
            <a:r>
              <a:rPr lang="en-US" sz="1600" dirty="0" err="1" smtClean="0"/>
              <a:t>Asemănător</a:t>
            </a:r>
            <a:r>
              <a:rPr lang="en-US" sz="1600" dirty="0" smtClean="0"/>
              <a:t> cu </a:t>
            </a:r>
            <a:r>
              <a:rPr lang="en-US" sz="1600" dirty="0" err="1" smtClean="0"/>
              <a:t>experimentul</a:t>
            </a:r>
            <a:r>
              <a:rPr lang="en-US" sz="1600" dirty="0" smtClean="0"/>
              <a:t> anterior, DORA_0.9 </a:t>
            </a:r>
            <a:r>
              <a:rPr lang="en-US" sz="1600" dirty="0" err="1" smtClean="0"/>
              <a:t>rejecteaz</a:t>
            </a:r>
            <a:r>
              <a:rPr lang="ro-RO" sz="1600" dirty="0" smtClean="0"/>
              <a:t>ă procentajul cel mai mic de cereri, urmat de DORA_0.5, DORA_0.1, Mira şi SPF. </a:t>
            </a:r>
          </a:p>
          <a:p>
            <a:r>
              <a:rPr lang="ro-RO" sz="1600" dirty="0" smtClean="0"/>
              <a:t>În perioada constantă, DORA</a:t>
            </a:r>
            <a:r>
              <a:rPr lang="en-US" sz="1600" dirty="0" smtClean="0"/>
              <a:t>_0.9</a:t>
            </a:r>
            <a:r>
              <a:rPr lang="ro-RO" sz="1600" dirty="0" smtClean="0"/>
              <a:t> </a:t>
            </a:r>
            <a:r>
              <a:rPr lang="ro-RO" sz="1600" dirty="0" err="1" smtClean="0"/>
              <a:t>rejectează</a:t>
            </a:r>
            <a:r>
              <a:rPr lang="ro-RO" sz="1600" dirty="0" smtClean="0"/>
              <a:t> 26 % mai puţine cereri decât MIRA, iar DORA</a:t>
            </a:r>
            <a:r>
              <a:rPr lang="en-US" sz="1600" dirty="0" smtClean="0"/>
              <a:t>_0.1 </a:t>
            </a:r>
            <a:r>
              <a:rPr lang="ro-RO" sz="1600" dirty="0" smtClean="0"/>
              <a:t>arată o îmbunătăţire de 12 % la numărul de cereri rejectate faţă de MIRA. </a:t>
            </a:r>
            <a:endParaRPr lang="en-US" sz="1600" dirty="0" smtClean="0"/>
          </a:p>
          <a:p>
            <a:endParaRPr lang="en-US" dirty="0"/>
          </a:p>
        </p:txBody>
      </p:sp>
      <p:pic>
        <p:nvPicPr>
          <p:cNvPr id="4" name="Picture 3" descr="Cap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914400"/>
            <a:ext cx="5858693" cy="29055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 sz="1600" dirty="0" smtClean="0"/>
          </a:p>
          <a:p>
            <a:endParaRPr lang="ro-RO" sz="1600" dirty="0" smtClean="0"/>
          </a:p>
          <a:p>
            <a:endParaRPr lang="ro-RO" sz="1600" dirty="0" smtClean="0"/>
          </a:p>
          <a:p>
            <a:endParaRPr lang="ro-RO" sz="1600" dirty="0" smtClean="0"/>
          </a:p>
          <a:p>
            <a:endParaRPr lang="ro-RO" sz="1600" dirty="0" smtClean="0"/>
          </a:p>
          <a:p>
            <a:endParaRPr lang="ro-RO" sz="1600" dirty="0" smtClean="0"/>
          </a:p>
          <a:p>
            <a:r>
              <a:rPr lang="ro-RO" sz="1600" dirty="0" smtClean="0"/>
              <a:t>Figura arată procentajul rerutărilor cu succes în cazul căderii unui link. </a:t>
            </a:r>
          </a:p>
          <a:p>
            <a:r>
              <a:rPr lang="ro-RO" sz="1600" dirty="0" smtClean="0"/>
              <a:t>Conform cu figura, curba descreşte pentru toţi algoritmii, pe măsură ce resursele reţelei sunt mai aproape de saturaţie. </a:t>
            </a:r>
          </a:p>
          <a:p>
            <a:r>
              <a:rPr lang="ro-RO" sz="1600" dirty="0" smtClean="0"/>
              <a:t>DORA_0.5 este cel mai bun algoritm cu procentajul cel mai mare de rerutări efectuate cu succes, urmat de DORA_0.9, Dora_0.1, MIRA şi SPF. </a:t>
            </a:r>
          </a:p>
          <a:p>
            <a:r>
              <a:rPr lang="ro-RO" sz="1600" dirty="0" smtClean="0"/>
              <a:t>Dora_0.5 este capabil să obţină aproximativ 2%, 7.9% şi 6,5% mai multe rerutări cu succes decât MIRA.</a:t>
            </a:r>
            <a:endParaRPr lang="en-US" sz="1600" dirty="0" smtClean="0"/>
          </a:p>
          <a:p>
            <a:endParaRPr lang="en-US" dirty="0"/>
          </a:p>
        </p:txBody>
      </p:sp>
      <p:pic>
        <p:nvPicPr>
          <p:cNvPr id="4" name="Picture 3" descr="Cap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838200"/>
            <a:ext cx="5677693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800" dirty="0" smtClean="0"/>
              <a:t>MPLS VPN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 sz="1600" dirty="0" smtClean="0"/>
          </a:p>
          <a:p>
            <a:endParaRPr lang="ro-RO" sz="1600" dirty="0" smtClean="0"/>
          </a:p>
          <a:p>
            <a:endParaRPr lang="ro-RO" sz="1600" dirty="0" smtClean="0"/>
          </a:p>
          <a:p>
            <a:endParaRPr lang="ro-RO" sz="1600" dirty="0" smtClean="0"/>
          </a:p>
          <a:p>
            <a:endParaRPr lang="ro-RO" sz="1600" dirty="0" smtClean="0"/>
          </a:p>
          <a:p>
            <a:endParaRPr lang="ro-RO" sz="1600" dirty="0" smtClean="0"/>
          </a:p>
          <a:p>
            <a:r>
              <a:rPr lang="en-US" sz="1600" dirty="0" smtClean="0"/>
              <a:t>MPLS VPN </a:t>
            </a:r>
            <a:r>
              <a:rPr lang="en-US" sz="1600" dirty="0" err="1" smtClean="0"/>
              <a:t>poate</a:t>
            </a:r>
            <a:r>
              <a:rPr lang="en-US" sz="1600" dirty="0" smtClean="0"/>
              <a:t> </a:t>
            </a:r>
            <a:r>
              <a:rPr lang="en-US" sz="1600" dirty="0" err="1" smtClean="0"/>
              <a:t>oferi</a:t>
            </a:r>
            <a:r>
              <a:rPr lang="en-US" sz="1600" dirty="0" smtClean="0"/>
              <a:t> </a:t>
            </a:r>
            <a:r>
              <a:rPr lang="en-US" sz="1600" dirty="0" err="1" smtClean="0"/>
              <a:t>scalabilitate</a:t>
            </a:r>
            <a:r>
              <a:rPr lang="en-US" sz="1600" dirty="0" smtClean="0"/>
              <a:t> </a:t>
            </a:r>
            <a:r>
              <a:rPr lang="en-US" sz="1600" dirty="0" err="1" smtClean="0"/>
              <a:t>şi</a:t>
            </a:r>
            <a:r>
              <a:rPr lang="en-US" sz="1600" dirty="0" smtClean="0"/>
              <a:t> </a:t>
            </a:r>
            <a:r>
              <a:rPr lang="en-US" sz="1600" dirty="0" err="1" smtClean="0"/>
              <a:t>posibilitatea</a:t>
            </a:r>
            <a:r>
              <a:rPr lang="en-US" sz="1600" dirty="0" smtClean="0"/>
              <a:t> de a </a:t>
            </a:r>
            <a:r>
              <a:rPr lang="en-US" sz="1600" dirty="0" err="1" smtClean="0"/>
              <a:t>împărţi</a:t>
            </a:r>
            <a:r>
              <a:rPr lang="en-US" sz="1600" dirty="0" smtClean="0"/>
              <a:t> </a:t>
            </a:r>
            <a:r>
              <a:rPr lang="en-US" sz="1600" dirty="0" err="1" smtClean="0"/>
              <a:t>reţeaua</a:t>
            </a:r>
            <a:r>
              <a:rPr lang="en-US" sz="1600" dirty="0" smtClean="0"/>
              <a:t> </a:t>
            </a:r>
            <a:r>
              <a:rPr lang="en-US" sz="1600" dirty="0" err="1" smtClean="0"/>
              <a:t>în</a:t>
            </a:r>
            <a:r>
              <a:rPr lang="en-US" sz="1600" dirty="0" smtClean="0"/>
              <a:t> </a:t>
            </a:r>
            <a:r>
              <a:rPr lang="en-US" sz="1600" dirty="0" err="1" smtClean="0"/>
              <a:t>reţele</a:t>
            </a:r>
            <a:r>
              <a:rPr lang="en-US" sz="1600" dirty="0" smtClean="0"/>
              <a:t> </a:t>
            </a:r>
            <a:r>
              <a:rPr lang="en-US" sz="1600" dirty="0" err="1" smtClean="0"/>
              <a:t>mai</a:t>
            </a:r>
            <a:r>
              <a:rPr lang="en-US" sz="1600" dirty="0" smtClean="0"/>
              <a:t> </a:t>
            </a:r>
            <a:r>
              <a:rPr lang="en-US" sz="1600" dirty="0" err="1" smtClean="0"/>
              <a:t>mici</a:t>
            </a:r>
            <a:r>
              <a:rPr lang="en-US" sz="1600" dirty="0" smtClean="0"/>
              <a:t> separate, care </a:t>
            </a:r>
            <a:r>
              <a:rPr lang="en-US" sz="1600" dirty="0" err="1" smtClean="0"/>
              <a:t>sunt</a:t>
            </a:r>
            <a:r>
              <a:rPr lang="en-US" sz="1600" dirty="0" smtClean="0"/>
              <a:t> de </a:t>
            </a:r>
            <a:r>
              <a:rPr lang="en-US" sz="1600" dirty="0" err="1" smtClean="0"/>
              <a:t>multe</a:t>
            </a:r>
            <a:r>
              <a:rPr lang="en-US" sz="1600" dirty="0" smtClean="0"/>
              <a:t> </a:t>
            </a:r>
            <a:r>
              <a:rPr lang="en-US" sz="1600" dirty="0" err="1" smtClean="0"/>
              <a:t>ori</a:t>
            </a:r>
            <a:r>
              <a:rPr lang="en-US" sz="1600" dirty="0" smtClean="0"/>
              <a:t> </a:t>
            </a:r>
            <a:r>
              <a:rPr lang="en-US" sz="1600" dirty="0" err="1" smtClean="0"/>
              <a:t>necesare</a:t>
            </a:r>
            <a:r>
              <a:rPr lang="en-US" sz="1600" dirty="0" smtClean="0"/>
              <a:t> </a:t>
            </a:r>
            <a:r>
              <a:rPr lang="en-US" sz="1600" dirty="0" err="1" smtClean="0"/>
              <a:t>în</a:t>
            </a:r>
            <a:r>
              <a:rPr lang="en-US" sz="1600" dirty="0" smtClean="0"/>
              <a:t> </a:t>
            </a:r>
            <a:r>
              <a:rPr lang="en-US" sz="1600" dirty="0" err="1" smtClean="0"/>
              <a:t>reţelele</a:t>
            </a:r>
            <a:r>
              <a:rPr lang="en-US" sz="1600" dirty="0" smtClean="0"/>
              <a:t> </a:t>
            </a:r>
            <a:r>
              <a:rPr lang="en-US" sz="1600" dirty="0" err="1" smtClean="0"/>
              <a:t>mari</a:t>
            </a:r>
            <a:r>
              <a:rPr lang="en-US" sz="1600" dirty="0" smtClean="0"/>
              <a:t>  ale </a:t>
            </a:r>
            <a:r>
              <a:rPr lang="en-US" sz="1600" dirty="0" err="1" smtClean="0"/>
              <a:t>unei</a:t>
            </a:r>
            <a:r>
              <a:rPr lang="en-US" sz="1600" dirty="0" smtClean="0"/>
              <a:t>  </a:t>
            </a:r>
            <a:r>
              <a:rPr lang="en-US" sz="1600" dirty="0" err="1" smtClean="0"/>
              <a:t>organizaţii</a:t>
            </a:r>
            <a:r>
              <a:rPr lang="en-US" sz="1600" dirty="0" smtClean="0"/>
              <a:t>  </a:t>
            </a:r>
            <a:r>
              <a:rPr lang="en-US" sz="1600" dirty="0" err="1" smtClean="0"/>
              <a:t>pentru</a:t>
            </a:r>
            <a:r>
              <a:rPr lang="en-US" sz="1600" dirty="0" smtClean="0"/>
              <a:t>  a </a:t>
            </a:r>
            <a:r>
              <a:rPr lang="en-US" sz="1600" dirty="0" err="1" smtClean="0"/>
              <a:t>oferi</a:t>
            </a:r>
            <a:r>
              <a:rPr lang="en-US" sz="1600" dirty="0" smtClean="0"/>
              <a:t>  </a:t>
            </a:r>
            <a:r>
              <a:rPr lang="en-US" sz="1600" dirty="0" err="1" smtClean="0"/>
              <a:t>reţele</a:t>
            </a:r>
            <a:r>
              <a:rPr lang="en-US" sz="1600" dirty="0" smtClean="0"/>
              <a:t> separate </a:t>
            </a:r>
            <a:r>
              <a:rPr lang="en-US" sz="1600" dirty="0" err="1" smtClean="0"/>
              <a:t>diferitelor</a:t>
            </a:r>
            <a:r>
              <a:rPr lang="en-US" sz="1600" dirty="0" smtClean="0"/>
              <a:t> </a:t>
            </a:r>
            <a:r>
              <a:rPr lang="en-US" sz="1600" dirty="0" err="1" smtClean="0"/>
              <a:t>departamente</a:t>
            </a:r>
            <a:r>
              <a:rPr lang="en-US" sz="1600" dirty="0" smtClean="0"/>
              <a:t>. </a:t>
            </a:r>
            <a:endParaRPr lang="ro-RO" sz="1600" dirty="0" smtClean="0"/>
          </a:p>
          <a:p>
            <a:endParaRPr lang="ro-RO" sz="1600" dirty="0" smtClean="0"/>
          </a:p>
          <a:p>
            <a:endParaRPr lang="ro-RO" sz="1600" dirty="0" smtClean="0"/>
          </a:p>
          <a:p>
            <a:r>
              <a:rPr lang="en-US" sz="1600" dirty="0" smtClean="0"/>
              <a:t> </a:t>
            </a:r>
            <a:r>
              <a:rPr lang="en-US" sz="1600" dirty="0" err="1" smtClean="0"/>
              <a:t>Mulţi</a:t>
            </a:r>
            <a:r>
              <a:rPr lang="en-US" sz="1600" dirty="0" smtClean="0"/>
              <a:t> </a:t>
            </a:r>
            <a:r>
              <a:rPr lang="en-US" sz="1600" dirty="0" err="1" smtClean="0"/>
              <a:t>furnizori</a:t>
            </a:r>
            <a:r>
              <a:rPr lang="en-US" sz="1600" dirty="0" smtClean="0"/>
              <a:t> de </a:t>
            </a:r>
            <a:r>
              <a:rPr lang="en-US" sz="1600" dirty="0" err="1" smtClean="0"/>
              <a:t>servicii</a:t>
            </a:r>
            <a:r>
              <a:rPr lang="en-US" sz="1600" dirty="0" smtClean="0"/>
              <a:t> care </a:t>
            </a:r>
            <a:r>
              <a:rPr lang="en-US" sz="1600" dirty="0" err="1" smtClean="0"/>
              <a:t>folosesc</a:t>
            </a:r>
            <a:r>
              <a:rPr lang="en-US" sz="1600" dirty="0" smtClean="0"/>
              <a:t> </a:t>
            </a:r>
            <a:r>
              <a:rPr lang="en-US" sz="1600" dirty="0" err="1" smtClean="0"/>
              <a:t>această</a:t>
            </a:r>
            <a:r>
              <a:rPr lang="en-US" sz="1600" dirty="0" smtClean="0"/>
              <a:t> </a:t>
            </a:r>
            <a:r>
              <a:rPr lang="en-US" sz="1600" dirty="0" err="1" smtClean="0"/>
              <a:t>tehnologie</a:t>
            </a:r>
            <a:r>
              <a:rPr lang="en-US" sz="1600" dirty="0" smtClean="0"/>
              <a:t> de </a:t>
            </a:r>
            <a:r>
              <a:rPr lang="en-US" sz="1600" dirty="0" err="1" smtClean="0"/>
              <a:t>câţiva</a:t>
            </a:r>
            <a:r>
              <a:rPr lang="en-US" sz="1600" dirty="0" smtClean="0"/>
              <a:t> </a:t>
            </a:r>
            <a:r>
              <a:rPr lang="en-US" sz="1600" dirty="0" err="1" smtClean="0"/>
              <a:t>ani</a:t>
            </a:r>
            <a:r>
              <a:rPr lang="en-US" sz="1600" dirty="0" smtClean="0"/>
              <a:t> </a:t>
            </a:r>
            <a:r>
              <a:rPr lang="en-US" sz="1600" dirty="0" err="1" smtClean="0"/>
              <a:t>sunt</a:t>
            </a:r>
            <a:r>
              <a:rPr lang="en-US" sz="1600" dirty="0" smtClean="0"/>
              <a:t> </a:t>
            </a:r>
            <a:r>
              <a:rPr lang="en-US" sz="1600" dirty="0" err="1" smtClean="0"/>
              <a:t>interesaţi</a:t>
            </a:r>
            <a:r>
              <a:rPr lang="en-US" sz="1600" dirty="0" smtClean="0"/>
              <a:t> de a </a:t>
            </a:r>
            <a:r>
              <a:rPr lang="en-US" sz="1600" dirty="0" err="1" smtClean="0"/>
              <a:t>interconecta</a:t>
            </a:r>
            <a:r>
              <a:rPr lang="en-US" sz="1600" dirty="0" smtClean="0"/>
              <a:t> </a:t>
            </a:r>
            <a:r>
              <a:rPr lang="en-US" sz="1600" dirty="0" err="1" smtClean="0"/>
              <a:t>propria</a:t>
            </a:r>
            <a:r>
              <a:rPr lang="en-US" sz="1600" dirty="0" smtClean="0"/>
              <a:t> </a:t>
            </a:r>
            <a:r>
              <a:rPr lang="en-US" sz="1600" dirty="0" err="1" smtClean="0"/>
              <a:t>reţea</a:t>
            </a:r>
            <a:r>
              <a:rPr lang="en-US" sz="1600" dirty="0" smtClean="0"/>
              <a:t> cu o </a:t>
            </a:r>
            <a:r>
              <a:rPr lang="en-US" sz="1600" dirty="0" err="1" smtClean="0"/>
              <a:t>altă</a:t>
            </a:r>
            <a:r>
              <a:rPr lang="en-US" sz="1600" dirty="0" smtClean="0"/>
              <a:t> </a:t>
            </a:r>
            <a:r>
              <a:rPr lang="en-US" sz="1600" dirty="0" err="1" smtClean="0"/>
              <a:t>reţea</a:t>
            </a:r>
            <a:r>
              <a:rPr lang="en-US" sz="1600" dirty="0" smtClean="0"/>
              <a:t> MPLS VPN a </a:t>
            </a:r>
            <a:r>
              <a:rPr lang="en-US" sz="1600" dirty="0" err="1" smtClean="0"/>
              <a:t>unui</a:t>
            </a:r>
            <a:r>
              <a:rPr lang="en-US" sz="1600" dirty="0" smtClean="0"/>
              <a:t> alt </a:t>
            </a:r>
            <a:r>
              <a:rPr lang="en-US" sz="1600" dirty="0" err="1" smtClean="0"/>
              <a:t>furnizor</a:t>
            </a:r>
            <a:r>
              <a:rPr lang="en-US" sz="1600" dirty="0" smtClean="0"/>
              <a:t> de </a:t>
            </a:r>
            <a:r>
              <a:rPr lang="en-US" sz="1600" dirty="0" err="1" smtClean="0"/>
              <a:t>servicii</a:t>
            </a:r>
            <a:r>
              <a:rPr lang="en-US" sz="1600" dirty="0" smtClean="0"/>
              <a:t> </a:t>
            </a:r>
            <a:r>
              <a:rPr lang="en-US" sz="1600" dirty="0" err="1" smtClean="0"/>
              <a:t>pentru</a:t>
            </a:r>
            <a:r>
              <a:rPr lang="en-US" sz="1600" dirty="0" smtClean="0"/>
              <a:t> a </a:t>
            </a:r>
            <a:r>
              <a:rPr lang="en-US" sz="1600" dirty="0" err="1" smtClean="0"/>
              <a:t>îmbunătăţi</a:t>
            </a:r>
            <a:r>
              <a:rPr lang="en-US" sz="1600" dirty="0" smtClean="0"/>
              <a:t> </a:t>
            </a:r>
            <a:r>
              <a:rPr lang="en-US" sz="1600" dirty="0" err="1" smtClean="0"/>
              <a:t>scalabilitatea</a:t>
            </a:r>
            <a:r>
              <a:rPr lang="en-US" sz="1600" dirty="0" smtClean="0"/>
              <a:t> </a:t>
            </a:r>
            <a:r>
              <a:rPr lang="en-US" sz="1600" dirty="0" err="1" smtClean="0"/>
              <a:t>şi</a:t>
            </a:r>
            <a:r>
              <a:rPr lang="en-US" sz="1600" dirty="0" smtClean="0"/>
              <a:t> </a:t>
            </a:r>
            <a:r>
              <a:rPr lang="en-US" sz="1600" dirty="0" err="1" smtClean="0"/>
              <a:t>uşurinţa</a:t>
            </a:r>
            <a:r>
              <a:rPr lang="en-US" sz="1600" dirty="0" smtClean="0"/>
              <a:t> de </a:t>
            </a:r>
            <a:r>
              <a:rPr lang="en-US" sz="1600" dirty="0" err="1" smtClean="0"/>
              <a:t>funcţionare</a:t>
            </a:r>
            <a:r>
              <a:rPr lang="en-US" sz="1600" dirty="0" smtClean="0"/>
              <a:t> a </a:t>
            </a:r>
            <a:r>
              <a:rPr lang="en-US" sz="1600" dirty="0" err="1" smtClean="0"/>
              <a:t>reţelei</a:t>
            </a:r>
            <a:r>
              <a:rPr lang="en-US" sz="1600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 descr="Cap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762000"/>
            <a:ext cx="66294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/>
              <a:t>Concluzii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500" dirty="0" smtClean="0"/>
          </a:p>
          <a:p>
            <a:r>
              <a:rPr lang="en-US" sz="1500" dirty="0" smtClean="0"/>
              <a:t>Un </a:t>
            </a:r>
            <a:r>
              <a:rPr lang="en-US" sz="1500" dirty="0" err="1" smtClean="0"/>
              <a:t>avantaj</a:t>
            </a:r>
            <a:r>
              <a:rPr lang="en-US" sz="1500" dirty="0" smtClean="0"/>
              <a:t> al MPLS-</a:t>
            </a:r>
            <a:r>
              <a:rPr lang="en-US" sz="1500" dirty="0" err="1" smtClean="0"/>
              <a:t>ului</a:t>
            </a:r>
            <a:r>
              <a:rPr lang="en-US" sz="1500" dirty="0" smtClean="0"/>
              <a:t>  </a:t>
            </a:r>
            <a:r>
              <a:rPr lang="en-US" sz="1500" dirty="0" err="1" smtClean="0"/>
              <a:t>îl</a:t>
            </a:r>
            <a:r>
              <a:rPr lang="en-US" sz="1500" dirty="0" smtClean="0"/>
              <a:t> </a:t>
            </a:r>
            <a:r>
              <a:rPr lang="en-US" sz="1500" dirty="0" err="1" smtClean="0"/>
              <a:t>reprezintă</a:t>
            </a:r>
            <a:r>
              <a:rPr lang="en-US" sz="1500" dirty="0" smtClean="0"/>
              <a:t> </a:t>
            </a:r>
            <a:r>
              <a:rPr lang="en-US" sz="1500" dirty="0" err="1" smtClean="0"/>
              <a:t>posibilitatea</a:t>
            </a:r>
            <a:r>
              <a:rPr lang="en-US" sz="1500" dirty="0" smtClean="0"/>
              <a:t> de a </a:t>
            </a:r>
            <a:r>
              <a:rPr lang="en-US" sz="1500" dirty="0" err="1" smtClean="0"/>
              <a:t>realiza</a:t>
            </a:r>
            <a:r>
              <a:rPr lang="en-US" sz="1500" dirty="0" smtClean="0"/>
              <a:t> </a:t>
            </a:r>
            <a:r>
              <a:rPr lang="en-US" sz="1500" dirty="0" err="1" smtClean="0"/>
              <a:t>ingineria</a:t>
            </a:r>
            <a:r>
              <a:rPr lang="en-US" sz="1500" dirty="0" smtClean="0"/>
              <a:t> </a:t>
            </a:r>
            <a:r>
              <a:rPr lang="en-US" sz="1500" dirty="0" err="1" smtClean="0"/>
              <a:t>traficului</a:t>
            </a:r>
            <a:r>
              <a:rPr lang="en-US" sz="1500" dirty="0" smtClean="0"/>
              <a:t> </a:t>
            </a:r>
            <a:r>
              <a:rPr lang="en-US" sz="1500" dirty="0" err="1" smtClean="0"/>
              <a:t>în</a:t>
            </a:r>
            <a:r>
              <a:rPr lang="en-US" sz="1500" dirty="0" smtClean="0"/>
              <a:t> </a:t>
            </a:r>
            <a:r>
              <a:rPr lang="en-US" sz="1500" dirty="0" err="1" smtClean="0"/>
              <a:t>reţea</a:t>
            </a:r>
            <a:r>
              <a:rPr lang="en-US" sz="1500" dirty="0" smtClean="0"/>
              <a:t>. </a:t>
            </a:r>
            <a:r>
              <a:rPr lang="en-US" sz="1500" dirty="0" err="1" smtClean="0"/>
              <a:t>Ingineria</a:t>
            </a:r>
            <a:r>
              <a:rPr lang="en-US" sz="1500" dirty="0" smtClean="0"/>
              <a:t> </a:t>
            </a:r>
            <a:r>
              <a:rPr lang="en-US" sz="1500" dirty="0" err="1" smtClean="0"/>
              <a:t>traficului</a:t>
            </a:r>
            <a:r>
              <a:rPr lang="en-US" sz="1500" dirty="0" smtClean="0"/>
              <a:t> </a:t>
            </a:r>
            <a:r>
              <a:rPr lang="en-US" sz="1500" dirty="0" err="1" smtClean="0"/>
              <a:t>asigură</a:t>
            </a:r>
            <a:r>
              <a:rPr lang="en-US" sz="1500" dirty="0" smtClean="0"/>
              <a:t> </a:t>
            </a:r>
            <a:r>
              <a:rPr lang="en-US" sz="1500" dirty="0" err="1" smtClean="0"/>
              <a:t>că</a:t>
            </a:r>
            <a:r>
              <a:rPr lang="en-US" sz="1500" dirty="0" smtClean="0"/>
              <a:t> </a:t>
            </a:r>
            <a:r>
              <a:rPr lang="en-US" sz="1500" dirty="0" err="1" smtClean="0"/>
              <a:t>datele</a:t>
            </a:r>
            <a:r>
              <a:rPr lang="en-US" sz="1500" dirty="0" smtClean="0"/>
              <a:t> </a:t>
            </a:r>
            <a:r>
              <a:rPr lang="en-US" sz="1500" dirty="0" err="1" smtClean="0"/>
              <a:t>sunt</a:t>
            </a:r>
            <a:r>
              <a:rPr lang="en-US" sz="1500" dirty="0" smtClean="0"/>
              <a:t> </a:t>
            </a:r>
            <a:r>
              <a:rPr lang="en-US" sz="1500" dirty="0" err="1" smtClean="0"/>
              <a:t>transmise</a:t>
            </a:r>
            <a:r>
              <a:rPr lang="en-US" sz="1500" dirty="0" smtClean="0"/>
              <a:t> </a:t>
            </a:r>
            <a:r>
              <a:rPr lang="en-US" sz="1500" dirty="0" err="1" smtClean="0"/>
              <a:t>în</a:t>
            </a:r>
            <a:r>
              <a:rPr lang="en-US" sz="1500" dirty="0" smtClean="0"/>
              <a:t> </a:t>
            </a:r>
            <a:r>
              <a:rPr lang="en-US" sz="1500" dirty="0" err="1" smtClean="0"/>
              <a:t>reţea</a:t>
            </a:r>
            <a:r>
              <a:rPr lang="en-US" sz="1500" dirty="0" smtClean="0"/>
              <a:t> </a:t>
            </a:r>
            <a:r>
              <a:rPr lang="en-US" sz="1500" dirty="0" err="1" smtClean="0"/>
              <a:t>eficient</a:t>
            </a:r>
            <a:r>
              <a:rPr lang="en-US" sz="1500" dirty="0" smtClean="0"/>
              <a:t> </a:t>
            </a:r>
            <a:r>
              <a:rPr lang="en-US" sz="1500" dirty="0" err="1" smtClean="0"/>
              <a:t>şi</a:t>
            </a:r>
            <a:r>
              <a:rPr lang="en-US" sz="1500" dirty="0" smtClean="0"/>
              <a:t> </a:t>
            </a:r>
            <a:r>
              <a:rPr lang="en-US" sz="1500" dirty="0" err="1" smtClean="0"/>
              <a:t>sigur</a:t>
            </a:r>
            <a:r>
              <a:rPr lang="en-US" sz="1500" dirty="0" smtClean="0"/>
              <a:t> </a:t>
            </a:r>
            <a:r>
              <a:rPr lang="en-US" sz="1500" dirty="0" err="1" smtClean="0"/>
              <a:t>în</a:t>
            </a:r>
            <a:r>
              <a:rPr lang="en-US" sz="1500" dirty="0" smtClean="0"/>
              <a:t> </a:t>
            </a:r>
            <a:r>
              <a:rPr lang="en-US" sz="1500" dirty="0" err="1" smtClean="0"/>
              <a:t>acelaşi</a:t>
            </a:r>
            <a:r>
              <a:rPr lang="en-US" sz="1500" dirty="0" smtClean="0"/>
              <a:t> </a:t>
            </a:r>
            <a:r>
              <a:rPr lang="en-US" sz="1500" dirty="0" err="1" smtClean="0"/>
              <a:t>timp</a:t>
            </a:r>
            <a:r>
              <a:rPr lang="en-US" sz="1500" dirty="0" smtClean="0"/>
              <a:t>. </a:t>
            </a:r>
            <a:r>
              <a:rPr lang="en-US" sz="1500" dirty="0" err="1" smtClean="0"/>
              <a:t>În</a:t>
            </a:r>
            <a:r>
              <a:rPr lang="en-US" sz="1500" dirty="0" smtClean="0"/>
              <a:t> </a:t>
            </a:r>
            <a:r>
              <a:rPr lang="en-US" sz="1500" dirty="0" err="1" smtClean="0"/>
              <a:t>momentul</a:t>
            </a:r>
            <a:r>
              <a:rPr lang="en-US" sz="1500" dirty="0" smtClean="0"/>
              <a:t> de </a:t>
            </a:r>
            <a:r>
              <a:rPr lang="en-US" sz="1500" dirty="0" err="1" smtClean="0"/>
              <a:t>faţă</a:t>
            </a:r>
            <a:r>
              <a:rPr lang="en-US" sz="1500" dirty="0" smtClean="0"/>
              <a:t> </a:t>
            </a:r>
            <a:r>
              <a:rPr lang="en-US" sz="1500" dirty="0" err="1" smtClean="0"/>
              <a:t>acest</a:t>
            </a:r>
            <a:r>
              <a:rPr lang="en-US" sz="1500" dirty="0" smtClean="0"/>
              <a:t> protocol </a:t>
            </a:r>
            <a:r>
              <a:rPr lang="en-US" sz="1500" dirty="0" err="1" smtClean="0"/>
              <a:t>stă</a:t>
            </a:r>
            <a:r>
              <a:rPr lang="en-US" sz="1500" dirty="0" smtClean="0"/>
              <a:t> la </a:t>
            </a:r>
            <a:r>
              <a:rPr lang="en-US" sz="1500" dirty="0" err="1" smtClean="0"/>
              <a:t>baza</a:t>
            </a:r>
            <a:r>
              <a:rPr lang="en-US" sz="1500" dirty="0" smtClean="0"/>
              <a:t> </a:t>
            </a:r>
            <a:r>
              <a:rPr lang="en-US" sz="1500" dirty="0" err="1" smtClean="0"/>
              <a:t>implementării</a:t>
            </a:r>
            <a:r>
              <a:rPr lang="en-US" sz="1500" dirty="0" smtClean="0"/>
              <a:t> </a:t>
            </a:r>
            <a:r>
              <a:rPr lang="en-US" sz="1500" dirty="0" err="1" smtClean="0"/>
              <a:t>reţelelor</a:t>
            </a:r>
            <a:r>
              <a:rPr lang="en-US" sz="1500" dirty="0" smtClean="0"/>
              <a:t> private VPN.</a:t>
            </a:r>
            <a:endParaRPr lang="ro-RO" sz="1500" dirty="0" smtClean="0"/>
          </a:p>
          <a:p>
            <a:endParaRPr lang="ro-RO" sz="1500" dirty="0" smtClean="0"/>
          </a:p>
          <a:p>
            <a:r>
              <a:rPr lang="ro-RO" sz="1500" dirty="0" smtClean="0"/>
              <a:t>Algoritmul DORA (</a:t>
            </a:r>
            <a:r>
              <a:rPr lang="ro-RO" sz="1500" dirty="0" err="1" smtClean="0"/>
              <a:t>Dynamic</a:t>
            </a:r>
            <a:r>
              <a:rPr lang="ro-RO" sz="1500" dirty="0" smtClean="0"/>
              <a:t> Online </a:t>
            </a:r>
            <a:r>
              <a:rPr lang="ro-RO" sz="1500" dirty="0" err="1" smtClean="0"/>
              <a:t>Routing</a:t>
            </a:r>
            <a:r>
              <a:rPr lang="ro-RO" sz="1500" dirty="0" smtClean="0"/>
              <a:t> </a:t>
            </a:r>
            <a:r>
              <a:rPr lang="ro-RO" sz="1500" dirty="0" err="1" smtClean="0"/>
              <a:t>Algorithm</a:t>
            </a:r>
            <a:r>
              <a:rPr lang="ro-RO" sz="1500" dirty="0" smtClean="0"/>
              <a:t>) este un algoritm ce calculează lăţimile de bandă a rutelor garantate în reţeaua MPLS. În evaluarea performanţei am arătat că DORA </a:t>
            </a:r>
            <a:r>
              <a:rPr lang="ro-RO" sz="1500" dirty="0" err="1" smtClean="0"/>
              <a:t>rejectează</a:t>
            </a:r>
            <a:r>
              <a:rPr lang="ro-RO" sz="1500" dirty="0" smtClean="0"/>
              <a:t> mai puţine rute decât SPF şi MIRA. Mai mult decât atât, DORA obţine un procentaj mai mare de rerutări efectuate cu succes spre deosebire de SPF şi MIRA. </a:t>
            </a:r>
            <a:endParaRPr lang="en-US" sz="1500" dirty="0" smtClean="0"/>
          </a:p>
          <a:p>
            <a:endParaRPr lang="en-US" sz="1500" dirty="0" smtClean="0"/>
          </a:p>
          <a:p>
            <a:r>
              <a:rPr lang="en-US" sz="1500" dirty="0" err="1" smtClean="0"/>
              <a:t>În</a:t>
            </a:r>
            <a:r>
              <a:rPr lang="en-US" sz="1500" dirty="0" smtClean="0"/>
              <a:t> </a:t>
            </a:r>
            <a:r>
              <a:rPr lang="en-US" sz="1500" dirty="0" err="1" smtClean="0"/>
              <a:t>telecomunicaţii</a:t>
            </a:r>
            <a:r>
              <a:rPr lang="en-US" sz="1500" dirty="0" smtClean="0"/>
              <a:t> </a:t>
            </a:r>
            <a:r>
              <a:rPr lang="en-US" sz="1500" dirty="0" err="1" smtClean="0"/>
              <a:t>tehnologia</a:t>
            </a:r>
            <a:r>
              <a:rPr lang="en-US" sz="1500" dirty="0" smtClean="0"/>
              <a:t> MPLS IP </a:t>
            </a:r>
            <a:r>
              <a:rPr lang="en-US" sz="1500" dirty="0" err="1" smtClean="0"/>
              <a:t>este</a:t>
            </a:r>
            <a:r>
              <a:rPr lang="en-US" sz="1500" dirty="0" smtClean="0"/>
              <a:t> </a:t>
            </a:r>
            <a:r>
              <a:rPr lang="en-US" sz="1500" dirty="0" err="1" smtClean="0"/>
              <a:t>implementată</a:t>
            </a:r>
            <a:r>
              <a:rPr lang="en-US" sz="1500" dirty="0" smtClean="0"/>
              <a:t> </a:t>
            </a:r>
            <a:r>
              <a:rPr lang="en-US" sz="1500" dirty="0" err="1" smtClean="0"/>
              <a:t>în</a:t>
            </a:r>
            <a:r>
              <a:rPr lang="en-US" sz="1500" dirty="0" smtClean="0"/>
              <a:t> </a:t>
            </a:r>
            <a:r>
              <a:rPr lang="en-US" sz="1500" dirty="0" err="1" smtClean="0"/>
              <a:t>majoritatea</a:t>
            </a:r>
            <a:r>
              <a:rPr lang="en-US" sz="1500" dirty="0" smtClean="0"/>
              <a:t> </a:t>
            </a:r>
            <a:r>
              <a:rPr lang="en-US" sz="1500" dirty="0" err="1" smtClean="0"/>
              <a:t>reţelelor</a:t>
            </a:r>
            <a:r>
              <a:rPr lang="en-US" sz="1500" dirty="0" smtClean="0"/>
              <a:t> </a:t>
            </a:r>
            <a:r>
              <a:rPr lang="en-US" sz="1500" dirty="0" err="1" smtClean="0"/>
              <a:t>mai</a:t>
            </a:r>
            <a:r>
              <a:rPr lang="en-US" sz="1500" dirty="0" smtClean="0"/>
              <a:t> ales </a:t>
            </a:r>
            <a:r>
              <a:rPr lang="en-US" sz="1500" dirty="0" err="1" smtClean="0"/>
              <a:t>în</a:t>
            </a:r>
            <a:r>
              <a:rPr lang="en-US" sz="1500" dirty="0" smtClean="0"/>
              <a:t> </a:t>
            </a:r>
            <a:r>
              <a:rPr lang="en-US" sz="1500" dirty="0" err="1" smtClean="0"/>
              <a:t>arhitectura</a:t>
            </a:r>
            <a:r>
              <a:rPr lang="en-US" sz="1500" dirty="0" smtClean="0"/>
              <a:t> 4G a </a:t>
            </a:r>
            <a:r>
              <a:rPr lang="en-US" sz="1500" dirty="0" err="1" smtClean="0"/>
              <a:t>operatorilor</a:t>
            </a:r>
            <a:r>
              <a:rPr lang="en-US" sz="1500" dirty="0" smtClean="0"/>
              <a:t> de </a:t>
            </a:r>
            <a:r>
              <a:rPr lang="en-US" sz="1500" dirty="0" err="1" smtClean="0"/>
              <a:t>telecomunicaţii</a:t>
            </a:r>
            <a:r>
              <a:rPr lang="en-US" sz="1500" dirty="0" smtClean="0"/>
              <a:t> </a:t>
            </a:r>
            <a:r>
              <a:rPr lang="en-US" sz="1500" dirty="0" err="1" smtClean="0"/>
              <a:t>şi</a:t>
            </a:r>
            <a:r>
              <a:rPr lang="en-US" sz="1500" dirty="0" smtClean="0"/>
              <a:t> se </a:t>
            </a:r>
            <a:r>
              <a:rPr lang="en-US" sz="1500" dirty="0" err="1" smtClean="0"/>
              <a:t>dovedeşte</a:t>
            </a:r>
            <a:r>
              <a:rPr lang="en-US" sz="1500" dirty="0" smtClean="0"/>
              <a:t> a </a:t>
            </a:r>
            <a:r>
              <a:rPr lang="en-US" sz="1500" dirty="0" err="1" smtClean="0"/>
              <a:t>fi</a:t>
            </a:r>
            <a:r>
              <a:rPr lang="en-US" sz="1500" dirty="0" smtClean="0"/>
              <a:t> un </a:t>
            </a:r>
            <a:r>
              <a:rPr lang="en-US" sz="1500" dirty="0" err="1" smtClean="0"/>
              <a:t>succes</a:t>
            </a:r>
            <a:r>
              <a:rPr lang="en-US" sz="1500" dirty="0" smtClean="0"/>
              <a:t> </a:t>
            </a:r>
            <a:r>
              <a:rPr lang="en-US" sz="1500" dirty="0" err="1" smtClean="0"/>
              <a:t>având</a:t>
            </a:r>
            <a:r>
              <a:rPr lang="en-US" sz="1500" dirty="0" smtClean="0"/>
              <a:t> </a:t>
            </a:r>
            <a:r>
              <a:rPr lang="en-US" sz="1500" dirty="0" err="1" smtClean="0"/>
              <a:t>în</a:t>
            </a:r>
            <a:r>
              <a:rPr lang="en-US" sz="1500" dirty="0" smtClean="0"/>
              <a:t> </a:t>
            </a:r>
            <a:r>
              <a:rPr lang="en-US" sz="1500" dirty="0" err="1" smtClean="0"/>
              <a:t>vedere</a:t>
            </a:r>
            <a:r>
              <a:rPr lang="en-US" sz="1500" dirty="0" smtClean="0"/>
              <a:t> </a:t>
            </a:r>
            <a:r>
              <a:rPr lang="en-US" sz="1500" dirty="0" err="1" smtClean="0"/>
              <a:t>stabilitatea</a:t>
            </a:r>
            <a:r>
              <a:rPr lang="en-US" sz="1500" dirty="0" smtClean="0"/>
              <a:t> </a:t>
            </a:r>
            <a:r>
              <a:rPr lang="en-US" sz="1500" dirty="0" err="1" smtClean="0"/>
              <a:t>reţelei</a:t>
            </a:r>
            <a:r>
              <a:rPr lang="en-US" sz="1500" dirty="0" smtClean="0"/>
              <a:t> </a:t>
            </a:r>
            <a:r>
              <a:rPr lang="en-US" sz="1500" dirty="0" err="1" smtClean="0"/>
              <a:t>şi</a:t>
            </a:r>
            <a:r>
              <a:rPr lang="en-US" sz="1500" dirty="0" smtClean="0"/>
              <a:t> </a:t>
            </a:r>
            <a:r>
              <a:rPr lang="en-US" sz="1500" dirty="0" err="1" smtClean="0"/>
              <a:t>mai</a:t>
            </a:r>
            <a:r>
              <a:rPr lang="en-US" sz="1500" dirty="0" smtClean="0"/>
              <a:t> ales </a:t>
            </a:r>
            <a:r>
              <a:rPr lang="en-US" sz="1500" dirty="0" err="1" smtClean="0"/>
              <a:t>viteza</a:t>
            </a:r>
            <a:r>
              <a:rPr lang="en-US" sz="1500" dirty="0" smtClean="0"/>
              <a:t> de transfer a </a:t>
            </a:r>
            <a:r>
              <a:rPr lang="en-US" sz="1500" dirty="0" err="1" smtClean="0"/>
              <a:t>datelor</a:t>
            </a:r>
            <a:r>
              <a:rPr lang="en-US" sz="1500" dirty="0" smtClean="0"/>
              <a:t> </a:t>
            </a:r>
            <a:r>
              <a:rPr lang="en-US" sz="1500" dirty="0" err="1" smtClean="0"/>
              <a:t>prin</a:t>
            </a:r>
            <a:r>
              <a:rPr lang="en-US" sz="1500" dirty="0" smtClean="0"/>
              <a:t> care </a:t>
            </a:r>
            <a:r>
              <a:rPr lang="en-US" sz="1500" dirty="0" err="1" smtClean="0"/>
              <a:t>smartphone-urile</a:t>
            </a:r>
            <a:r>
              <a:rPr lang="en-US" sz="1500" dirty="0" smtClean="0"/>
              <a:t> din </a:t>
            </a:r>
            <a:r>
              <a:rPr lang="en-US" sz="1500" dirty="0" err="1" smtClean="0"/>
              <a:t>ziua</a:t>
            </a:r>
            <a:r>
              <a:rPr lang="en-US" sz="1500" dirty="0" smtClean="0"/>
              <a:t> de </a:t>
            </a:r>
            <a:r>
              <a:rPr lang="en-US" sz="1500" dirty="0" err="1" smtClean="0"/>
              <a:t>astăzi</a:t>
            </a:r>
            <a:r>
              <a:rPr lang="en-US" sz="1500" dirty="0" smtClean="0"/>
              <a:t> </a:t>
            </a:r>
            <a:r>
              <a:rPr lang="en-US" sz="1500" dirty="0" err="1" smtClean="0"/>
              <a:t>folosesc</a:t>
            </a:r>
            <a:r>
              <a:rPr lang="en-US" sz="1500" dirty="0" smtClean="0"/>
              <a:t> </a:t>
            </a:r>
            <a:r>
              <a:rPr lang="en-US" sz="1500" dirty="0" err="1" smtClean="0"/>
              <a:t>Internetul</a:t>
            </a:r>
            <a:r>
              <a:rPr lang="en-US" sz="1500" dirty="0" smtClean="0"/>
              <a:t> la o </a:t>
            </a:r>
            <a:r>
              <a:rPr lang="en-US" sz="1500" dirty="0" err="1" smtClean="0"/>
              <a:t>viteză</a:t>
            </a:r>
            <a:r>
              <a:rPr lang="en-US" sz="1500" dirty="0" smtClean="0"/>
              <a:t> </a:t>
            </a:r>
            <a:r>
              <a:rPr lang="en-US" sz="1500" dirty="0" err="1" smtClean="0"/>
              <a:t>mult</a:t>
            </a:r>
            <a:r>
              <a:rPr lang="en-US" sz="1500" dirty="0" smtClean="0"/>
              <a:t> </a:t>
            </a:r>
            <a:r>
              <a:rPr lang="en-US" sz="1500" dirty="0" err="1" smtClean="0"/>
              <a:t>superioară</a:t>
            </a:r>
            <a:r>
              <a:rPr lang="en-US" sz="1500" dirty="0" smtClean="0"/>
              <a:t> </a:t>
            </a:r>
            <a:r>
              <a:rPr lang="en-US" sz="1500" dirty="0" err="1" smtClean="0"/>
              <a:t>faţă</a:t>
            </a:r>
            <a:r>
              <a:rPr lang="en-US" sz="1500" dirty="0" smtClean="0"/>
              <a:t> de </a:t>
            </a:r>
            <a:r>
              <a:rPr lang="en-US" sz="1500" dirty="0" err="1" smtClean="0"/>
              <a:t>reţeaua</a:t>
            </a:r>
            <a:r>
              <a:rPr lang="en-US" sz="1500" dirty="0" smtClean="0"/>
              <a:t> 3G </a:t>
            </a:r>
            <a:r>
              <a:rPr lang="en-US" sz="1500" dirty="0" err="1" smtClean="0"/>
              <a:t>în</a:t>
            </a:r>
            <a:r>
              <a:rPr lang="en-US" sz="1500" dirty="0" smtClean="0"/>
              <a:t> care </a:t>
            </a:r>
            <a:r>
              <a:rPr lang="en-US" sz="1500" dirty="0" err="1" smtClean="0"/>
              <a:t>tehnologia</a:t>
            </a:r>
            <a:r>
              <a:rPr lang="en-US" sz="1500" dirty="0" smtClean="0"/>
              <a:t> ATM a </a:t>
            </a:r>
            <a:r>
              <a:rPr lang="en-US" sz="1500" dirty="0" err="1" smtClean="0"/>
              <a:t>fost</a:t>
            </a:r>
            <a:r>
              <a:rPr lang="en-US" sz="1500" dirty="0" smtClean="0"/>
              <a:t> </a:t>
            </a:r>
            <a:r>
              <a:rPr lang="en-US" sz="1500" dirty="0" err="1" smtClean="0"/>
              <a:t>implementată</a:t>
            </a:r>
            <a:r>
              <a:rPr lang="en-US" sz="1500" dirty="0" smtClean="0"/>
              <a:t> </a:t>
            </a:r>
            <a:r>
              <a:rPr lang="en-US" sz="1500" dirty="0" err="1" smtClean="0"/>
              <a:t>iniţial</a:t>
            </a:r>
            <a:r>
              <a:rPr lang="en-US" sz="15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o-RO" sz="3100" dirty="0"/>
              <a:t>Bibliografie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900" dirty="0" smtClean="0"/>
          </a:p>
          <a:p>
            <a:r>
              <a:rPr lang="en-US" sz="1900" dirty="0" smtClean="0"/>
              <a:t>[1] Luc De </a:t>
            </a:r>
            <a:r>
              <a:rPr lang="en-US" sz="1900" dirty="0" err="1" smtClean="0"/>
              <a:t>Ghein</a:t>
            </a:r>
            <a:r>
              <a:rPr lang="en-US" sz="1900" dirty="0" smtClean="0"/>
              <a:t>, CCIE : MPLS Fundamentals cap 1 - 7, 2007 Cisco Systems Inc, Cisco Press 800 East 96th Street Indianapolis, IN 46240 USA, ISBN 1-58705-197-4.</a:t>
            </a:r>
            <a:endParaRPr lang="ro-RO" sz="1900" dirty="0" smtClean="0"/>
          </a:p>
          <a:p>
            <a:endParaRPr lang="en-US" sz="1900" dirty="0" smtClean="0"/>
          </a:p>
          <a:p>
            <a:r>
              <a:rPr lang="en-US" sz="1900" dirty="0" smtClean="0"/>
              <a:t>[2] MPLS and VPN Architectures, Volume II – Jim </a:t>
            </a:r>
            <a:r>
              <a:rPr lang="en-US" sz="1900" dirty="0" err="1" smtClean="0"/>
              <a:t>Guichard</a:t>
            </a:r>
            <a:r>
              <a:rPr lang="en-US" sz="1900" dirty="0" smtClean="0"/>
              <a:t>, Ivan </a:t>
            </a:r>
            <a:r>
              <a:rPr lang="en-US" sz="1900" dirty="0" err="1" smtClean="0"/>
              <a:t>Pepelnjak</a:t>
            </a:r>
            <a:r>
              <a:rPr lang="en-US" sz="1900" dirty="0" smtClean="0"/>
              <a:t>, Jeff </a:t>
            </a:r>
            <a:r>
              <a:rPr lang="en-US" sz="1900" dirty="0" err="1" smtClean="0"/>
              <a:t>Apcar</a:t>
            </a:r>
            <a:r>
              <a:rPr lang="en-US" sz="1900" dirty="0" smtClean="0"/>
              <a:t> , June 06, 2003, ISBN : 1-58705-112-5.</a:t>
            </a:r>
            <a:endParaRPr lang="ro-RO" sz="1900" dirty="0" smtClean="0"/>
          </a:p>
          <a:p>
            <a:endParaRPr lang="en-US" sz="1900" dirty="0" smtClean="0"/>
          </a:p>
          <a:p>
            <a:r>
              <a:rPr lang="en-US" sz="1900" dirty="0" smtClean="0"/>
              <a:t>[3] Dynamic Online Routing Algorithm for MPLS Traffic </a:t>
            </a:r>
            <a:r>
              <a:rPr lang="en-US" sz="1900" dirty="0" err="1" smtClean="0"/>
              <a:t>EngineeringW</a:t>
            </a:r>
            <a:r>
              <a:rPr lang="en-US" sz="1900" dirty="0" smtClean="0"/>
              <a:t>. </a:t>
            </a:r>
            <a:r>
              <a:rPr lang="en-US" sz="1900" dirty="0" err="1" smtClean="0"/>
              <a:t>Szeto</a:t>
            </a:r>
            <a:r>
              <a:rPr lang="en-US" sz="1900" dirty="0" smtClean="0"/>
              <a:t>, </a:t>
            </a:r>
            <a:r>
              <a:rPr lang="en-US" sz="1900" dirty="0" err="1" smtClean="0"/>
              <a:t>R.Boutaba</a:t>
            </a:r>
            <a:r>
              <a:rPr lang="en-US" sz="1900" dirty="0" smtClean="0"/>
              <a:t> and </a:t>
            </a:r>
            <a:r>
              <a:rPr lang="en-US" sz="1900" dirty="0" err="1" smtClean="0"/>
              <a:t>Y.Iraqi</a:t>
            </a:r>
            <a:r>
              <a:rPr lang="en-US" sz="1900" dirty="0" smtClean="0"/>
              <a:t> – Department of Computer Science, University of Waterloo, 200 </a:t>
            </a:r>
            <a:r>
              <a:rPr lang="en-US" sz="1900" dirty="0" err="1" smtClean="0"/>
              <a:t>Univeristy</a:t>
            </a:r>
            <a:r>
              <a:rPr lang="en-US" sz="1900" dirty="0" smtClean="0"/>
              <a:t> Avenue West, Waterloo, ON, Canada, N2L 3G</a:t>
            </a:r>
            <a:endParaRPr lang="ro-RO" sz="1900" dirty="0" smtClean="0"/>
          </a:p>
          <a:p>
            <a:r>
              <a:rPr lang="en-US" sz="1900" dirty="0" smtClean="0"/>
              <a:t>[4] Multiprotocol label switching architecture. RFC3031, 2001</a:t>
            </a:r>
          </a:p>
          <a:p>
            <a:endParaRPr lang="ro-RO" sz="1900" dirty="0" smtClean="0"/>
          </a:p>
          <a:p>
            <a:endParaRPr lang="en-US" sz="19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953512"/>
          </a:xfrm>
        </p:spPr>
        <p:txBody>
          <a:bodyPr/>
          <a:lstStyle/>
          <a:p>
            <a:r>
              <a:rPr lang="en-US" dirty="0" smtClean="0"/>
              <a:t>V</a:t>
            </a:r>
            <a:r>
              <a:rPr lang="ro-RO" dirty="0" smtClean="0"/>
              <a:t>ă mulţumesc pentru atenţie 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sz="3100" dirty="0" err="1" smtClean="0"/>
              <a:t>Introducere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o-RO" sz="1400" dirty="0" smtClean="0"/>
          </a:p>
          <a:p>
            <a:endParaRPr lang="ro-RO" sz="1400" dirty="0" smtClean="0"/>
          </a:p>
          <a:p>
            <a:endParaRPr lang="ro-RO" sz="1400" dirty="0" smtClean="0"/>
          </a:p>
          <a:p>
            <a:endParaRPr lang="ro-RO" sz="1400" dirty="0" smtClean="0"/>
          </a:p>
          <a:p>
            <a:r>
              <a:rPr lang="en-US" sz="1400" dirty="0" err="1" smtClean="0"/>
              <a:t>Comutarea</a:t>
            </a:r>
            <a:r>
              <a:rPr lang="en-US" sz="1400" dirty="0" smtClean="0"/>
              <a:t> multiprotocol cu </a:t>
            </a:r>
            <a:r>
              <a:rPr lang="en-US" sz="1400" dirty="0" err="1" smtClean="0"/>
              <a:t>etichete</a:t>
            </a:r>
            <a:r>
              <a:rPr lang="en-US" sz="1400" dirty="0" smtClean="0"/>
              <a:t> </a:t>
            </a:r>
            <a:r>
              <a:rPr lang="en-US" sz="1400" dirty="0" err="1" smtClean="0"/>
              <a:t>este</a:t>
            </a:r>
            <a:r>
              <a:rPr lang="en-US" sz="1400" dirty="0" smtClean="0"/>
              <a:t> o </a:t>
            </a:r>
            <a:r>
              <a:rPr lang="en-US" sz="1400" dirty="0" err="1" smtClean="0"/>
              <a:t>tehnologie</a:t>
            </a:r>
            <a:r>
              <a:rPr lang="en-US" sz="1400" dirty="0" smtClean="0"/>
              <a:t> </a:t>
            </a:r>
            <a:r>
              <a:rPr lang="en-US" sz="1400" dirty="0" err="1" smtClean="0"/>
              <a:t>prin</a:t>
            </a:r>
            <a:r>
              <a:rPr lang="en-US" sz="1400" dirty="0" smtClean="0"/>
              <a:t> care </a:t>
            </a:r>
            <a:r>
              <a:rPr lang="en-US" sz="1400" dirty="0" err="1" smtClean="0"/>
              <a:t>nodurile</a:t>
            </a:r>
            <a:r>
              <a:rPr lang="en-US" sz="1400" dirty="0" smtClean="0"/>
              <a:t> </a:t>
            </a:r>
            <a:r>
              <a:rPr lang="en-US" sz="1400" dirty="0" err="1" smtClean="0"/>
              <a:t>terminale</a:t>
            </a:r>
            <a:r>
              <a:rPr lang="en-US" sz="1400" dirty="0" smtClean="0"/>
              <a:t> </a:t>
            </a:r>
            <a:r>
              <a:rPr lang="en-US" sz="1400" dirty="0" err="1" smtClean="0"/>
              <a:t>adaugă</a:t>
            </a:r>
            <a:r>
              <a:rPr lang="en-US" sz="1400" dirty="0" smtClean="0"/>
              <a:t> o </a:t>
            </a:r>
            <a:r>
              <a:rPr lang="en-US" sz="1400" dirty="0" err="1" smtClean="0"/>
              <a:t>etichetă</a:t>
            </a:r>
            <a:r>
              <a:rPr lang="en-US" sz="1400" dirty="0" smtClean="0"/>
              <a:t> la un </a:t>
            </a:r>
            <a:r>
              <a:rPr lang="en-US" sz="1400" dirty="0" err="1" smtClean="0"/>
              <a:t>pachet</a:t>
            </a:r>
            <a:r>
              <a:rPr lang="en-US" sz="1400" dirty="0" smtClean="0"/>
              <a:t> IP. </a:t>
            </a:r>
          </a:p>
          <a:p>
            <a:endParaRPr lang="en-US" sz="1400" dirty="0" smtClean="0"/>
          </a:p>
          <a:p>
            <a:r>
              <a:rPr lang="en-US" sz="1400" dirty="0" err="1" smtClean="0"/>
              <a:t>Etichetele</a:t>
            </a:r>
            <a:r>
              <a:rPr lang="en-US" sz="1400" dirty="0" smtClean="0"/>
              <a:t> MPLS </a:t>
            </a:r>
            <a:r>
              <a:rPr lang="en-US" sz="1400" dirty="0" err="1" smtClean="0"/>
              <a:t>sunt</a:t>
            </a:r>
            <a:r>
              <a:rPr lang="en-US" sz="1400" dirty="0" smtClean="0"/>
              <a:t> </a:t>
            </a:r>
            <a:r>
              <a:rPr lang="en-US" sz="1400" dirty="0" err="1" smtClean="0"/>
              <a:t>anunţate</a:t>
            </a:r>
            <a:r>
              <a:rPr lang="en-US" sz="1400" dirty="0" smtClean="0"/>
              <a:t> </a:t>
            </a:r>
            <a:r>
              <a:rPr lang="en-US" sz="1400" dirty="0" err="1" smtClean="0"/>
              <a:t>între</a:t>
            </a:r>
            <a:r>
              <a:rPr lang="en-US" sz="1400" dirty="0" smtClean="0"/>
              <a:t> </a:t>
            </a:r>
            <a:r>
              <a:rPr lang="en-US" sz="1400" dirty="0" err="1" smtClean="0"/>
              <a:t>routere</a:t>
            </a:r>
            <a:r>
              <a:rPr lang="en-US" sz="1400" dirty="0" smtClean="0"/>
              <a:t>, </a:t>
            </a:r>
            <a:r>
              <a:rPr lang="en-US" sz="1400" dirty="0" err="1" smtClean="0"/>
              <a:t>astfel</a:t>
            </a:r>
            <a:r>
              <a:rPr lang="en-US" sz="1400" dirty="0" smtClean="0"/>
              <a:t> </a:t>
            </a:r>
            <a:r>
              <a:rPr lang="en-US" sz="1400" dirty="0" err="1" smtClean="0"/>
              <a:t>încât</a:t>
            </a:r>
            <a:r>
              <a:rPr lang="en-US" sz="1400" dirty="0" smtClean="0"/>
              <a:t> </a:t>
            </a:r>
            <a:r>
              <a:rPr lang="en-US" sz="1400" dirty="0" err="1" smtClean="0"/>
              <a:t>acestea</a:t>
            </a:r>
            <a:r>
              <a:rPr lang="en-US" sz="1400" dirty="0" smtClean="0"/>
              <a:t> </a:t>
            </a:r>
            <a:r>
              <a:rPr lang="en-US" sz="1400" dirty="0" err="1" smtClean="0"/>
              <a:t>să</a:t>
            </a:r>
            <a:r>
              <a:rPr lang="en-US" sz="1400" dirty="0" smtClean="0"/>
              <a:t> </a:t>
            </a:r>
            <a:r>
              <a:rPr lang="en-US" sz="1400" dirty="0" err="1" smtClean="0"/>
              <a:t>poată</a:t>
            </a:r>
            <a:r>
              <a:rPr lang="en-US" sz="1400" dirty="0" smtClean="0"/>
              <a:t> </a:t>
            </a:r>
            <a:r>
              <a:rPr lang="en-US" sz="1400" dirty="0" err="1" smtClean="0"/>
              <a:t>construi</a:t>
            </a:r>
            <a:r>
              <a:rPr lang="en-US" sz="1400" dirty="0" smtClean="0"/>
              <a:t>  o  </a:t>
            </a:r>
            <a:r>
              <a:rPr lang="en-US" sz="1400" dirty="0" err="1" smtClean="0"/>
              <a:t>tabelă</a:t>
            </a:r>
            <a:r>
              <a:rPr lang="en-US" sz="1400" dirty="0" smtClean="0"/>
              <a:t>  a  </a:t>
            </a:r>
            <a:r>
              <a:rPr lang="en-US" sz="1400" dirty="0" err="1" smtClean="0"/>
              <a:t>etichetelor</a:t>
            </a:r>
            <a:r>
              <a:rPr lang="en-US" sz="1400" dirty="0" smtClean="0"/>
              <a:t>.  </a:t>
            </a:r>
            <a:endParaRPr lang="ro-RO" sz="1400" dirty="0" smtClean="0"/>
          </a:p>
          <a:p>
            <a:r>
              <a:rPr lang="en-US" sz="1400" dirty="0" err="1" smtClean="0"/>
              <a:t>Aceste</a:t>
            </a:r>
            <a:r>
              <a:rPr lang="en-US" sz="1400" dirty="0" smtClean="0"/>
              <a:t>  </a:t>
            </a:r>
            <a:r>
              <a:rPr lang="en-US" sz="1400" dirty="0" err="1" smtClean="0"/>
              <a:t>etichete</a:t>
            </a:r>
            <a:r>
              <a:rPr lang="en-US" sz="1400" dirty="0" smtClean="0"/>
              <a:t>  </a:t>
            </a:r>
            <a:r>
              <a:rPr lang="en-US" sz="1400" dirty="0" err="1" smtClean="0"/>
              <a:t>sunt</a:t>
            </a:r>
            <a:r>
              <a:rPr lang="en-US" sz="1400" dirty="0" smtClean="0"/>
              <a:t>  </a:t>
            </a:r>
            <a:r>
              <a:rPr lang="en-US" sz="1400" dirty="0" err="1" smtClean="0"/>
              <a:t>ataşate</a:t>
            </a:r>
            <a:r>
              <a:rPr lang="en-US" sz="1400" dirty="0" smtClean="0"/>
              <a:t>  la  </a:t>
            </a:r>
            <a:r>
              <a:rPr lang="en-US" sz="1400" dirty="0" err="1" smtClean="0"/>
              <a:t>pachetele</a:t>
            </a:r>
            <a:r>
              <a:rPr lang="en-US" sz="1400" dirty="0" smtClean="0"/>
              <a:t>  IP  </a:t>
            </a:r>
            <a:r>
              <a:rPr lang="en-US" sz="1400" dirty="0" err="1" smtClean="0"/>
              <a:t>pentru</a:t>
            </a:r>
            <a:r>
              <a:rPr lang="en-US" sz="1400" dirty="0" smtClean="0"/>
              <a:t>  a  </a:t>
            </a:r>
            <a:r>
              <a:rPr lang="en-US" sz="1400" dirty="0" err="1" smtClean="0"/>
              <a:t>permite</a:t>
            </a:r>
            <a:r>
              <a:rPr lang="en-US" sz="1400" dirty="0" smtClean="0"/>
              <a:t> </a:t>
            </a:r>
            <a:r>
              <a:rPr lang="en-US" sz="1400" dirty="0" err="1" smtClean="0"/>
              <a:t>routerelor</a:t>
            </a:r>
            <a:r>
              <a:rPr lang="en-US" sz="1400" dirty="0" smtClean="0"/>
              <a:t>  </a:t>
            </a:r>
            <a:r>
              <a:rPr lang="en-US" sz="1400" dirty="0" err="1" smtClean="0"/>
              <a:t>să</a:t>
            </a:r>
            <a:r>
              <a:rPr lang="en-US" sz="1400" dirty="0" smtClean="0"/>
              <a:t>  </a:t>
            </a:r>
            <a:r>
              <a:rPr lang="en-US" sz="1400" dirty="0" err="1" smtClean="0"/>
              <a:t>transmită</a:t>
            </a:r>
            <a:r>
              <a:rPr lang="en-US" sz="1400" dirty="0" smtClean="0"/>
              <a:t>  </a:t>
            </a:r>
            <a:r>
              <a:rPr lang="en-US" sz="1400" dirty="0" err="1" smtClean="0"/>
              <a:t>traficul</a:t>
            </a:r>
            <a:r>
              <a:rPr lang="en-US" sz="1400" dirty="0" smtClean="0"/>
              <a:t>  </a:t>
            </a:r>
            <a:r>
              <a:rPr lang="en-US" sz="1400" dirty="0" err="1" smtClean="0"/>
              <a:t>uitându</a:t>
            </a:r>
            <a:r>
              <a:rPr lang="en-US" sz="1400" dirty="0" smtClean="0"/>
              <a:t>-se  </a:t>
            </a:r>
            <a:r>
              <a:rPr lang="en-US" sz="1400" dirty="0" err="1" smtClean="0"/>
              <a:t>doar</a:t>
            </a:r>
            <a:r>
              <a:rPr lang="en-US" sz="1400" dirty="0" smtClean="0"/>
              <a:t>  la  </a:t>
            </a:r>
            <a:r>
              <a:rPr lang="en-US" sz="1400" dirty="0" err="1" smtClean="0"/>
              <a:t>etichetă</a:t>
            </a:r>
            <a:r>
              <a:rPr lang="en-US" sz="1400" dirty="0" smtClean="0"/>
              <a:t>,  </a:t>
            </a:r>
            <a:r>
              <a:rPr lang="en-US" sz="1400" dirty="0" err="1" smtClean="0"/>
              <a:t>fără</a:t>
            </a:r>
            <a:r>
              <a:rPr lang="en-US" sz="1400" dirty="0" smtClean="0"/>
              <a:t>  a  </a:t>
            </a:r>
            <a:r>
              <a:rPr lang="en-US" sz="1400" dirty="0" err="1" smtClean="0"/>
              <a:t>mai</a:t>
            </a:r>
            <a:r>
              <a:rPr lang="en-US" sz="1400" dirty="0" smtClean="0"/>
              <a:t>  </a:t>
            </a:r>
            <a:r>
              <a:rPr lang="en-US" sz="1400" dirty="0" err="1" smtClean="0"/>
              <a:t>fi</a:t>
            </a:r>
            <a:r>
              <a:rPr lang="en-US" sz="1400" dirty="0" smtClean="0"/>
              <a:t>  </a:t>
            </a:r>
            <a:r>
              <a:rPr lang="en-US" sz="1400" dirty="0" err="1" smtClean="0"/>
              <a:t>necesară</a:t>
            </a:r>
            <a:r>
              <a:rPr lang="en-US" sz="1400" dirty="0" smtClean="0"/>
              <a:t>  </a:t>
            </a:r>
            <a:r>
              <a:rPr lang="en-US" sz="1400" dirty="0" err="1" smtClean="0"/>
              <a:t>adresa</a:t>
            </a:r>
            <a:r>
              <a:rPr lang="en-US" sz="1400" dirty="0" smtClean="0"/>
              <a:t>  de </a:t>
            </a:r>
            <a:r>
              <a:rPr lang="en-US" sz="1400" dirty="0" err="1" smtClean="0"/>
              <a:t>destinaţie</a:t>
            </a:r>
            <a:r>
              <a:rPr lang="en-US" sz="1400" dirty="0" smtClean="0"/>
              <a:t>. </a:t>
            </a:r>
          </a:p>
          <a:p>
            <a:endParaRPr lang="en-US" sz="1400" dirty="0" smtClean="0"/>
          </a:p>
          <a:p>
            <a:r>
              <a:rPr lang="en-US" sz="1400" dirty="0" err="1" smtClean="0"/>
              <a:t>Aceste</a:t>
            </a:r>
            <a:r>
              <a:rPr lang="en-US" sz="1400" dirty="0" smtClean="0"/>
              <a:t> </a:t>
            </a:r>
            <a:r>
              <a:rPr lang="en-US" sz="1400" dirty="0" err="1" smtClean="0"/>
              <a:t>pachete</a:t>
            </a:r>
            <a:r>
              <a:rPr lang="en-US" sz="1400" dirty="0" smtClean="0"/>
              <a:t> </a:t>
            </a:r>
            <a:r>
              <a:rPr lang="en-US" sz="1400" dirty="0" err="1" smtClean="0"/>
              <a:t>sunt</a:t>
            </a:r>
            <a:r>
              <a:rPr lang="en-US" sz="1400" dirty="0" smtClean="0"/>
              <a:t> </a:t>
            </a:r>
            <a:r>
              <a:rPr lang="en-US" sz="1400" dirty="0" err="1" smtClean="0"/>
              <a:t>trimise</a:t>
            </a:r>
            <a:r>
              <a:rPr lang="en-US" sz="1400" dirty="0" smtClean="0"/>
              <a:t> </a:t>
            </a:r>
            <a:r>
              <a:rPr lang="en-US" sz="1400" dirty="0" err="1" smtClean="0"/>
              <a:t>prin</a:t>
            </a:r>
            <a:r>
              <a:rPr lang="en-US" sz="1400" dirty="0" smtClean="0"/>
              <a:t> </a:t>
            </a:r>
            <a:r>
              <a:rPr lang="en-US" sz="1400" dirty="0" err="1" smtClean="0"/>
              <a:t>intermediul</a:t>
            </a:r>
            <a:r>
              <a:rPr lang="en-US" sz="1400" dirty="0" smtClean="0"/>
              <a:t> </a:t>
            </a:r>
            <a:r>
              <a:rPr lang="en-US" sz="1400" dirty="0" err="1" smtClean="0"/>
              <a:t>comutării</a:t>
            </a:r>
            <a:r>
              <a:rPr lang="en-US" sz="1400" dirty="0" smtClean="0"/>
              <a:t> de </a:t>
            </a:r>
            <a:r>
              <a:rPr lang="en-US" sz="1400" dirty="0" err="1" smtClean="0"/>
              <a:t>etichete</a:t>
            </a:r>
            <a:r>
              <a:rPr lang="en-US" sz="1400" dirty="0" smtClean="0"/>
              <a:t> </a:t>
            </a:r>
            <a:r>
              <a:rPr lang="en-US" sz="1400" dirty="0" err="1" smtClean="0"/>
              <a:t>şi</a:t>
            </a:r>
            <a:r>
              <a:rPr lang="en-US" sz="1400" dirty="0" smtClean="0"/>
              <a:t> nu </a:t>
            </a:r>
            <a:r>
              <a:rPr lang="en-US" sz="1400" dirty="0" err="1" smtClean="0"/>
              <a:t>prin</a:t>
            </a:r>
            <a:r>
              <a:rPr lang="en-US" sz="1400" dirty="0" smtClean="0"/>
              <a:t> </a:t>
            </a:r>
            <a:r>
              <a:rPr lang="en-US" sz="1400" dirty="0" err="1" smtClean="0"/>
              <a:t>comutarea</a:t>
            </a:r>
            <a:r>
              <a:rPr lang="en-US" sz="1400" dirty="0" smtClean="0"/>
              <a:t> IP.</a:t>
            </a:r>
          </a:p>
          <a:p>
            <a:endParaRPr lang="en-US" sz="1400" dirty="0" smtClean="0"/>
          </a:p>
          <a:p>
            <a:r>
              <a:rPr lang="en-US" sz="1400" dirty="0" smtClean="0"/>
              <a:t>Reduce </a:t>
            </a:r>
            <a:r>
              <a:rPr lang="en-US" sz="1400" dirty="0" err="1" smtClean="0"/>
              <a:t>complexitatea</a:t>
            </a:r>
            <a:r>
              <a:rPr lang="en-US" sz="1400" dirty="0" smtClean="0"/>
              <a:t> </a:t>
            </a:r>
            <a:r>
              <a:rPr lang="en-US" sz="1400" dirty="0" err="1" smtClean="0"/>
              <a:t>operaţiilor</a:t>
            </a:r>
            <a:r>
              <a:rPr lang="en-US" sz="1400" dirty="0" smtClean="0"/>
              <a:t> din </a:t>
            </a:r>
            <a:r>
              <a:rPr lang="en-US" sz="1400" dirty="0" err="1" smtClean="0"/>
              <a:t>reţea</a:t>
            </a:r>
            <a:r>
              <a:rPr lang="en-US" sz="1400" dirty="0" smtClean="0"/>
              <a:t> </a:t>
            </a:r>
            <a:r>
              <a:rPr lang="ro-RO" sz="1400" dirty="0" smtClean="0"/>
              <a:t>.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err="1" smtClean="0"/>
              <a:t>Facilitează</a:t>
            </a:r>
            <a:r>
              <a:rPr lang="en-US" sz="1400" dirty="0" smtClean="0"/>
              <a:t> </a:t>
            </a:r>
            <a:r>
              <a:rPr lang="en-US" sz="1400" dirty="0" err="1" smtClean="0"/>
              <a:t>apariţia</a:t>
            </a:r>
            <a:r>
              <a:rPr lang="en-US" sz="1400" dirty="0" smtClean="0"/>
              <a:t> de </a:t>
            </a:r>
            <a:r>
              <a:rPr lang="en-US" sz="1400" dirty="0" err="1" smtClean="0"/>
              <a:t>noi</a:t>
            </a:r>
            <a:r>
              <a:rPr lang="en-US" sz="1400" dirty="0" smtClean="0"/>
              <a:t> </a:t>
            </a:r>
            <a:r>
              <a:rPr lang="en-US" sz="1400" dirty="0" err="1" smtClean="0"/>
              <a:t>posibilităţi</a:t>
            </a:r>
            <a:r>
              <a:rPr lang="en-US" sz="1400" dirty="0" smtClean="0"/>
              <a:t> de </a:t>
            </a:r>
            <a:r>
              <a:rPr lang="en-US" sz="1400" dirty="0" err="1" smtClean="0"/>
              <a:t>rutare</a:t>
            </a:r>
            <a:r>
              <a:rPr lang="en-US" sz="1400" dirty="0" smtClean="0"/>
              <a:t>, care </a:t>
            </a:r>
            <a:r>
              <a:rPr lang="en-US" sz="1400" dirty="0" err="1" smtClean="0"/>
              <a:t>îmbunătăţesc</a:t>
            </a:r>
            <a:r>
              <a:rPr lang="en-US" sz="1400" dirty="0" smtClean="0"/>
              <a:t> </a:t>
            </a:r>
            <a:r>
              <a:rPr lang="en-US" sz="1400" dirty="0" err="1" smtClean="0"/>
              <a:t>tehnicile</a:t>
            </a:r>
            <a:r>
              <a:rPr lang="en-US" sz="1400" dirty="0" smtClean="0"/>
              <a:t> de </a:t>
            </a:r>
            <a:r>
              <a:rPr lang="en-US" sz="1400" dirty="0" err="1" smtClean="0"/>
              <a:t>rutare</a:t>
            </a:r>
            <a:r>
              <a:rPr lang="ro-RO" sz="1400" dirty="0" smtClean="0"/>
              <a:t> e</a:t>
            </a:r>
            <a:r>
              <a:rPr lang="en-US" sz="1400" dirty="0" err="1" smtClean="0"/>
              <a:t>xistente</a:t>
            </a:r>
            <a:r>
              <a:rPr lang="ro-RO" sz="1400" dirty="0" smtClean="0"/>
              <a:t>.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err="1" smtClean="0"/>
              <a:t>Ingineria</a:t>
            </a:r>
            <a:r>
              <a:rPr lang="en-US" sz="1400" dirty="0" smtClean="0"/>
              <a:t> </a:t>
            </a:r>
            <a:r>
              <a:rPr lang="en-US" sz="1400" dirty="0" err="1" smtClean="0"/>
              <a:t>traficului</a:t>
            </a:r>
            <a:r>
              <a:rPr lang="en-US" sz="1400" dirty="0" smtClean="0"/>
              <a:t> </a:t>
            </a:r>
            <a:r>
              <a:rPr lang="ro-RO" sz="1400" dirty="0" smtClean="0"/>
              <a:t>.</a:t>
            </a:r>
            <a:endParaRPr lang="en-US" sz="1400" dirty="0" smtClean="0"/>
          </a:p>
          <a:p>
            <a:endParaRPr lang="ro-RO" sz="1400" dirty="0" smtClean="0"/>
          </a:p>
          <a:p>
            <a:endParaRPr lang="ro-RO" sz="1400" dirty="0"/>
          </a:p>
          <a:p>
            <a:endParaRPr lang="ro-RO" sz="1400" dirty="0" smtClean="0"/>
          </a:p>
          <a:p>
            <a:endParaRPr lang="ro-RO" sz="1400" dirty="0"/>
          </a:p>
          <a:p>
            <a:endParaRPr lang="ro-RO" sz="1400" dirty="0" smtClean="0"/>
          </a:p>
          <a:p>
            <a:endParaRPr lang="ro-RO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Cap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762000"/>
            <a:ext cx="4305901" cy="19814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n-US" sz="3100" dirty="0" err="1" smtClean="0"/>
              <a:t>Structura</a:t>
            </a:r>
            <a:r>
              <a:rPr lang="en-US" sz="3100" dirty="0" smtClean="0"/>
              <a:t> </a:t>
            </a:r>
            <a:r>
              <a:rPr lang="en-US" sz="3100" dirty="0" err="1" smtClean="0"/>
              <a:t>antetului</a:t>
            </a:r>
            <a:r>
              <a:rPr lang="en-US" sz="3100" dirty="0" smtClean="0"/>
              <a:t> MPLS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o-RO" sz="1400" dirty="0" smtClean="0"/>
          </a:p>
          <a:p>
            <a:endParaRPr lang="ro-RO" sz="1400" dirty="0" smtClean="0"/>
          </a:p>
          <a:p>
            <a:r>
              <a:rPr lang="en-US" sz="1400" dirty="0" err="1" smtClean="0"/>
              <a:t>Eticheta</a:t>
            </a:r>
            <a:r>
              <a:rPr lang="en-US" sz="1400" dirty="0" smtClean="0"/>
              <a:t>  (label)  </a:t>
            </a:r>
            <a:r>
              <a:rPr lang="en-US" sz="1400" dirty="0" err="1" smtClean="0"/>
              <a:t>este</a:t>
            </a:r>
            <a:r>
              <a:rPr lang="en-US" sz="1400" dirty="0" smtClean="0"/>
              <a:t>  un  </a:t>
            </a:r>
            <a:r>
              <a:rPr lang="en-US" sz="1400" dirty="0" err="1" smtClean="0"/>
              <a:t>identificator</a:t>
            </a:r>
            <a:r>
              <a:rPr lang="en-US" sz="1400" dirty="0" smtClean="0"/>
              <a:t>  </a:t>
            </a:r>
            <a:r>
              <a:rPr lang="en-US" sz="1400" dirty="0" err="1" smtClean="0"/>
              <a:t>scurt</a:t>
            </a:r>
            <a:r>
              <a:rPr lang="en-US" sz="1400" dirty="0" smtClean="0"/>
              <a:t>  cu  o  </a:t>
            </a:r>
            <a:r>
              <a:rPr lang="en-US" sz="1400" dirty="0" err="1" smtClean="0"/>
              <a:t>lungime</a:t>
            </a:r>
            <a:r>
              <a:rPr lang="en-US" sz="1400" dirty="0" smtClean="0"/>
              <a:t>  </a:t>
            </a:r>
            <a:r>
              <a:rPr lang="en-US" sz="1400" dirty="0" err="1" smtClean="0"/>
              <a:t>fixă</a:t>
            </a:r>
            <a:r>
              <a:rPr lang="en-US" sz="1400" dirty="0" smtClean="0"/>
              <a:t>,  care  </a:t>
            </a:r>
            <a:r>
              <a:rPr lang="en-US" sz="1400" dirty="0" err="1" smtClean="0"/>
              <a:t>poate</a:t>
            </a:r>
            <a:r>
              <a:rPr lang="en-US" sz="1400" dirty="0" smtClean="0"/>
              <a:t>  </a:t>
            </a:r>
            <a:r>
              <a:rPr lang="en-US" sz="1400" dirty="0" err="1" smtClean="0"/>
              <a:t>fi</a:t>
            </a:r>
            <a:r>
              <a:rPr lang="en-US" sz="1400" dirty="0" smtClean="0"/>
              <a:t>  </a:t>
            </a:r>
            <a:r>
              <a:rPr lang="en-US" sz="1400" dirty="0" err="1" smtClean="0"/>
              <a:t>folosită</a:t>
            </a:r>
            <a:r>
              <a:rPr lang="en-US" sz="1400" dirty="0" smtClean="0"/>
              <a:t>  </a:t>
            </a:r>
            <a:r>
              <a:rPr lang="en-US" sz="1400" dirty="0" err="1" smtClean="0"/>
              <a:t>în</a:t>
            </a:r>
            <a:r>
              <a:rPr lang="en-US" sz="1400" dirty="0" smtClean="0"/>
              <a:t> </a:t>
            </a:r>
            <a:r>
              <a:rPr lang="en-US" sz="1400" dirty="0" err="1" smtClean="0"/>
              <a:t>asistarea</a:t>
            </a:r>
            <a:r>
              <a:rPr lang="en-US" sz="1400" dirty="0" smtClean="0"/>
              <a:t> </a:t>
            </a:r>
            <a:r>
              <a:rPr lang="en-US" sz="1400" dirty="0" err="1" smtClean="0"/>
              <a:t>procesului</a:t>
            </a:r>
            <a:r>
              <a:rPr lang="en-US" sz="1400" dirty="0" smtClean="0"/>
              <a:t> de forwarding (</a:t>
            </a:r>
            <a:r>
              <a:rPr lang="en-US" sz="1400" dirty="0" err="1" smtClean="0"/>
              <a:t>trecerea</a:t>
            </a:r>
            <a:r>
              <a:rPr lang="en-US" sz="1400" dirty="0" smtClean="0"/>
              <a:t> </a:t>
            </a:r>
            <a:r>
              <a:rPr lang="en-US" sz="1400" dirty="0" err="1" smtClean="0"/>
              <a:t>pachetelor</a:t>
            </a:r>
            <a:r>
              <a:rPr lang="en-US" sz="1400" dirty="0" smtClean="0"/>
              <a:t> </a:t>
            </a:r>
            <a:r>
              <a:rPr lang="en-US" sz="1400" dirty="0" err="1" smtClean="0"/>
              <a:t>dintr</a:t>
            </a:r>
            <a:r>
              <a:rPr lang="en-US" sz="1400" dirty="0" smtClean="0"/>
              <a:t>-o </a:t>
            </a:r>
            <a:r>
              <a:rPr lang="en-US" sz="1400" dirty="0" err="1" smtClean="0"/>
              <a:t>reţea</a:t>
            </a:r>
            <a:r>
              <a:rPr lang="en-US" sz="1400" dirty="0" smtClean="0"/>
              <a:t> </a:t>
            </a:r>
            <a:r>
              <a:rPr lang="en-US" sz="1400" dirty="0" err="1" smtClean="0"/>
              <a:t>în</a:t>
            </a:r>
            <a:r>
              <a:rPr lang="en-US" sz="1400" dirty="0" smtClean="0"/>
              <a:t> </a:t>
            </a:r>
            <a:r>
              <a:rPr lang="en-US" sz="1400" dirty="0" err="1" smtClean="0"/>
              <a:t>alta</a:t>
            </a:r>
            <a:r>
              <a:rPr lang="en-US" sz="1400" dirty="0" smtClean="0"/>
              <a:t>). </a:t>
            </a:r>
          </a:p>
          <a:p>
            <a:endParaRPr lang="en-US" sz="1400" dirty="0" smtClean="0"/>
          </a:p>
          <a:p>
            <a:r>
              <a:rPr lang="en-US" sz="1400" dirty="0" smtClean="0"/>
              <a:t>O </a:t>
            </a:r>
            <a:r>
              <a:rPr lang="en-US" sz="1400" dirty="0" err="1" smtClean="0"/>
              <a:t>etichetă</a:t>
            </a:r>
            <a:r>
              <a:rPr lang="en-US" sz="1400" dirty="0" smtClean="0"/>
              <a:t> MPLS are 32 de </a:t>
            </a:r>
            <a:r>
              <a:rPr lang="en-US" sz="1400" dirty="0" err="1" smtClean="0"/>
              <a:t>octeţi</a:t>
            </a:r>
            <a:r>
              <a:rPr lang="en-US" sz="1400" dirty="0" smtClean="0"/>
              <a:t>. </a:t>
            </a:r>
          </a:p>
          <a:p>
            <a:endParaRPr lang="en-US" sz="1400" dirty="0" smtClean="0"/>
          </a:p>
          <a:p>
            <a:r>
              <a:rPr lang="en-US" sz="1400" dirty="0" err="1" smtClean="0"/>
              <a:t>Primii</a:t>
            </a:r>
            <a:r>
              <a:rPr lang="en-US" sz="1400" dirty="0" smtClean="0"/>
              <a:t> 20 de </a:t>
            </a:r>
            <a:r>
              <a:rPr lang="en-US" sz="1400" dirty="0" err="1" smtClean="0"/>
              <a:t>octeţi</a:t>
            </a:r>
            <a:r>
              <a:rPr lang="en-US" sz="1400" dirty="0" smtClean="0"/>
              <a:t> </a:t>
            </a:r>
            <a:r>
              <a:rPr lang="en-US" sz="1400" dirty="0" err="1" smtClean="0"/>
              <a:t>reprezintă</a:t>
            </a:r>
            <a:r>
              <a:rPr lang="en-US" sz="1400" dirty="0" smtClean="0"/>
              <a:t> </a:t>
            </a:r>
            <a:r>
              <a:rPr lang="en-US" sz="1400" dirty="0" err="1" smtClean="0"/>
              <a:t>valoarea</a:t>
            </a:r>
            <a:r>
              <a:rPr lang="en-US" sz="1400" dirty="0" smtClean="0"/>
              <a:t> </a:t>
            </a:r>
            <a:r>
              <a:rPr lang="en-US" sz="1400" dirty="0" err="1" smtClean="0"/>
              <a:t>etichetei</a:t>
            </a:r>
            <a:r>
              <a:rPr lang="en-US" sz="1400" dirty="0" smtClean="0"/>
              <a:t>. </a:t>
            </a:r>
          </a:p>
          <a:p>
            <a:endParaRPr lang="en-US" sz="1400" dirty="0" smtClean="0"/>
          </a:p>
          <a:p>
            <a:r>
              <a:rPr lang="en-US" sz="1400" dirty="0" err="1" smtClean="0"/>
              <a:t>Biţii</a:t>
            </a:r>
            <a:r>
              <a:rPr lang="en-US" sz="1400" dirty="0" smtClean="0"/>
              <a:t> de la 20 la 22 </a:t>
            </a:r>
            <a:r>
              <a:rPr lang="en-US" sz="1400" dirty="0" err="1" smtClean="0"/>
              <a:t>sunt</a:t>
            </a:r>
            <a:r>
              <a:rPr lang="en-US" sz="1400" dirty="0" smtClean="0"/>
              <a:t> </a:t>
            </a:r>
            <a:r>
              <a:rPr lang="en-US" sz="1400" dirty="0" err="1" smtClean="0"/>
              <a:t>trei</a:t>
            </a:r>
            <a:r>
              <a:rPr lang="en-US" sz="1400" dirty="0" smtClean="0"/>
              <a:t> </a:t>
            </a:r>
            <a:r>
              <a:rPr lang="en-US" sz="1400" dirty="0" err="1" smtClean="0"/>
              <a:t>biţi</a:t>
            </a:r>
            <a:r>
              <a:rPr lang="en-US" sz="1400" dirty="0" smtClean="0"/>
              <a:t> </a:t>
            </a:r>
            <a:r>
              <a:rPr lang="en-US" sz="1400" dirty="0" err="1" smtClean="0"/>
              <a:t>experimentali</a:t>
            </a:r>
            <a:r>
              <a:rPr lang="en-US" sz="1400" dirty="0" smtClean="0"/>
              <a:t> (EXP). </a:t>
            </a:r>
            <a:r>
              <a:rPr lang="en-US" sz="1400" dirty="0" err="1" smtClean="0"/>
              <a:t>Aceşti</a:t>
            </a:r>
            <a:r>
              <a:rPr lang="en-US" sz="1400" dirty="0" smtClean="0"/>
              <a:t> </a:t>
            </a:r>
            <a:r>
              <a:rPr lang="en-US" sz="1400" dirty="0" err="1" smtClean="0"/>
              <a:t>biţi</a:t>
            </a:r>
            <a:r>
              <a:rPr lang="en-US" sz="1400" dirty="0" smtClean="0"/>
              <a:t> </a:t>
            </a:r>
            <a:r>
              <a:rPr lang="en-US" sz="1400" dirty="0" err="1" smtClean="0"/>
              <a:t>sunt</a:t>
            </a:r>
            <a:r>
              <a:rPr lang="en-US" sz="1400" dirty="0" smtClean="0"/>
              <a:t> </a:t>
            </a:r>
            <a:r>
              <a:rPr lang="en-US" sz="1400" dirty="0" err="1" smtClean="0"/>
              <a:t>utilizaţi</a:t>
            </a:r>
            <a:r>
              <a:rPr lang="en-US" sz="1400" dirty="0" smtClean="0"/>
              <a:t> </a:t>
            </a:r>
            <a:r>
              <a:rPr lang="en-US" sz="1400" dirty="0" err="1" smtClean="0"/>
              <a:t>exclusiv</a:t>
            </a:r>
            <a:r>
              <a:rPr lang="en-US" sz="1400" dirty="0" smtClean="0"/>
              <a:t> </a:t>
            </a:r>
            <a:r>
              <a:rPr lang="en-US" sz="1400" dirty="0" err="1" smtClean="0"/>
              <a:t>pentru</a:t>
            </a:r>
            <a:r>
              <a:rPr lang="en-US" sz="1400" dirty="0" smtClean="0"/>
              <a:t> </a:t>
            </a:r>
            <a:r>
              <a:rPr lang="en-US" sz="1400" dirty="0" err="1" smtClean="0"/>
              <a:t>calitatea</a:t>
            </a:r>
            <a:r>
              <a:rPr lang="en-US" sz="1400" dirty="0" smtClean="0"/>
              <a:t> de </a:t>
            </a:r>
            <a:r>
              <a:rPr lang="en-US" sz="1400" dirty="0" err="1" smtClean="0"/>
              <a:t>serviciu</a:t>
            </a:r>
            <a:r>
              <a:rPr lang="en-US" sz="1400" dirty="0" smtClean="0"/>
              <a:t> (</a:t>
            </a:r>
            <a:r>
              <a:rPr lang="en-US" sz="1400" dirty="0" err="1" smtClean="0"/>
              <a:t>QoS</a:t>
            </a:r>
            <a:r>
              <a:rPr lang="en-US" sz="1400" dirty="0" smtClean="0"/>
              <a:t>). </a:t>
            </a:r>
          </a:p>
          <a:p>
            <a:endParaRPr lang="en-US" sz="1400" dirty="0" smtClean="0"/>
          </a:p>
          <a:p>
            <a:r>
              <a:rPr lang="en-US" sz="1400" dirty="0" err="1" smtClean="0"/>
              <a:t>Bitul</a:t>
            </a:r>
            <a:r>
              <a:rPr lang="en-US" sz="1400" dirty="0" smtClean="0"/>
              <a:t> 23 </a:t>
            </a:r>
            <a:r>
              <a:rPr lang="en-US" sz="1400" dirty="0" err="1" smtClean="0"/>
              <a:t>este</a:t>
            </a:r>
            <a:r>
              <a:rPr lang="en-US" sz="1400" dirty="0" smtClean="0"/>
              <a:t> </a:t>
            </a:r>
            <a:r>
              <a:rPr lang="en-US" sz="1400" dirty="0" err="1" smtClean="0"/>
              <a:t>bitul</a:t>
            </a:r>
            <a:r>
              <a:rPr lang="en-US" sz="1400" dirty="0" smtClean="0"/>
              <a:t> de </a:t>
            </a:r>
            <a:r>
              <a:rPr lang="en-US" sz="1400" dirty="0" err="1" smtClean="0"/>
              <a:t>stivă</a:t>
            </a:r>
            <a:r>
              <a:rPr lang="en-US" sz="1400" dirty="0" smtClean="0"/>
              <a:t> (</a:t>
            </a:r>
            <a:r>
              <a:rPr lang="en-US" sz="1400" dirty="0" err="1" smtClean="0"/>
              <a:t>BoS</a:t>
            </a:r>
            <a:r>
              <a:rPr lang="en-US" sz="1400" dirty="0" smtClean="0"/>
              <a:t>). </a:t>
            </a:r>
            <a:r>
              <a:rPr lang="en-US" sz="1400" dirty="0" err="1" smtClean="0"/>
              <a:t>Stiva</a:t>
            </a:r>
            <a:r>
              <a:rPr lang="en-US" sz="1400" dirty="0" smtClean="0"/>
              <a:t> </a:t>
            </a:r>
            <a:r>
              <a:rPr lang="en-US" sz="1400" dirty="0" err="1" smtClean="0"/>
              <a:t>reprezintă</a:t>
            </a:r>
            <a:r>
              <a:rPr lang="en-US" sz="1400" dirty="0" smtClean="0"/>
              <a:t> o </a:t>
            </a:r>
            <a:r>
              <a:rPr lang="en-US" sz="1400" dirty="0" err="1" smtClean="0"/>
              <a:t>colecţie</a:t>
            </a:r>
            <a:r>
              <a:rPr lang="en-US" sz="1400" dirty="0" smtClean="0"/>
              <a:t> de </a:t>
            </a:r>
            <a:r>
              <a:rPr lang="en-US" sz="1400" dirty="0" err="1" smtClean="0"/>
              <a:t>etichete</a:t>
            </a:r>
            <a:r>
              <a:rPr lang="en-US" sz="1400" dirty="0" smtClean="0"/>
              <a:t> care se </a:t>
            </a:r>
            <a:r>
              <a:rPr lang="en-US" sz="1400" dirty="0" err="1" smtClean="0"/>
              <a:t>găsesc</a:t>
            </a:r>
            <a:r>
              <a:rPr lang="en-US" sz="1400" dirty="0" smtClean="0"/>
              <a:t> </a:t>
            </a:r>
            <a:r>
              <a:rPr lang="en-US" sz="1400" dirty="0" err="1" smtClean="0"/>
              <a:t>în</a:t>
            </a:r>
            <a:r>
              <a:rPr lang="en-US" sz="1400" dirty="0" smtClean="0"/>
              <a:t> </a:t>
            </a:r>
            <a:r>
              <a:rPr lang="en-US" sz="1400" dirty="0" err="1" smtClean="0"/>
              <a:t>partea</a:t>
            </a:r>
            <a:r>
              <a:rPr lang="en-US" sz="1400" dirty="0" smtClean="0"/>
              <a:t> </a:t>
            </a:r>
            <a:r>
              <a:rPr lang="en-US" sz="1400" dirty="0" err="1" smtClean="0"/>
              <a:t>superioară</a:t>
            </a:r>
            <a:r>
              <a:rPr lang="en-US" sz="1400" dirty="0" smtClean="0"/>
              <a:t> a </a:t>
            </a:r>
            <a:r>
              <a:rPr lang="en-US" sz="1400" dirty="0" err="1" smtClean="0"/>
              <a:t>pachetului</a:t>
            </a:r>
            <a:r>
              <a:rPr lang="en-US" sz="1400" dirty="0" smtClean="0"/>
              <a:t>. </a:t>
            </a:r>
            <a:r>
              <a:rPr lang="en-US" sz="1400" dirty="0" err="1" smtClean="0"/>
              <a:t>Stiva</a:t>
            </a:r>
            <a:r>
              <a:rPr lang="en-US" sz="1400" dirty="0" smtClean="0"/>
              <a:t> </a:t>
            </a:r>
            <a:r>
              <a:rPr lang="en-US" sz="1400" dirty="0" err="1" smtClean="0"/>
              <a:t>poate</a:t>
            </a:r>
            <a:r>
              <a:rPr lang="en-US" sz="1400" dirty="0" smtClean="0"/>
              <a:t> </a:t>
            </a:r>
            <a:r>
              <a:rPr lang="en-US" sz="1400" dirty="0" err="1" smtClean="0"/>
              <a:t>avea</a:t>
            </a:r>
            <a:r>
              <a:rPr lang="en-US" sz="1400" dirty="0" smtClean="0"/>
              <a:t> o </a:t>
            </a:r>
            <a:r>
              <a:rPr lang="en-US" sz="1400" dirty="0" err="1" smtClean="0"/>
              <a:t>singură</a:t>
            </a:r>
            <a:r>
              <a:rPr lang="en-US" sz="1400" dirty="0" smtClean="0"/>
              <a:t> </a:t>
            </a:r>
            <a:r>
              <a:rPr lang="en-US" sz="1400" dirty="0" err="1" smtClean="0"/>
              <a:t>etichetă</a:t>
            </a:r>
            <a:r>
              <a:rPr lang="en-US" sz="1400" dirty="0" smtClean="0"/>
              <a:t> </a:t>
            </a:r>
            <a:r>
              <a:rPr lang="en-US" sz="1400" dirty="0" err="1" smtClean="0"/>
              <a:t>sau</a:t>
            </a:r>
            <a:r>
              <a:rPr lang="en-US" sz="1400" dirty="0" smtClean="0"/>
              <a:t> </a:t>
            </a:r>
            <a:r>
              <a:rPr lang="en-US" sz="1400" dirty="0" err="1" smtClean="0"/>
              <a:t>mai</a:t>
            </a:r>
            <a:r>
              <a:rPr lang="en-US" sz="1400" dirty="0" smtClean="0"/>
              <a:t> </a:t>
            </a:r>
            <a:r>
              <a:rPr lang="en-US" sz="1400" dirty="0" err="1" smtClean="0"/>
              <a:t>multe</a:t>
            </a:r>
            <a:r>
              <a:rPr lang="en-US" sz="1400" dirty="0" smtClean="0"/>
              <a:t>. </a:t>
            </a:r>
          </a:p>
          <a:p>
            <a:endParaRPr lang="en-US" sz="1400" dirty="0" smtClean="0"/>
          </a:p>
          <a:p>
            <a:r>
              <a:rPr lang="en-US" sz="1400" dirty="0" err="1" smtClean="0"/>
              <a:t>Cei</a:t>
            </a:r>
            <a:r>
              <a:rPr lang="en-US" sz="1400" dirty="0" smtClean="0"/>
              <a:t> 8 </a:t>
            </a:r>
            <a:r>
              <a:rPr lang="en-US" sz="1400" dirty="0" err="1" smtClean="0"/>
              <a:t>biţi</a:t>
            </a:r>
            <a:r>
              <a:rPr lang="en-US" sz="1400" dirty="0" smtClean="0"/>
              <a:t> </a:t>
            </a:r>
            <a:r>
              <a:rPr lang="en-US" sz="1400" dirty="0" err="1" smtClean="0"/>
              <a:t>rămaşi</a:t>
            </a:r>
            <a:r>
              <a:rPr lang="en-US" sz="1400" dirty="0" smtClean="0"/>
              <a:t> </a:t>
            </a:r>
            <a:r>
              <a:rPr lang="en-US" sz="1400" dirty="0" err="1" smtClean="0"/>
              <a:t>reprezintă</a:t>
            </a:r>
            <a:r>
              <a:rPr lang="en-US" sz="1400" dirty="0" smtClean="0"/>
              <a:t> </a:t>
            </a:r>
            <a:r>
              <a:rPr lang="en-US" sz="1400" dirty="0" err="1" smtClean="0"/>
              <a:t>câmpul</a:t>
            </a:r>
            <a:r>
              <a:rPr lang="en-US" sz="1400" dirty="0" smtClean="0"/>
              <a:t> TTL (Time-To-Live). </a:t>
            </a:r>
            <a:r>
              <a:rPr lang="en-US" sz="1400" dirty="0" err="1" smtClean="0"/>
              <a:t>Acest</a:t>
            </a:r>
            <a:r>
              <a:rPr lang="en-US" sz="1400" dirty="0" smtClean="0"/>
              <a:t> </a:t>
            </a:r>
            <a:r>
              <a:rPr lang="en-US" sz="1400" dirty="0" err="1" smtClean="0"/>
              <a:t>câmp</a:t>
            </a:r>
            <a:r>
              <a:rPr lang="en-US" sz="1400" dirty="0" smtClean="0"/>
              <a:t> are </a:t>
            </a:r>
            <a:r>
              <a:rPr lang="en-US" sz="1400" dirty="0" err="1" smtClean="0"/>
              <a:t>aceeaşi</a:t>
            </a:r>
            <a:r>
              <a:rPr lang="en-US" sz="1400" dirty="0" smtClean="0"/>
              <a:t> </a:t>
            </a:r>
            <a:r>
              <a:rPr lang="en-US" sz="1400" dirty="0" err="1" smtClean="0"/>
              <a:t>semnificaţie</a:t>
            </a:r>
            <a:r>
              <a:rPr lang="en-US" sz="1400" dirty="0" smtClean="0"/>
              <a:t> care se </a:t>
            </a:r>
            <a:r>
              <a:rPr lang="en-US" sz="1400" dirty="0" err="1" smtClean="0"/>
              <a:t>găseşte</a:t>
            </a:r>
            <a:r>
              <a:rPr lang="en-US" sz="1400" dirty="0" smtClean="0"/>
              <a:t> </a:t>
            </a:r>
            <a:r>
              <a:rPr lang="en-US" sz="1400" dirty="0" err="1" smtClean="0"/>
              <a:t>şi</a:t>
            </a:r>
            <a:r>
              <a:rPr lang="en-US" sz="1400" dirty="0" smtClean="0"/>
              <a:t> </a:t>
            </a:r>
            <a:r>
              <a:rPr lang="en-US" sz="1400" dirty="0" err="1" smtClean="0"/>
              <a:t>în</a:t>
            </a:r>
            <a:r>
              <a:rPr lang="en-US" sz="1400" dirty="0" smtClean="0"/>
              <a:t> </a:t>
            </a:r>
            <a:r>
              <a:rPr lang="en-US" sz="1400" dirty="0" err="1" smtClean="0"/>
              <a:t>antetul</a:t>
            </a:r>
            <a:r>
              <a:rPr lang="en-US" sz="1400" dirty="0" smtClean="0"/>
              <a:t> IP-</a:t>
            </a:r>
            <a:r>
              <a:rPr lang="en-US" sz="1400" dirty="0" err="1" smtClean="0"/>
              <a:t>ului</a:t>
            </a:r>
            <a:r>
              <a:rPr lang="en-US" sz="1400" dirty="0" smtClean="0"/>
              <a:t>. </a:t>
            </a:r>
            <a:r>
              <a:rPr lang="en-US" sz="1400" dirty="0" err="1" smtClean="0"/>
              <a:t>Valoarea</a:t>
            </a:r>
            <a:r>
              <a:rPr lang="en-US" sz="1400" dirty="0" smtClean="0"/>
              <a:t>  </a:t>
            </a:r>
            <a:r>
              <a:rPr lang="en-US" sz="1400" dirty="0" err="1" smtClean="0"/>
              <a:t>acestui</a:t>
            </a:r>
            <a:r>
              <a:rPr lang="en-US" sz="1400" dirty="0" smtClean="0"/>
              <a:t>  </a:t>
            </a:r>
            <a:r>
              <a:rPr lang="en-US" sz="1400" dirty="0" err="1" smtClean="0"/>
              <a:t>câmp</a:t>
            </a:r>
            <a:r>
              <a:rPr lang="en-US" sz="1400" dirty="0" smtClean="0"/>
              <a:t>  se  </a:t>
            </a:r>
            <a:r>
              <a:rPr lang="en-US" sz="1400" dirty="0" err="1" smtClean="0"/>
              <a:t>decrementează</a:t>
            </a:r>
            <a:r>
              <a:rPr lang="en-US" sz="1400" dirty="0" smtClean="0"/>
              <a:t>  cu  1  la  </a:t>
            </a:r>
            <a:r>
              <a:rPr lang="en-US" sz="1400" dirty="0" err="1" smtClean="0"/>
              <a:t>fiecare</a:t>
            </a:r>
            <a:r>
              <a:rPr lang="en-US" sz="1400" dirty="0" smtClean="0"/>
              <a:t>  hop  </a:t>
            </a:r>
            <a:r>
              <a:rPr lang="en-US" sz="1400" dirty="0" err="1" smtClean="0"/>
              <a:t>întâlnit</a:t>
            </a:r>
            <a:r>
              <a:rPr lang="en-US" sz="1400" dirty="0" smtClean="0"/>
              <a:t>  </a:t>
            </a:r>
            <a:r>
              <a:rPr lang="en-US" sz="1400" dirty="0" err="1" smtClean="0"/>
              <a:t>în</a:t>
            </a:r>
            <a:r>
              <a:rPr lang="en-US" sz="1400" dirty="0" smtClean="0"/>
              <a:t>  </a:t>
            </a:r>
            <a:r>
              <a:rPr lang="en-US" sz="1400" dirty="0" err="1" smtClean="0"/>
              <a:t>reţea</a:t>
            </a:r>
            <a:r>
              <a:rPr lang="en-US" sz="1400" dirty="0" smtClean="0"/>
              <a:t>,  </a:t>
            </a:r>
            <a:r>
              <a:rPr lang="en-US" sz="1400" dirty="0" err="1" smtClean="0"/>
              <a:t>iar</a:t>
            </a:r>
            <a:r>
              <a:rPr lang="en-US" sz="1400" dirty="0" smtClean="0"/>
              <a:t>  </a:t>
            </a:r>
            <a:r>
              <a:rPr lang="en-US" sz="1400" dirty="0" err="1" smtClean="0"/>
              <a:t>funcţia</a:t>
            </a:r>
            <a:r>
              <a:rPr lang="en-US" sz="1400" dirty="0" smtClean="0"/>
              <a:t>  </a:t>
            </a:r>
            <a:r>
              <a:rPr lang="en-US" sz="1400" dirty="0" err="1" smtClean="0"/>
              <a:t>sa</a:t>
            </a:r>
            <a:r>
              <a:rPr lang="en-US" sz="1400" dirty="0" smtClean="0"/>
              <a:t> </a:t>
            </a:r>
            <a:r>
              <a:rPr lang="en-US" sz="1400" dirty="0" err="1" smtClean="0"/>
              <a:t>principală</a:t>
            </a:r>
            <a:r>
              <a:rPr lang="en-US" sz="1400" dirty="0" smtClean="0"/>
              <a:t> </a:t>
            </a:r>
            <a:r>
              <a:rPr lang="en-US" sz="1400" dirty="0" err="1" smtClean="0"/>
              <a:t>este</a:t>
            </a:r>
            <a:r>
              <a:rPr lang="en-US" sz="1400" dirty="0" smtClean="0"/>
              <a:t> de a </a:t>
            </a:r>
            <a:r>
              <a:rPr lang="en-US" sz="1400" dirty="0" err="1" smtClean="0"/>
              <a:t>evita</a:t>
            </a:r>
            <a:r>
              <a:rPr lang="en-US" sz="1400" dirty="0" smtClean="0"/>
              <a:t> ca un </a:t>
            </a:r>
            <a:r>
              <a:rPr lang="en-US" sz="1400" dirty="0" err="1" smtClean="0"/>
              <a:t>pachet</a:t>
            </a:r>
            <a:r>
              <a:rPr lang="en-US" sz="1400" dirty="0" smtClean="0"/>
              <a:t> </a:t>
            </a:r>
            <a:r>
              <a:rPr lang="en-US" sz="1400" dirty="0" err="1" smtClean="0"/>
              <a:t>să</a:t>
            </a:r>
            <a:r>
              <a:rPr lang="en-US" sz="1400" dirty="0" smtClean="0"/>
              <a:t> </a:t>
            </a:r>
            <a:r>
              <a:rPr lang="en-US" sz="1400" dirty="0" err="1" smtClean="0"/>
              <a:t>rămână</a:t>
            </a:r>
            <a:r>
              <a:rPr lang="en-US" sz="1400" dirty="0" smtClean="0"/>
              <a:t> </a:t>
            </a:r>
            <a:r>
              <a:rPr lang="en-US" sz="1400" dirty="0" err="1" smtClean="0"/>
              <a:t>blocat</a:t>
            </a:r>
            <a:r>
              <a:rPr lang="en-US" sz="1400" dirty="0" smtClean="0"/>
              <a:t> </a:t>
            </a:r>
            <a:r>
              <a:rPr lang="en-US" sz="1400" dirty="0" err="1" smtClean="0"/>
              <a:t>într</a:t>
            </a:r>
            <a:r>
              <a:rPr lang="en-US" sz="1400" dirty="0" smtClean="0"/>
              <a:t>-o </a:t>
            </a:r>
            <a:r>
              <a:rPr lang="en-US" sz="1400" dirty="0" err="1" smtClean="0"/>
              <a:t>buclă</a:t>
            </a:r>
            <a:r>
              <a:rPr lang="en-US" sz="1400" dirty="0" smtClean="0"/>
              <a:t> de circuit.</a:t>
            </a:r>
            <a:endParaRPr lang="en-US" dirty="0"/>
          </a:p>
        </p:txBody>
      </p:sp>
      <p:pic>
        <p:nvPicPr>
          <p:cNvPr id="4" name="Picture 3" descr="Cap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1143000"/>
            <a:ext cx="5449061" cy="11717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382000" cy="1219200"/>
          </a:xfrm>
        </p:spPr>
        <p:txBody>
          <a:bodyPr>
            <a:normAutofit fontScale="90000"/>
          </a:bodyPr>
          <a:lstStyle/>
          <a:p>
            <a:r>
              <a:rPr lang="ro-RO" sz="2800" dirty="0" smtClean="0"/>
              <a:t/>
            </a:r>
            <a:br>
              <a:rPr lang="ro-RO" sz="2800" dirty="0" smtClean="0"/>
            </a:br>
            <a:r>
              <a:rPr lang="ro-RO" sz="2800" dirty="0" smtClean="0"/>
              <a:t/>
            </a:r>
            <a:br>
              <a:rPr lang="ro-RO" sz="2800" dirty="0" smtClean="0"/>
            </a:br>
            <a:r>
              <a:rPr lang="en-US" sz="2800" dirty="0" smtClean="0"/>
              <a:t> </a:t>
            </a:r>
            <a:r>
              <a:rPr lang="ro-RO" sz="2800" dirty="0" smtClean="0"/>
              <a:t>     </a:t>
            </a:r>
            <a:r>
              <a:rPr lang="en-US" sz="2800" dirty="0" smtClean="0"/>
              <a:t>LSR – Label Switch Router </a:t>
            </a:r>
            <a:r>
              <a:rPr lang="ro-RO" sz="2800" dirty="0" smtClean="0"/>
              <a:t/>
            </a:r>
            <a:br>
              <a:rPr lang="ro-RO" sz="2800" dirty="0" smtClean="0"/>
            </a:br>
            <a:r>
              <a:rPr lang="ro-RO" sz="2800" dirty="0" smtClean="0"/>
              <a:t>      LER – </a:t>
            </a:r>
            <a:r>
              <a:rPr lang="ro-RO" sz="2800" dirty="0" err="1" smtClean="0"/>
              <a:t>Label</a:t>
            </a:r>
            <a:r>
              <a:rPr lang="ro-RO" sz="2800" dirty="0" smtClean="0"/>
              <a:t> </a:t>
            </a:r>
            <a:r>
              <a:rPr lang="ro-RO" sz="2800" dirty="0" err="1" smtClean="0"/>
              <a:t>Edge</a:t>
            </a:r>
            <a:r>
              <a:rPr lang="ro-RO" sz="2800" dirty="0" smtClean="0"/>
              <a:t> </a:t>
            </a:r>
            <a:r>
              <a:rPr lang="ro-RO" sz="2800" dirty="0" err="1" smtClean="0"/>
              <a:t>Router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400" dirty="0" smtClean="0"/>
          </a:p>
          <a:p>
            <a:pPr>
              <a:buNone/>
            </a:pPr>
            <a:endParaRPr lang="ro-RO" sz="1400" dirty="0" smtClean="0"/>
          </a:p>
          <a:p>
            <a:pPr>
              <a:buNone/>
            </a:pPr>
            <a:endParaRPr lang="ro-RO" sz="1400" dirty="0" smtClean="0"/>
          </a:p>
          <a:p>
            <a:pPr>
              <a:buNone/>
            </a:pPr>
            <a:endParaRPr lang="ro-RO" sz="1400" dirty="0" smtClean="0"/>
          </a:p>
          <a:p>
            <a:pPr>
              <a:buNone/>
            </a:pPr>
            <a:endParaRPr lang="en-US" sz="1400" dirty="0" smtClean="0"/>
          </a:p>
          <a:p>
            <a:r>
              <a:rPr lang="en-US" sz="1400" dirty="0" smtClean="0"/>
              <a:t>Un router de </a:t>
            </a:r>
            <a:r>
              <a:rPr lang="en-US" sz="1400" dirty="0" err="1" smtClean="0"/>
              <a:t>comutare</a:t>
            </a:r>
            <a:r>
              <a:rPr lang="en-US" sz="1400" dirty="0" smtClean="0"/>
              <a:t> a </a:t>
            </a:r>
            <a:r>
              <a:rPr lang="en-US" sz="1400" dirty="0" err="1" smtClean="0"/>
              <a:t>etichetelor</a:t>
            </a:r>
            <a:r>
              <a:rPr lang="en-US" sz="1400" dirty="0" smtClean="0"/>
              <a:t> (LSR – label switch router) </a:t>
            </a:r>
            <a:r>
              <a:rPr lang="en-US" sz="1400" dirty="0" err="1" smtClean="0"/>
              <a:t>este</a:t>
            </a:r>
            <a:r>
              <a:rPr lang="en-US" sz="1400" dirty="0" smtClean="0"/>
              <a:t> un router </a:t>
            </a:r>
            <a:r>
              <a:rPr lang="en-US" sz="1400" dirty="0" err="1" smtClean="0"/>
              <a:t>ce</a:t>
            </a:r>
            <a:r>
              <a:rPr lang="en-US" sz="1400" dirty="0" smtClean="0"/>
              <a:t> </a:t>
            </a:r>
            <a:r>
              <a:rPr lang="en-US" sz="1400" dirty="0" err="1" smtClean="0"/>
              <a:t>suportă</a:t>
            </a:r>
            <a:r>
              <a:rPr lang="en-US" sz="1400" dirty="0" smtClean="0"/>
              <a:t> MPLS.  Este  </a:t>
            </a:r>
            <a:r>
              <a:rPr lang="en-US" sz="1400" dirty="0" err="1" smtClean="0"/>
              <a:t>capabil</a:t>
            </a:r>
            <a:r>
              <a:rPr lang="en-US" sz="1400" dirty="0" smtClean="0"/>
              <a:t>  </a:t>
            </a:r>
            <a:r>
              <a:rPr lang="en-US" sz="1400" dirty="0" err="1" smtClean="0"/>
              <a:t>să</a:t>
            </a:r>
            <a:r>
              <a:rPr lang="en-US" sz="1400" dirty="0" smtClean="0"/>
              <a:t>  </a:t>
            </a:r>
            <a:r>
              <a:rPr lang="en-US" sz="1400" dirty="0" err="1" smtClean="0"/>
              <a:t>înţeleagă</a:t>
            </a:r>
            <a:r>
              <a:rPr lang="en-US" sz="1400" dirty="0" smtClean="0"/>
              <a:t>  </a:t>
            </a:r>
            <a:r>
              <a:rPr lang="en-US" sz="1400" dirty="0" err="1" smtClean="0"/>
              <a:t>etichetele</a:t>
            </a:r>
            <a:r>
              <a:rPr lang="en-US" sz="1400" dirty="0" smtClean="0"/>
              <a:t>  MPLS  </a:t>
            </a:r>
            <a:r>
              <a:rPr lang="en-US" sz="1400" dirty="0" err="1" smtClean="0"/>
              <a:t>şi</a:t>
            </a:r>
            <a:r>
              <a:rPr lang="en-US" sz="1400" dirty="0" smtClean="0"/>
              <a:t>  </a:t>
            </a:r>
            <a:r>
              <a:rPr lang="en-US" sz="1400" dirty="0" err="1" smtClean="0"/>
              <a:t>să</a:t>
            </a:r>
            <a:r>
              <a:rPr lang="en-US" sz="1400" dirty="0" smtClean="0"/>
              <a:t>  </a:t>
            </a:r>
            <a:r>
              <a:rPr lang="en-US" sz="1400" dirty="0" err="1" smtClean="0"/>
              <a:t>primească</a:t>
            </a:r>
            <a:r>
              <a:rPr lang="en-US" sz="1400" dirty="0" smtClean="0"/>
              <a:t> </a:t>
            </a:r>
            <a:r>
              <a:rPr lang="en-US" sz="1400" dirty="0" err="1" smtClean="0"/>
              <a:t>sau</a:t>
            </a:r>
            <a:r>
              <a:rPr lang="en-US" sz="1400" dirty="0" smtClean="0"/>
              <a:t> </a:t>
            </a:r>
            <a:r>
              <a:rPr lang="ro-RO" sz="1400" dirty="0" smtClean="0"/>
              <a:t>s</a:t>
            </a:r>
            <a:r>
              <a:rPr lang="en-US" sz="1400" dirty="0" smtClean="0"/>
              <a:t>ă </a:t>
            </a:r>
            <a:r>
              <a:rPr lang="en-US" sz="1400" dirty="0" err="1" smtClean="0"/>
              <a:t>transmită</a:t>
            </a:r>
            <a:r>
              <a:rPr lang="en-US" sz="1400" dirty="0" smtClean="0"/>
              <a:t> </a:t>
            </a:r>
            <a:r>
              <a:rPr lang="en-US" sz="1400" dirty="0" err="1" smtClean="0"/>
              <a:t>pachete</a:t>
            </a:r>
            <a:r>
              <a:rPr lang="en-US" sz="1400" dirty="0" smtClean="0"/>
              <a:t> </a:t>
            </a:r>
            <a:r>
              <a:rPr lang="en-US" sz="1400" dirty="0" err="1" smtClean="0"/>
              <a:t>etichetate</a:t>
            </a:r>
            <a:r>
              <a:rPr lang="en-US" sz="1400" dirty="0" smtClean="0"/>
              <a:t> </a:t>
            </a:r>
            <a:r>
              <a:rPr lang="en-US" sz="1400" dirty="0" err="1" smtClean="0"/>
              <a:t>pe</a:t>
            </a:r>
            <a:r>
              <a:rPr lang="en-US" sz="1400" dirty="0" smtClean="0"/>
              <a:t> o </a:t>
            </a:r>
            <a:r>
              <a:rPr lang="en-US" sz="1400" dirty="0" err="1" smtClean="0"/>
              <a:t>legătură</a:t>
            </a:r>
            <a:r>
              <a:rPr lang="en-US" sz="1400" dirty="0" smtClean="0"/>
              <a:t> de date. </a:t>
            </a:r>
          </a:p>
          <a:p>
            <a:endParaRPr lang="en-US" sz="1400" dirty="0" smtClean="0"/>
          </a:p>
          <a:p>
            <a:r>
              <a:rPr lang="en-US" sz="1400" dirty="0" err="1" smtClean="0"/>
              <a:t>Există</a:t>
            </a:r>
            <a:r>
              <a:rPr lang="en-US" sz="1400" dirty="0" smtClean="0"/>
              <a:t> </a:t>
            </a:r>
            <a:r>
              <a:rPr lang="en-US" sz="1400" dirty="0" err="1" smtClean="0"/>
              <a:t>trei</a:t>
            </a:r>
            <a:r>
              <a:rPr lang="en-US" sz="1400" dirty="0" smtClean="0"/>
              <a:t> </a:t>
            </a:r>
            <a:r>
              <a:rPr lang="en-US" sz="1400" dirty="0" err="1" smtClean="0"/>
              <a:t>tipuri</a:t>
            </a:r>
            <a:r>
              <a:rPr lang="en-US" sz="1400" dirty="0" smtClean="0"/>
              <a:t> de LSR </a:t>
            </a:r>
            <a:r>
              <a:rPr lang="en-US" sz="1400" dirty="0" err="1" smtClean="0"/>
              <a:t>într</a:t>
            </a:r>
            <a:r>
              <a:rPr lang="en-US" sz="1400" dirty="0" smtClean="0"/>
              <a:t>-o </a:t>
            </a:r>
            <a:r>
              <a:rPr lang="en-US" sz="1400" dirty="0" err="1" smtClean="0"/>
              <a:t>reţea</a:t>
            </a:r>
            <a:r>
              <a:rPr lang="en-US" sz="1400" dirty="0" smtClean="0"/>
              <a:t> MPLS :</a:t>
            </a:r>
          </a:p>
          <a:p>
            <a:r>
              <a:rPr lang="en-US" sz="1400" dirty="0" smtClean="0"/>
              <a:t>LSR de </a:t>
            </a:r>
            <a:r>
              <a:rPr lang="en-US" sz="1400" dirty="0" err="1" smtClean="0"/>
              <a:t>intrare</a:t>
            </a:r>
            <a:r>
              <a:rPr lang="en-US" sz="1400" dirty="0" smtClean="0"/>
              <a:t> (ingress LSR) – </a:t>
            </a:r>
            <a:r>
              <a:rPr lang="en-US" sz="1400" dirty="0" err="1" smtClean="0"/>
              <a:t>este</a:t>
            </a:r>
            <a:r>
              <a:rPr lang="ro-RO" sz="1400" dirty="0" smtClean="0"/>
              <a:t> </a:t>
            </a:r>
            <a:r>
              <a:rPr lang="en-US" sz="1400" dirty="0" err="1" smtClean="0"/>
              <a:t>routerul</a:t>
            </a:r>
            <a:r>
              <a:rPr lang="en-US" sz="1400" dirty="0" smtClean="0"/>
              <a:t> care are </a:t>
            </a:r>
            <a:r>
              <a:rPr lang="en-US" sz="1400" dirty="0" err="1" smtClean="0"/>
              <a:t>rolul</a:t>
            </a:r>
            <a:r>
              <a:rPr lang="en-US" sz="1400" dirty="0" smtClean="0"/>
              <a:t> </a:t>
            </a:r>
            <a:r>
              <a:rPr lang="ro-RO" sz="1400" dirty="0" smtClean="0"/>
              <a:t>de a</a:t>
            </a:r>
            <a:r>
              <a:rPr lang="en-US" sz="1400" dirty="0" err="1" smtClean="0"/>
              <a:t>trimite</a:t>
            </a:r>
            <a:r>
              <a:rPr lang="en-US" sz="1400" dirty="0" smtClean="0"/>
              <a:t> </a:t>
            </a:r>
            <a:r>
              <a:rPr lang="en-US" sz="1400" dirty="0" err="1" smtClean="0"/>
              <a:t>pachetul</a:t>
            </a:r>
            <a:r>
              <a:rPr lang="en-US" sz="1400" dirty="0" smtClean="0"/>
              <a:t> </a:t>
            </a:r>
            <a:r>
              <a:rPr lang="en-US" sz="1400" dirty="0" err="1" smtClean="0"/>
              <a:t>pe</a:t>
            </a:r>
            <a:r>
              <a:rPr lang="en-US" sz="1400" dirty="0" smtClean="0"/>
              <a:t> </a:t>
            </a:r>
            <a:r>
              <a:rPr lang="en-US" sz="1400" dirty="0" err="1" smtClean="0"/>
              <a:t>legătura</a:t>
            </a:r>
            <a:r>
              <a:rPr lang="en-US" sz="1400" dirty="0" smtClean="0"/>
              <a:t> de date.</a:t>
            </a:r>
          </a:p>
          <a:p>
            <a:endParaRPr lang="en-US" sz="1400" dirty="0" smtClean="0"/>
          </a:p>
          <a:p>
            <a:r>
              <a:rPr lang="en-US" sz="1400" dirty="0" smtClean="0"/>
              <a:t>LSR  de  </a:t>
            </a:r>
            <a:r>
              <a:rPr lang="en-US" sz="1400" dirty="0" err="1" smtClean="0"/>
              <a:t>ieşire</a:t>
            </a:r>
            <a:r>
              <a:rPr lang="en-US" sz="1400" dirty="0" smtClean="0"/>
              <a:t>  (egress  LSR)  -  </a:t>
            </a:r>
            <a:r>
              <a:rPr lang="en-US" sz="1400" dirty="0" err="1" smtClean="0"/>
              <a:t>este</a:t>
            </a:r>
            <a:r>
              <a:rPr lang="en-US" sz="1400" dirty="0" smtClean="0"/>
              <a:t> </a:t>
            </a:r>
            <a:r>
              <a:rPr lang="en-US" sz="1400" dirty="0" err="1" smtClean="0"/>
              <a:t>routerul</a:t>
            </a:r>
            <a:r>
              <a:rPr lang="en-US" sz="1400" dirty="0" smtClean="0"/>
              <a:t> care</a:t>
            </a:r>
            <a:r>
              <a:rPr lang="ro-RO" sz="1400" dirty="0" smtClean="0"/>
              <a:t> </a:t>
            </a:r>
            <a:r>
              <a:rPr lang="en-US" sz="1400" dirty="0" err="1" smtClean="0"/>
              <a:t>primeşte</a:t>
            </a:r>
            <a:r>
              <a:rPr lang="en-US" sz="1400" dirty="0" smtClean="0"/>
              <a:t> </a:t>
            </a:r>
            <a:r>
              <a:rPr lang="en-US" sz="1400" dirty="0" err="1" smtClean="0"/>
              <a:t>pachetele</a:t>
            </a:r>
            <a:r>
              <a:rPr lang="en-US" sz="1400" dirty="0" smtClean="0"/>
              <a:t> </a:t>
            </a:r>
            <a:r>
              <a:rPr lang="en-US" sz="1400" dirty="0" err="1" smtClean="0"/>
              <a:t>etichetate</a:t>
            </a:r>
            <a:r>
              <a:rPr lang="ro-RO" sz="1400" dirty="0" smtClean="0"/>
              <a:t> şi trimite pachetul mai departe la LER (</a:t>
            </a:r>
            <a:r>
              <a:rPr lang="ro-RO" sz="1400" dirty="0" err="1" smtClean="0"/>
              <a:t>Label</a:t>
            </a:r>
            <a:r>
              <a:rPr lang="ro-RO" sz="1400" dirty="0" smtClean="0"/>
              <a:t> </a:t>
            </a:r>
            <a:r>
              <a:rPr lang="ro-RO" sz="1400" dirty="0" err="1" smtClean="0"/>
              <a:t>edge</a:t>
            </a:r>
            <a:r>
              <a:rPr lang="ro-RO" sz="1400" dirty="0" smtClean="0"/>
              <a:t> </a:t>
            </a:r>
            <a:r>
              <a:rPr lang="ro-RO" sz="1400" dirty="0" err="1" smtClean="0"/>
              <a:t>router</a:t>
            </a:r>
            <a:r>
              <a:rPr lang="ro-RO" sz="1400" dirty="0" smtClean="0"/>
              <a:t>)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 LSR   </a:t>
            </a:r>
            <a:r>
              <a:rPr lang="en-US" sz="1400" dirty="0" err="1" smtClean="0"/>
              <a:t>intermediar</a:t>
            </a:r>
            <a:r>
              <a:rPr lang="en-US" sz="1400" dirty="0" smtClean="0"/>
              <a:t>   –   </a:t>
            </a:r>
            <a:r>
              <a:rPr lang="en-US" sz="1400" dirty="0" err="1" smtClean="0"/>
              <a:t>acest</a:t>
            </a:r>
            <a:r>
              <a:rPr lang="ro-RO" sz="1400" dirty="0" smtClean="0"/>
              <a:t> </a:t>
            </a:r>
            <a:r>
              <a:rPr lang="en-US" sz="1400" dirty="0" smtClean="0"/>
              <a:t>router</a:t>
            </a:r>
            <a:r>
              <a:rPr lang="ro-RO" sz="1400" dirty="0" smtClean="0"/>
              <a:t> </a:t>
            </a:r>
            <a:r>
              <a:rPr lang="en-US" sz="1400" dirty="0" err="1" smtClean="0"/>
              <a:t>efectuează</a:t>
            </a:r>
            <a:r>
              <a:rPr lang="en-US" sz="1400" dirty="0" smtClean="0"/>
              <a:t> </a:t>
            </a:r>
            <a:r>
              <a:rPr lang="ro-RO" sz="1400" dirty="0" smtClean="0"/>
              <a:t> </a:t>
            </a:r>
            <a:r>
              <a:rPr lang="en-US" sz="1400" dirty="0" err="1" smtClean="0"/>
              <a:t>doar</a:t>
            </a:r>
            <a:r>
              <a:rPr lang="ro-RO" sz="1400" dirty="0" smtClean="0"/>
              <a:t> </a:t>
            </a:r>
            <a:r>
              <a:rPr lang="en-US" sz="1400" dirty="0" err="1" smtClean="0"/>
              <a:t>comutare</a:t>
            </a:r>
            <a:r>
              <a:rPr lang="ro-RO" sz="1400" dirty="0" smtClean="0"/>
              <a:t> </a:t>
            </a:r>
            <a:r>
              <a:rPr lang="en-US" sz="1400" dirty="0" smtClean="0"/>
              <a:t>MPLS </a:t>
            </a:r>
            <a:r>
              <a:rPr lang="ro-RO" sz="1400" dirty="0" smtClean="0"/>
              <a:t> </a:t>
            </a:r>
            <a:r>
              <a:rPr lang="en-US" sz="1400" dirty="0" err="1" smtClean="0"/>
              <a:t>pe</a:t>
            </a:r>
            <a:r>
              <a:rPr lang="ro-RO" sz="1400" dirty="0" smtClean="0"/>
              <a:t> </a:t>
            </a:r>
            <a:r>
              <a:rPr lang="en-US" sz="1400" dirty="0" err="1" smtClean="0"/>
              <a:t>baza</a:t>
            </a:r>
            <a:r>
              <a:rPr lang="ro-RO" sz="1400" dirty="0" smtClean="0"/>
              <a:t> </a:t>
            </a:r>
            <a:r>
              <a:rPr lang="en-US" sz="1400" dirty="0" err="1" smtClean="0"/>
              <a:t>etichetei</a:t>
            </a:r>
            <a:r>
              <a:rPr lang="en-US" sz="1400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 descr="Cap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762000"/>
            <a:ext cx="4347411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534400" cy="1143000"/>
          </a:xfrm>
        </p:spPr>
        <p:txBody>
          <a:bodyPr>
            <a:normAutofit/>
          </a:bodyPr>
          <a:lstStyle/>
          <a:p>
            <a:r>
              <a:rPr lang="ro-RO" sz="2800" dirty="0" smtClean="0"/>
              <a:t>LSP </a:t>
            </a:r>
            <a:r>
              <a:rPr lang="en-US" sz="2800" dirty="0" smtClean="0"/>
              <a:t>– Label Switched Path</a:t>
            </a:r>
            <a:br>
              <a:rPr lang="en-US" sz="2800" dirty="0" smtClean="0"/>
            </a:br>
            <a:r>
              <a:rPr lang="en-US" sz="2800" dirty="0" smtClean="0"/>
              <a:t>FEC – Forward Equivalent Class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400" dirty="0" smtClean="0"/>
          </a:p>
          <a:p>
            <a:endParaRPr lang="ro-RO" sz="1400" dirty="0" smtClean="0"/>
          </a:p>
          <a:p>
            <a:r>
              <a:rPr lang="en-US" sz="1400" dirty="0" smtClean="0"/>
              <a:t>LSP </a:t>
            </a:r>
            <a:r>
              <a:rPr lang="en-US" sz="1400" dirty="0" err="1" smtClean="0"/>
              <a:t>reprezintă</a:t>
            </a:r>
            <a:r>
              <a:rPr lang="en-US" sz="1400" dirty="0" smtClean="0"/>
              <a:t> un </a:t>
            </a:r>
            <a:r>
              <a:rPr lang="en-US" sz="1400" dirty="0" err="1" smtClean="0"/>
              <a:t>tunel</a:t>
            </a:r>
            <a:r>
              <a:rPr lang="en-US" sz="1400" dirty="0" smtClean="0"/>
              <a:t> </a:t>
            </a:r>
            <a:r>
              <a:rPr lang="en-US" sz="1400" dirty="0" err="1" smtClean="0"/>
              <a:t>unidirecţional</a:t>
            </a:r>
            <a:r>
              <a:rPr lang="en-US" sz="1400" dirty="0" smtClean="0"/>
              <a:t> </a:t>
            </a:r>
            <a:r>
              <a:rPr lang="en-US" sz="1400" dirty="0" err="1" smtClean="0"/>
              <a:t>între</a:t>
            </a:r>
            <a:r>
              <a:rPr lang="en-US" sz="1400" dirty="0" smtClean="0"/>
              <a:t> </a:t>
            </a:r>
            <a:r>
              <a:rPr lang="en-US" sz="1400" dirty="0" err="1" smtClean="0"/>
              <a:t>două</a:t>
            </a:r>
            <a:r>
              <a:rPr lang="en-US" sz="1400" dirty="0" smtClean="0"/>
              <a:t> </a:t>
            </a:r>
            <a:r>
              <a:rPr lang="en-US" sz="1400" dirty="0" err="1" smtClean="0"/>
              <a:t>sau</a:t>
            </a:r>
            <a:r>
              <a:rPr lang="en-US" sz="1400" dirty="0" smtClean="0"/>
              <a:t> </a:t>
            </a:r>
            <a:r>
              <a:rPr lang="en-US" sz="1400" dirty="0" err="1" smtClean="0"/>
              <a:t>mai</a:t>
            </a:r>
            <a:r>
              <a:rPr lang="en-US" sz="1400" dirty="0" smtClean="0"/>
              <a:t> </a:t>
            </a:r>
            <a:r>
              <a:rPr lang="en-US" sz="1400" dirty="0" err="1" smtClean="0"/>
              <a:t>multe</a:t>
            </a:r>
            <a:r>
              <a:rPr lang="en-US" sz="1400" dirty="0" smtClean="0"/>
              <a:t> </a:t>
            </a:r>
            <a:r>
              <a:rPr lang="en-US" sz="1400" dirty="0" err="1" smtClean="0"/>
              <a:t>routere</a:t>
            </a:r>
            <a:r>
              <a:rPr lang="en-US" sz="1400" dirty="0" smtClean="0"/>
              <a:t>, care </a:t>
            </a:r>
            <a:r>
              <a:rPr lang="en-US" sz="1400" dirty="0" err="1" smtClean="0"/>
              <a:t>este</a:t>
            </a:r>
            <a:r>
              <a:rPr lang="en-US" sz="1400" dirty="0" smtClean="0"/>
              <a:t> </a:t>
            </a:r>
            <a:r>
              <a:rPr lang="en-US" sz="1400" dirty="0" err="1" smtClean="0"/>
              <a:t>dirijat</a:t>
            </a:r>
            <a:r>
              <a:rPr lang="en-US" sz="1400" dirty="0" smtClean="0"/>
              <a:t> </a:t>
            </a:r>
            <a:r>
              <a:rPr lang="en-US" sz="1400" dirty="0" err="1" smtClean="0"/>
              <a:t>în</a:t>
            </a:r>
            <a:r>
              <a:rPr lang="en-US" sz="1400" dirty="0" smtClean="0"/>
              <a:t> </a:t>
            </a:r>
            <a:r>
              <a:rPr lang="en-US" sz="1400" dirty="0" err="1" smtClean="0"/>
              <a:t>interiorul</a:t>
            </a:r>
            <a:r>
              <a:rPr lang="en-US" sz="1400" dirty="0" smtClean="0"/>
              <a:t> </a:t>
            </a:r>
            <a:r>
              <a:rPr lang="en-US" sz="1400" dirty="0" err="1" smtClean="0"/>
              <a:t>unei</a:t>
            </a:r>
            <a:r>
              <a:rPr lang="en-US" sz="1400" dirty="0" smtClean="0"/>
              <a:t> </a:t>
            </a:r>
            <a:r>
              <a:rPr lang="en-US" sz="1400" dirty="0" err="1" smtClean="0"/>
              <a:t>reţele</a:t>
            </a:r>
            <a:r>
              <a:rPr lang="en-US" sz="1400" dirty="0" smtClean="0"/>
              <a:t> MPLS. </a:t>
            </a:r>
            <a:r>
              <a:rPr lang="en-US" sz="1400" dirty="0" err="1" smtClean="0"/>
              <a:t>În</a:t>
            </a:r>
            <a:r>
              <a:rPr lang="en-US" sz="1400" dirty="0" smtClean="0"/>
              <a:t> </a:t>
            </a:r>
            <a:r>
              <a:rPr lang="en-US" sz="1400" dirty="0" err="1" smtClean="0"/>
              <a:t>cazul</a:t>
            </a:r>
            <a:r>
              <a:rPr lang="en-US" sz="1400" dirty="0" smtClean="0"/>
              <a:t> </a:t>
            </a:r>
            <a:r>
              <a:rPr lang="en-US" sz="1400" dirty="0" err="1" smtClean="0"/>
              <a:t>în</a:t>
            </a:r>
            <a:r>
              <a:rPr lang="en-US" sz="1400" dirty="0" smtClean="0"/>
              <a:t> care nu </a:t>
            </a:r>
            <a:r>
              <a:rPr lang="en-US" sz="1400" dirty="0" err="1" smtClean="0"/>
              <a:t>există</a:t>
            </a:r>
            <a:r>
              <a:rPr lang="en-US" sz="1400" dirty="0" smtClean="0"/>
              <a:t> LSP </a:t>
            </a:r>
            <a:r>
              <a:rPr lang="en-US" sz="1400" dirty="0" err="1" smtClean="0"/>
              <a:t>atunci</a:t>
            </a:r>
            <a:r>
              <a:rPr lang="en-US" sz="1400" dirty="0" smtClean="0"/>
              <a:t> nu </a:t>
            </a:r>
            <a:r>
              <a:rPr lang="en-US" sz="1400" dirty="0" err="1" smtClean="0"/>
              <a:t>putem</a:t>
            </a:r>
            <a:r>
              <a:rPr lang="en-US" sz="1400" dirty="0" smtClean="0"/>
              <a:t> </a:t>
            </a:r>
            <a:r>
              <a:rPr lang="en-US" sz="1400" dirty="0" err="1" smtClean="0"/>
              <a:t>să</a:t>
            </a:r>
            <a:r>
              <a:rPr lang="en-US" sz="1400" dirty="0" smtClean="0"/>
              <a:t> </a:t>
            </a:r>
            <a:r>
              <a:rPr lang="en-US" sz="1400" dirty="0" err="1" smtClean="0"/>
              <a:t>avem</a:t>
            </a:r>
            <a:r>
              <a:rPr lang="en-US" sz="1400" dirty="0" smtClean="0"/>
              <a:t> </a:t>
            </a:r>
            <a:r>
              <a:rPr lang="en-US" sz="1400" dirty="0" err="1" smtClean="0"/>
              <a:t>trafic</a:t>
            </a:r>
            <a:r>
              <a:rPr lang="en-US" sz="1400" dirty="0" smtClean="0"/>
              <a:t>.</a:t>
            </a:r>
          </a:p>
          <a:p>
            <a:endParaRPr lang="en-US" sz="1400" dirty="0" smtClean="0"/>
          </a:p>
          <a:p>
            <a:r>
              <a:rPr lang="en-US" sz="1400" dirty="0" err="1" smtClean="0"/>
              <a:t>Clasa</a:t>
            </a:r>
            <a:r>
              <a:rPr lang="en-US" sz="1400" dirty="0" smtClean="0"/>
              <a:t> de </a:t>
            </a:r>
            <a:r>
              <a:rPr lang="en-US" sz="1400" dirty="0" err="1" smtClean="0"/>
              <a:t>dirijare</a:t>
            </a:r>
            <a:r>
              <a:rPr lang="en-US" sz="1400" dirty="0" smtClean="0"/>
              <a:t> </a:t>
            </a:r>
            <a:r>
              <a:rPr lang="en-US" sz="1400" dirty="0" err="1" smtClean="0"/>
              <a:t>echivalentă</a:t>
            </a:r>
            <a:r>
              <a:rPr lang="en-US" sz="1400" dirty="0" smtClean="0"/>
              <a:t> (Forward Equivalent Class  – FEC) </a:t>
            </a:r>
            <a:r>
              <a:rPr lang="en-US" sz="1400" dirty="0" err="1" smtClean="0"/>
              <a:t>reprezintă</a:t>
            </a:r>
            <a:r>
              <a:rPr lang="en-US" sz="1400" dirty="0" smtClean="0"/>
              <a:t> un </a:t>
            </a:r>
            <a:r>
              <a:rPr lang="en-US" sz="1400" dirty="0" err="1" smtClean="0"/>
              <a:t>grup</a:t>
            </a:r>
            <a:r>
              <a:rPr lang="en-US" sz="1400" dirty="0" smtClean="0"/>
              <a:t> de </a:t>
            </a:r>
            <a:r>
              <a:rPr lang="en-US" sz="1400" dirty="0" err="1" smtClean="0"/>
              <a:t>pachete</a:t>
            </a:r>
            <a:r>
              <a:rPr lang="en-US" sz="1400" dirty="0" smtClean="0"/>
              <a:t> care </a:t>
            </a:r>
            <a:r>
              <a:rPr lang="en-US" sz="1400" dirty="0" err="1" smtClean="0"/>
              <a:t>sunt</a:t>
            </a:r>
            <a:r>
              <a:rPr lang="en-US" sz="1400" dirty="0" smtClean="0"/>
              <a:t> </a:t>
            </a:r>
            <a:r>
              <a:rPr lang="en-US" sz="1400" dirty="0" err="1" smtClean="0"/>
              <a:t>tratate</a:t>
            </a:r>
            <a:r>
              <a:rPr lang="en-US" sz="1400" dirty="0" smtClean="0"/>
              <a:t> </a:t>
            </a:r>
            <a:r>
              <a:rPr lang="en-US" sz="1400" dirty="0" err="1" smtClean="0"/>
              <a:t>identic</a:t>
            </a:r>
            <a:r>
              <a:rPr lang="en-US" sz="1400" dirty="0" smtClean="0"/>
              <a:t> de </a:t>
            </a:r>
            <a:r>
              <a:rPr lang="en-US" sz="1400" dirty="0" err="1" smtClean="0"/>
              <a:t>către</a:t>
            </a:r>
            <a:r>
              <a:rPr lang="en-US" sz="1400" dirty="0" smtClean="0"/>
              <a:t> LSR. </a:t>
            </a:r>
          </a:p>
          <a:p>
            <a:endParaRPr lang="en-US" sz="1400" dirty="0" smtClean="0"/>
          </a:p>
          <a:p>
            <a:r>
              <a:rPr lang="en-US" sz="1400" dirty="0" err="1" smtClean="0"/>
              <a:t>Toate</a:t>
            </a:r>
            <a:r>
              <a:rPr lang="en-US" sz="1400" dirty="0" smtClean="0"/>
              <a:t> </a:t>
            </a:r>
            <a:r>
              <a:rPr lang="en-US" sz="1400" dirty="0" err="1" smtClean="0"/>
              <a:t>pachetele</a:t>
            </a:r>
            <a:r>
              <a:rPr lang="en-US" sz="1400" dirty="0" smtClean="0"/>
              <a:t> </a:t>
            </a:r>
            <a:r>
              <a:rPr lang="en-US" sz="1400" dirty="0" err="1" smtClean="0"/>
              <a:t>ce</a:t>
            </a:r>
            <a:r>
              <a:rPr lang="en-US" sz="1400" dirty="0" smtClean="0"/>
              <a:t> </a:t>
            </a:r>
            <a:r>
              <a:rPr lang="en-US" sz="1400" dirty="0" err="1" smtClean="0"/>
              <a:t>aparţin</a:t>
            </a:r>
            <a:r>
              <a:rPr lang="en-US" sz="1400" dirty="0" smtClean="0"/>
              <a:t> </a:t>
            </a:r>
            <a:r>
              <a:rPr lang="en-US" sz="1400" dirty="0" err="1" smtClean="0"/>
              <a:t>aceluiaşi</a:t>
            </a:r>
            <a:r>
              <a:rPr lang="en-US" sz="1400" dirty="0" smtClean="0"/>
              <a:t> FEC au </a:t>
            </a:r>
            <a:r>
              <a:rPr lang="en-US" sz="1400" dirty="0" err="1" smtClean="0"/>
              <a:t>aceeaşi</a:t>
            </a:r>
            <a:r>
              <a:rPr lang="en-US" sz="1400" dirty="0" smtClean="0"/>
              <a:t> </a:t>
            </a:r>
            <a:r>
              <a:rPr lang="en-US" sz="1400" dirty="0" err="1" smtClean="0"/>
              <a:t>etichetă</a:t>
            </a:r>
            <a:r>
              <a:rPr lang="en-US" sz="1400" dirty="0" smtClean="0"/>
              <a:t>.</a:t>
            </a:r>
          </a:p>
          <a:p>
            <a:endParaRPr lang="en-US" sz="1400" dirty="0" smtClean="0"/>
          </a:p>
          <a:p>
            <a:r>
              <a:rPr lang="en-US" sz="1400" dirty="0" smtClean="0"/>
              <a:t> </a:t>
            </a:r>
            <a:r>
              <a:rPr lang="en-US" sz="1400" dirty="0" err="1" smtClean="0"/>
              <a:t>Tratamentul</a:t>
            </a:r>
            <a:r>
              <a:rPr lang="en-US" sz="1400" dirty="0" smtClean="0"/>
              <a:t> de forwarding </a:t>
            </a:r>
            <a:r>
              <a:rPr lang="en-US" sz="1400" dirty="0" err="1" smtClean="0"/>
              <a:t>poate</a:t>
            </a:r>
            <a:r>
              <a:rPr lang="en-US" sz="1400" dirty="0" smtClean="0"/>
              <a:t> </a:t>
            </a:r>
            <a:r>
              <a:rPr lang="en-US" sz="1400" dirty="0" err="1" smtClean="0"/>
              <a:t>fi</a:t>
            </a:r>
            <a:r>
              <a:rPr lang="en-US" sz="1400" dirty="0" smtClean="0"/>
              <a:t> </a:t>
            </a:r>
            <a:r>
              <a:rPr lang="en-US" sz="1400" dirty="0" err="1" smtClean="0"/>
              <a:t>diferit</a:t>
            </a:r>
            <a:r>
              <a:rPr lang="en-US" sz="1400" dirty="0" smtClean="0"/>
              <a:t> </a:t>
            </a:r>
            <a:r>
              <a:rPr lang="en-US" sz="1400" dirty="0" err="1" smtClean="0"/>
              <a:t>şi</a:t>
            </a:r>
            <a:r>
              <a:rPr lang="en-US" sz="1400" dirty="0" smtClean="0"/>
              <a:t> </a:t>
            </a:r>
            <a:r>
              <a:rPr lang="en-US" sz="1400" dirty="0" err="1" smtClean="0"/>
              <a:t>pachetele</a:t>
            </a:r>
            <a:r>
              <a:rPr lang="en-US" sz="1400" dirty="0" smtClean="0"/>
              <a:t> pot </a:t>
            </a:r>
            <a:r>
              <a:rPr lang="en-US" sz="1400" dirty="0" err="1" smtClean="0"/>
              <a:t>aparţine</a:t>
            </a:r>
            <a:r>
              <a:rPr lang="en-US" sz="1400" dirty="0" smtClean="0"/>
              <a:t> de o </a:t>
            </a:r>
            <a:r>
              <a:rPr lang="en-US" sz="1400" dirty="0" err="1" smtClean="0"/>
              <a:t>alta</a:t>
            </a:r>
            <a:r>
              <a:rPr lang="en-US" sz="1400" dirty="0" smtClean="0"/>
              <a:t> </a:t>
            </a:r>
            <a:r>
              <a:rPr lang="en-US" sz="1400" dirty="0" err="1" smtClean="0"/>
              <a:t>clasă</a:t>
            </a:r>
            <a:r>
              <a:rPr lang="en-US" sz="1400" dirty="0" smtClean="0"/>
              <a:t> de </a:t>
            </a:r>
            <a:r>
              <a:rPr lang="en-US" sz="1400" dirty="0" err="1" smtClean="0"/>
              <a:t>dirijare</a:t>
            </a:r>
            <a:r>
              <a:rPr lang="en-US" sz="1400" dirty="0" smtClean="0"/>
              <a:t>. </a:t>
            </a:r>
            <a:r>
              <a:rPr lang="en-US" sz="1400" dirty="0" err="1" smtClean="0"/>
              <a:t>Routerul</a:t>
            </a:r>
            <a:r>
              <a:rPr lang="en-US" sz="1400" dirty="0" smtClean="0"/>
              <a:t> care decide </a:t>
            </a:r>
            <a:r>
              <a:rPr lang="en-US" sz="1400" dirty="0" err="1" smtClean="0"/>
              <a:t>ce</a:t>
            </a:r>
            <a:r>
              <a:rPr lang="en-US" sz="1400" dirty="0" smtClean="0"/>
              <a:t> </a:t>
            </a:r>
            <a:r>
              <a:rPr lang="en-US" sz="1400" dirty="0" err="1" smtClean="0"/>
              <a:t>pachet</a:t>
            </a:r>
            <a:r>
              <a:rPr lang="en-US" sz="1400" dirty="0" smtClean="0"/>
              <a:t> </a:t>
            </a:r>
            <a:r>
              <a:rPr lang="en-US" sz="1400" dirty="0" err="1" smtClean="0"/>
              <a:t>aparţine</a:t>
            </a:r>
            <a:r>
              <a:rPr lang="en-US" sz="1400" dirty="0" smtClean="0"/>
              <a:t> </a:t>
            </a:r>
            <a:r>
              <a:rPr lang="en-US" sz="1400" dirty="0" err="1" smtClean="0"/>
              <a:t>clasei</a:t>
            </a:r>
            <a:r>
              <a:rPr lang="en-US" sz="1400" dirty="0" smtClean="0"/>
              <a:t> respective </a:t>
            </a:r>
            <a:r>
              <a:rPr lang="en-US" sz="1400" dirty="0" err="1" smtClean="0"/>
              <a:t>este</a:t>
            </a:r>
            <a:r>
              <a:rPr lang="en-US" sz="1400" dirty="0" smtClean="0"/>
              <a:t> </a:t>
            </a:r>
            <a:r>
              <a:rPr lang="en-US" sz="1400" dirty="0" err="1" smtClean="0"/>
              <a:t>routerul</a:t>
            </a:r>
            <a:r>
              <a:rPr lang="en-US" sz="1400" dirty="0" smtClean="0"/>
              <a:t> de </a:t>
            </a:r>
            <a:r>
              <a:rPr lang="en-US" sz="1400" dirty="0" err="1" smtClean="0"/>
              <a:t>intrare</a:t>
            </a:r>
            <a:r>
              <a:rPr lang="en-US" sz="1400" dirty="0" smtClean="0"/>
              <a:t> LSR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ap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762000"/>
            <a:ext cx="3491262" cy="1700354"/>
          </a:xfrm>
          <a:prstGeom prst="rect">
            <a:avLst/>
          </a:prstGeom>
        </p:spPr>
      </p:pic>
      <p:pic>
        <p:nvPicPr>
          <p:cNvPr id="6" name="Picture 5" descr="Captur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4191000"/>
            <a:ext cx="83058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LDP (Label Distribution Protocol 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o-RO" sz="1400" dirty="0" smtClean="0"/>
          </a:p>
          <a:p>
            <a:endParaRPr lang="ro-RO" sz="1400" dirty="0" smtClean="0"/>
          </a:p>
          <a:p>
            <a:r>
              <a:rPr lang="en-US" sz="1400" dirty="0" smtClean="0"/>
              <a:t>LDP </a:t>
            </a:r>
            <a:r>
              <a:rPr lang="en-US" sz="1400" dirty="0" err="1" smtClean="0"/>
              <a:t>poate</a:t>
            </a:r>
            <a:r>
              <a:rPr lang="en-US" sz="1400" dirty="0" smtClean="0"/>
              <a:t> </a:t>
            </a:r>
            <a:r>
              <a:rPr lang="en-US" sz="1400" dirty="0" err="1" smtClean="0"/>
              <a:t>funcţiona</a:t>
            </a:r>
            <a:r>
              <a:rPr lang="en-US" sz="1400" dirty="0" smtClean="0"/>
              <a:t> </a:t>
            </a:r>
            <a:r>
              <a:rPr lang="en-US" sz="1400" dirty="0" err="1" smtClean="0"/>
              <a:t>în</a:t>
            </a:r>
            <a:r>
              <a:rPr lang="en-US" sz="1400" dirty="0" smtClean="0"/>
              <a:t> </a:t>
            </a:r>
            <a:r>
              <a:rPr lang="en-US" sz="1400" dirty="0" err="1" smtClean="0"/>
              <a:t>mai</a:t>
            </a:r>
            <a:r>
              <a:rPr lang="en-US" sz="1400" dirty="0" smtClean="0"/>
              <a:t> </a:t>
            </a:r>
            <a:r>
              <a:rPr lang="en-US" sz="1400" dirty="0" err="1" smtClean="0"/>
              <a:t>multe</a:t>
            </a:r>
            <a:r>
              <a:rPr lang="en-US" sz="1400" dirty="0" smtClean="0"/>
              <a:t> </a:t>
            </a:r>
            <a:r>
              <a:rPr lang="en-US" sz="1400" dirty="0" err="1" smtClean="0"/>
              <a:t>moduri</a:t>
            </a:r>
            <a:r>
              <a:rPr lang="en-US" sz="1400" dirty="0" smtClean="0"/>
              <a:t> </a:t>
            </a:r>
            <a:r>
              <a:rPr lang="en-US" sz="1400" dirty="0" err="1" smtClean="0"/>
              <a:t>pentru</a:t>
            </a:r>
            <a:r>
              <a:rPr lang="en-US" sz="1400" dirty="0" smtClean="0"/>
              <a:t> a se </a:t>
            </a:r>
            <a:r>
              <a:rPr lang="en-US" sz="1400" dirty="0" err="1" smtClean="0"/>
              <a:t>potrivi</a:t>
            </a:r>
            <a:r>
              <a:rPr lang="en-US" sz="1400" dirty="0" smtClean="0"/>
              <a:t> </a:t>
            </a:r>
            <a:r>
              <a:rPr lang="en-US" sz="1400" dirty="0" err="1" smtClean="0"/>
              <a:t>cerinţelor</a:t>
            </a:r>
            <a:r>
              <a:rPr lang="en-US" sz="1400" dirty="0" smtClean="0"/>
              <a:t>. Cu </a:t>
            </a:r>
            <a:r>
              <a:rPr lang="en-US" sz="1400" dirty="0" err="1" smtClean="0"/>
              <a:t>toate</a:t>
            </a:r>
            <a:r>
              <a:rPr lang="en-US" sz="1400" dirty="0" smtClean="0"/>
              <a:t> </a:t>
            </a:r>
            <a:r>
              <a:rPr lang="en-US" sz="1400" dirty="0" err="1" smtClean="0"/>
              <a:t>acestea</a:t>
            </a:r>
            <a:r>
              <a:rPr lang="en-US" sz="1400" dirty="0" smtClean="0"/>
              <a:t>, </a:t>
            </a:r>
            <a:r>
              <a:rPr lang="en-US" sz="1400" dirty="0" err="1" smtClean="0"/>
              <a:t>cel</a:t>
            </a:r>
            <a:r>
              <a:rPr lang="en-US" sz="1400" dirty="0" smtClean="0"/>
              <a:t> </a:t>
            </a:r>
            <a:r>
              <a:rPr lang="en-US" sz="1400" dirty="0" err="1" smtClean="0"/>
              <a:t>mai</a:t>
            </a:r>
            <a:r>
              <a:rPr lang="en-US" sz="1400" dirty="0" smtClean="0"/>
              <a:t> </a:t>
            </a:r>
            <a:r>
              <a:rPr lang="en-US" sz="1400" dirty="0" err="1" smtClean="0"/>
              <a:t>comun</a:t>
            </a:r>
            <a:r>
              <a:rPr lang="en-US" sz="1400" dirty="0" smtClean="0"/>
              <a:t> mod de </a:t>
            </a:r>
            <a:r>
              <a:rPr lang="en-US" sz="1400" dirty="0" err="1" smtClean="0"/>
              <a:t>utilizare</a:t>
            </a:r>
            <a:r>
              <a:rPr lang="en-US" sz="1400" dirty="0" smtClean="0"/>
              <a:t> </a:t>
            </a:r>
            <a:r>
              <a:rPr lang="en-US" sz="1400" dirty="0" err="1" smtClean="0"/>
              <a:t>este</a:t>
            </a:r>
            <a:r>
              <a:rPr lang="en-US" sz="1400" dirty="0" smtClean="0"/>
              <a:t> </a:t>
            </a:r>
            <a:r>
              <a:rPr lang="en-US" sz="1400" dirty="0" err="1" smtClean="0"/>
              <a:t>modul</a:t>
            </a:r>
            <a:r>
              <a:rPr lang="en-US" sz="1400" dirty="0" smtClean="0"/>
              <a:t> </a:t>
            </a:r>
            <a:r>
              <a:rPr lang="en-US" sz="1400" dirty="0" err="1" smtClean="0"/>
              <a:t>nesolicitat</a:t>
            </a:r>
            <a:r>
              <a:rPr lang="en-US" sz="1400" dirty="0" smtClean="0"/>
              <a:t>, care </a:t>
            </a:r>
            <a:r>
              <a:rPr lang="en-US" sz="1400" dirty="0" err="1" smtClean="0"/>
              <a:t>stabileşte</a:t>
            </a:r>
            <a:r>
              <a:rPr lang="en-US" sz="1400" dirty="0" smtClean="0"/>
              <a:t> o </a:t>
            </a:r>
            <a:r>
              <a:rPr lang="en-US" sz="1400" dirty="0" err="1" smtClean="0"/>
              <a:t>reţea</a:t>
            </a:r>
            <a:r>
              <a:rPr lang="en-US" sz="1400" dirty="0" smtClean="0"/>
              <a:t> full mesh de </a:t>
            </a:r>
            <a:r>
              <a:rPr lang="en-US" sz="1400" dirty="0" err="1" smtClean="0"/>
              <a:t>tunele</a:t>
            </a:r>
            <a:r>
              <a:rPr lang="en-US" sz="1400" dirty="0" smtClean="0"/>
              <a:t> </a:t>
            </a:r>
            <a:r>
              <a:rPr lang="en-US" sz="1400" dirty="0" err="1" smtClean="0"/>
              <a:t>între</a:t>
            </a:r>
            <a:r>
              <a:rPr lang="en-US" sz="1400" dirty="0" smtClean="0"/>
              <a:t> </a:t>
            </a:r>
            <a:r>
              <a:rPr lang="en-US" sz="1400" dirty="0" err="1" smtClean="0"/>
              <a:t>routere</a:t>
            </a:r>
            <a:r>
              <a:rPr lang="en-US" sz="1400" dirty="0" smtClean="0"/>
              <a:t>.</a:t>
            </a:r>
          </a:p>
          <a:p>
            <a:pPr>
              <a:buNone/>
            </a:pPr>
            <a:r>
              <a:rPr lang="en-US" sz="1400" dirty="0" smtClean="0"/>
              <a:t> </a:t>
            </a:r>
          </a:p>
          <a:p>
            <a:r>
              <a:rPr lang="en-US" sz="1400" dirty="0" err="1" smtClean="0"/>
              <a:t>În</a:t>
            </a:r>
            <a:r>
              <a:rPr lang="en-US" sz="1400" dirty="0" smtClean="0"/>
              <a:t> </a:t>
            </a:r>
            <a:r>
              <a:rPr lang="en-US" sz="1400" dirty="0" err="1" smtClean="0"/>
              <a:t>modul</a:t>
            </a:r>
            <a:r>
              <a:rPr lang="en-US" sz="1400" dirty="0" smtClean="0"/>
              <a:t> </a:t>
            </a:r>
            <a:r>
              <a:rPr lang="en-US" sz="1400" dirty="0" err="1" smtClean="0"/>
              <a:t>solicitat</a:t>
            </a:r>
            <a:r>
              <a:rPr lang="en-US" sz="1400" dirty="0" smtClean="0"/>
              <a:t>, </a:t>
            </a:r>
            <a:r>
              <a:rPr lang="en-US" sz="1400" dirty="0" err="1" smtClean="0"/>
              <a:t>routerul</a:t>
            </a:r>
            <a:r>
              <a:rPr lang="en-US" sz="1400" dirty="0" smtClean="0"/>
              <a:t> LSR de </a:t>
            </a:r>
            <a:r>
              <a:rPr lang="en-US" sz="1400" dirty="0" err="1" smtClean="0"/>
              <a:t>intrare</a:t>
            </a:r>
            <a:r>
              <a:rPr lang="en-US" sz="1400" dirty="0" smtClean="0"/>
              <a:t> </a:t>
            </a:r>
            <a:r>
              <a:rPr lang="en-US" sz="1400" dirty="0" err="1" smtClean="0"/>
              <a:t>trimite</a:t>
            </a:r>
            <a:r>
              <a:rPr lang="en-US" sz="1400" dirty="0" smtClean="0"/>
              <a:t> o </a:t>
            </a:r>
            <a:r>
              <a:rPr lang="en-US" sz="1400" dirty="0" err="1" smtClean="0"/>
              <a:t>solicitare</a:t>
            </a:r>
            <a:r>
              <a:rPr lang="en-US" sz="1400" dirty="0" smtClean="0"/>
              <a:t> de </a:t>
            </a:r>
            <a:r>
              <a:rPr lang="en-US" sz="1400" dirty="0" err="1" smtClean="0"/>
              <a:t>etichetă</a:t>
            </a:r>
            <a:r>
              <a:rPr lang="en-US" sz="1400" dirty="0" smtClean="0"/>
              <a:t> LDP </a:t>
            </a:r>
            <a:r>
              <a:rPr lang="en-US" sz="1400" dirty="0" err="1" smtClean="0"/>
              <a:t>către</a:t>
            </a:r>
            <a:r>
              <a:rPr lang="en-US" sz="1400" dirty="0" smtClean="0"/>
              <a:t> </a:t>
            </a:r>
            <a:r>
              <a:rPr lang="en-US" sz="1400" dirty="0" err="1" smtClean="0"/>
              <a:t>următorul</a:t>
            </a:r>
            <a:r>
              <a:rPr lang="en-US" sz="1400" dirty="0" smtClean="0"/>
              <a:t> router. </a:t>
            </a:r>
            <a:r>
              <a:rPr lang="en-US" sz="1400" dirty="0" err="1" smtClean="0"/>
              <a:t>Această</a:t>
            </a:r>
            <a:r>
              <a:rPr lang="en-US" sz="1400" dirty="0" smtClean="0"/>
              <a:t> </a:t>
            </a:r>
            <a:r>
              <a:rPr lang="en-US" sz="1400" dirty="0" err="1" smtClean="0"/>
              <a:t>cerere</a:t>
            </a:r>
            <a:r>
              <a:rPr lang="en-US" sz="1400" dirty="0" smtClean="0"/>
              <a:t> </a:t>
            </a:r>
            <a:r>
              <a:rPr lang="en-US" sz="1400" dirty="0" err="1" smtClean="0"/>
              <a:t>este</a:t>
            </a:r>
            <a:r>
              <a:rPr lang="en-US" sz="1400" dirty="0" smtClean="0"/>
              <a:t> </a:t>
            </a:r>
            <a:r>
              <a:rPr lang="en-US" sz="1400" dirty="0" err="1" smtClean="0"/>
              <a:t>trimisă</a:t>
            </a:r>
            <a:r>
              <a:rPr lang="en-US" sz="1400" dirty="0" smtClean="0"/>
              <a:t> </a:t>
            </a:r>
            <a:r>
              <a:rPr lang="en-US" sz="1400" dirty="0" err="1" smtClean="0"/>
              <a:t>prin</a:t>
            </a:r>
            <a:r>
              <a:rPr lang="en-US" sz="1400" dirty="0" smtClean="0"/>
              <a:t> </a:t>
            </a:r>
            <a:r>
              <a:rPr lang="en-US" sz="1400" dirty="0" err="1" smtClean="0"/>
              <a:t>reţea</a:t>
            </a:r>
            <a:r>
              <a:rPr lang="en-US" sz="1400" dirty="0" smtClean="0"/>
              <a:t> pas cu pas de </a:t>
            </a:r>
            <a:r>
              <a:rPr lang="en-US" sz="1400" dirty="0" err="1" smtClean="0"/>
              <a:t>către</a:t>
            </a:r>
            <a:r>
              <a:rPr lang="en-US" sz="1400" dirty="0" smtClean="0"/>
              <a:t> </a:t>
            </a:r>
            <a:r>
              <a:rPr lang="en-US" sz="1400" dirty="0" err="1" smtClean="0"/>
              <a:t>fiecare</a:t>
            </a:r>
            <a:r>
              <a:rPr lang="en-US" sz="1400" dirty="0" smtClean="0"/>
              <a:t> router. </a:t>
            </a:r>
            <a:endParaRPr lang="ro-RO" sz="1400" dirty="0" smtClean="0"/>
          </a:p>
          <a:p>
            <a:r>
              <a:rPr lang="en-US" sz="1400" dirty="0" err="1" smtClean="0"/>
              <a:t>Odată</a:t>
            </a:r>
            <a:r>
              <a:rPr lang="en-US" sz="1400" dirty="0" smtClean="0"/>
              <a:t> </a:t>
            </a:r>
            <a:r>
              <a:rPr lang="en-US" sz="1400" dirty="0" err="1" smtClean="0"/>
              <a:t>ce</a:t>
            </a:r>
            <a:r>
              <a:rPr lang="en-US" sz="1400" dirty="0" smtClean="0"/>
              <a:t> </a:t>
            </a:r>
            <a:r>
              <a:rPr lang="en-US" sz="1400" dirty="0" err="1" smtClean="0"/>
              <a:t>această</a:t>
            </a:r>
            <a:r>
              <a:rPr lang="en-US" sz="1400" dirty="0" smtClean="0"/>
              <a:t> </a:t>
            </a:r>
            <a:r>
              <a:rPr lang="en-US" sz="1400" dirty="0" err="1" smtClean="0"/>
              <a:t>cerere</a:t>
            </a:r>
            <a:r>
              <a:rPr lang="en-US" sz="1400" dirty="0" smtClean="0"/>
              <a:t> </a:t>
            </a:r>
            <a:r>
              <a:rPr lang="en-US" sz="1400" dirty="0" err="1" smtClean="0"/>
              <a:t>ajunge</a:t>
            </a:r>
            <a:r>
              <a:rPr lang="en-US" sz="1400" dirty="0" smtClean="0"/>
              <a:t> la </a:t>
            </a:r>
            <a:r>
              <a:rPr lang="en-US" sz="1400" dirty="0" err="1" smtClean="0"/>
              <a:t>routerul</a:t>
            </a:r>
            <a:r>
              <a:rPr lang="en-US" sz="1400" dirty="0" smtClean="0"/>
              <a:t> de </a:t>
            </a:r>
            <a:r>
              <a:rPr lang="en-US" sz="1400" dirty="0" err="1" smtClean="0"/>
              <a:t>ieşire</a:t>
            </a:r>
            <a:r>
              <a:rPr lang="en-US" sz="1400" dirty="0" smtClean="0"/>
              <a:t> LSR un </a:t>
            </a:r>
            <a:r>
              <a:rPr lang="en-US" sz="1400" dirty="0" err="1" smtClean="0"/>
              <a:t>mesaj</a:t>
            </a:r>
            <a:r>
              <a:rPr lang="en-US" sz="1400" dirty="0" smtClean="0"/>
              <a:t> de </a:t>
            </a:r>
            <a:r>
              <a:rPr lang="en-US" sz="1400" dirty="0" err="1" smtClean="0"/>
              <a:t>confirmare</a:t>
            </a:r>
            <a:r>
              <a:rPr lang="en-US" sz="1400" dirty="0" smtClean="0"/>
              <a:t> </a:t>
            </a:r>
            <a:r>
              <a:rPr lang="en-US" sz="1400" dirty="0" err="1" smtClean="0"/>
              <a:t>este</a:t>
            </a:r>
            <a:r>
              <a:rPr lang="en-US" sz="1400" dirty="0" smtClean="0"/>
              <a:t> </a:t>
            </a:r>
            <a:r>
              <a:rPr lang="en-US" sz="1400" dirty="0" err="1" smtClean="0"/>
              <a:t>generat</a:t>
            </a:r>
            <a:r>
              <a:rPr lang="en-US" sz="1400" dirty="0" smtClean="0"/>
              <a:t>.</a:t>
            </a:r>
          </a:p>
          <a:p>
            <a:endParaRPr lang="en-US" sz="1400" dirty="0" smtClean="0"/>
          </a:p>
          <a:p>
            <a:r>
              <a:rPr lang="en-US" sz="1400" dirty="0" err="1" smtClean="0"/>
              <a:t>În</a:t>
            </a:r>
            <a:r>
              <a:rPr lang="en-US" sz="1400" dirty="0" smtClean="0"/>
              <a:t>  </a:t>
            </a:r>
            <a:r>
              <a:rPr lang="en-US" sz="1400" dirty="0" err="1" smtClean="0"/>
              <a:t>modul</a:t>
            </a:r>
            <a:r>
              <a:rPr lang="en-US" sz="1400" dirty="0" smtClean="0"/>
              <a:t>  </a:t>
            </a:r>
            <a:r>
              <a:rPr lang="en-US" sz="1400" dirty="0" err="1" smtClean="0"/>
              <a:t>nesolicitat</a:t>
            </a:r>
            <a:r>
              <a:rPr lang="en-US" sz="1400" dirty="0" smtClean="0"/>
              <a:t>,  </a:t>
            </a:r>
            <a:r>
              <a:rPr lang="en-US" sz="1400" dirty="0" err="1" smtClean="0"/>
              <a:t>routerele</a:t>
            </a:r>
            <a:r>
              <a:rPr lang="en-US" sz="1400" dirty="0" smtClean="0"/>
              <a:t>  de  </a:t>
            </a:r>
            <a:r>
              <a:rPr lang="en-US" sz="1400" dirty="0" err="1" smtClean="0"/>
              <a:t>ieşire</a:t>
            </a:r>
            <a:r>
              <a:rPr lang="en-US" sz="1400" dirty="0" smtClean="0"/>
              <a:t>  LSR  transmit  </a:t>
            </a:r>
            <a:r>
              <a:rPr lang="en-US" sz="1400" dirty="0" err="1" smtClean="0"/>
              <a:t>maparea</a:t>
            </a:r>
            <a:r>
              <a:rPr lang="en-US" sz="1400" dirty="0" smtClean="0"/>
              <a:t>  </a:t>
            </a:r>
            <a:r>
              <a:rPr lang="en-US" sz="1400" dirty="0" err="1" smtClean="0"/>
              <a:t>etichetei</a:t>
            </a:r>
            <a:r>
              <a:rPr lang="en-US" sz="1400" dirty="0" smtClean="0"/>
              <a:t>  </a:t>
            </a:r>
            <a:r>
              <a:rPr lang="en-US" sz="1400" dirty="0" err="1" smtClean="0"/>
              <a:t>pentru</a:t>
            </a:r>
            <a:r>
              <a:rPr lang="en-US" sz="1400" dirty="0" smtClean="0"/>
              <a:t> </a:t>
            </a:r>
            <a:r>
              <a:rPr lang="en-US" sz="1400" dirty="0" err="1" smtClean="0"/>
              <a:t>fiecare</a:t>
            </a:r>
            <a:r>
              <a:rPr lang="en-US" sz="1400" dirty="0" smtClean="0"/>
              <a:t> </a:t>
            </a:r>
            <a:r>
              <a:rPr lang="en-US" sz="1400" dirty="0" err="1" smtClean="0"/>
              <a:t>legătură</a:t>
            </a:r>
            <a:r>
              <a:rPr lang="en-US" sz="1400" dirty="0" smtClean="0"/>
              <a:t> </a:t>
            </a:r>
            <a:r>
              <a:rPr lang="en-US" sz="1400" dirty="0" err="1" smtClean="0"/>
              <a:t>externă</a:t>
            </a:r>
            <a:r>
              <a:rPr lang="en-US" sz="1400" dirty="0" smtClean="0"/>
              <a:t> la </a:t>
            </a:r>
            <a:r>
              <a:rPr lang="en-US" sz="1400" dirty="0" err="1" smtClean="0"/>
              <a:t>toţi</a:t>
            </a:r>
            <a:r>
              <a:rPr lang="en-US" sz="1400" dirty="0" smtClean="0"/>
              <a:t> </a:t>
            </a:r>
            <a:r>
              <a:rPr lang="en-US" sz="1400" dirty="0" err="1" smtClean="0"/>
              <a:t>vecinii</a:t>
            </a:r>
            <a:r>
              <a:rPr lang="en-US" sz="1400" dirty="0" smtClean="0"/>
              <a:t> </a:t>
            </a:r>
            <a:r>
              <a:rPr lang="en-US" sz="1400" dirty="0" err="1" smtClean="0"/>
              <a:t>lor</a:t>
            </a:r>
            <a:r>
              <a:rPr lang="en-US" sz="1400" dirty="0" smtClean="0"/>
              <a:t> . </a:t>
            </a:r>
            <a:r>
              <a:rPr lang="en-US" sz="1400" dirty="0" err="1" smtClean="0"/>
              <a:t>Aceste</a:t>
            </a:r>
            <a:r>
              <a:rPr lang="en-US" sz="1400" dirty="0" smtClean="0"/>
              <a:t> </a:t>
            </a:r>
            <a:r>
              <a:rPr lang="en-US" sz="1400" dirty="0" err="1" smtClean="0"/>
              <a:t>transmisii</a:t>
            </a:r>
            <a:r>
              <a:rPr lang="en-US" sz="1400" dirty="0" smtClean="0"/>
              <a:t> se </a:t>
            </a:r>
            <a:r>
              <a:rPr lang="en-US" sz="1400" dirty="0" err="1" smtClean="0"/>
              <a:t>răspândesc</a:t>
            </a:r>
            <a:r>
              <a:rPr lang="en-US" sz="1400" dirty="0" smtClean="0"/>
              <a:t> </a:t>
            </a:r>
            <a:r>
              <a:rPr lang="en-US" sz="1400" dirty="0" err="1" smtClean="0"/>
              <a:t>pe</a:t>
            </a:r>
            <a:r>
              <a:rPr lang="en-US" sz="1400" dirty="0" smtClean="0"/>
              <a:t> </a:t>
            </a:r>
            <a:r>
              <a:rPr lang="en-US" sz="1400" dirty="0" err="1" smtClean="0"/>
              <a:t>fiecare</a:t>
            </a:r>
            <a:r>
              <a:rPr lang="en-US" sz="1400" dirty="0" smtClean="0"/>
              <a:t> </a:t>
            </a:r>
            <a:r>
              <a:rPr lang="en-US" sz="1400" dirty="0" err="1" smtClean="0"/>
              <a:t>legătură</a:t>
            </a:r>
            <a:r>
              <a:rPr lang="en-US" sz="1400" dirty="0" smtClean="0"/>
              <a:t> din </a:t>
            </a:r>
            <a:r>
              <a:rPr lang="en-US" sz="1400" dirty="0" err="1" smtClean="0"/>
              <a:t>reţea</a:t>
            </a:r>
            <a:r>
              <a:rPr lang="en-US" sz="1400" dirty="0" smtClean="0"/>
              <a:t> </a:t>
            </a:r>
            <a:r>
              <a:rPr lang="en-US" sz="1400" dirty="0" err="1" smtClean="0"/>
              <a:t>până</a:t>
            </a:r>
            <a:r>
              <a:rPr lang="en-US" sz="1400" dirty="0" smtClean="0"/>
              <a:t> </a:t>
            </a:r>
            <a:r>
              <a:rPr lang="en-US" sz="1400" dirty="0" err="1" smtClean="0"/>
              <a:t>când</a:t>
            </a:r>
            <a:r>
              <a:rPr lang="en-US" sz="1400" dirty="0" smtClean="0"/>
              <a:t> </a:t>
            </a:r>
            <a:r>
              <a:rPr lang="en-US" sz="1400" dirty="0" err="1" smtClean="0"/>
              <a:t>ajung</a:t>
            </a:r>
            <a:r>
              <a:rPr lang="en-US" sz="1400" dirty="0" smtClean="0"/>
              <a:t> la </a:t>
            </a:r>
            <a:r>
              <a:rPr lang="en-US" sz="1400" dirty="0" err="1" smtClean="0"/>
              <a:t>routerele</a:t>
            </a:r>
            <a:r>
              <a:rPr lang="en-US" sz="1400" dirty="0" smtClean="0"/>
              <a:t> de </a:t>
            </a:r>
            <a:r>
              <a:rPr lang="en-US" sz="1400" dirty="0" err="1" smtClean="0"/>
              <a:t>intrare</a:t>
            </a:r>
            <a:r>
              <a:rPr lang="en-US" sz="1400" dirty="0" smtClean="0"/>
              <a:t> LSR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610600" cy="76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RSVP (Resource Reservation Protocol) </a:t>
            </a:r>
            <a:r>
              <a:rPr lang="ro-RO" sz="2800" dirty="0" smtClean="0"/>
              <a:t>şi ingineria de trafic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120"/>
          </a:xfrm>
        </p:spPr>
        <p:txBody>
          <a:bodyPr>
            <a:noAutofit/>
          </a:bodyPr>
          <a:lstStyle/>
          <a:p>
            <a:r>
              <a:rPr lang="en-US" sz="1400" dirty="0" err="1" smtClean="0"/>
              <a:t>Protocolul</a:t>
            </a:r>
            <a:r>
              <a:rPr lang="en-US" sz="1400" dirty="0" smtClean="0"/>
              <a:t> de </a:t>
            </a:r>
            <a:r>
              <a:rPr lang="en-US" sz="1400" dirty="0" err="1" smtClean="0"/>
              <a:t>rezervare</a:t>
            </a:r>
            <a:r>
              <a:rPr lang="en-US" sz="1400" dirty="0" smtClean="0"/>
              <a:t> a </a:t>
            </a:r>
            <a:r>
              <a:rPr lang="en-US" sz="1400" dirty="0" err="1" smtClean="0"/>
              <a:t>resurselor</a:t>
            </a:r>
            <a:r>
              <a:rPr lang="en-US" sz="1400" dirty="0" smtClean="0"/>
              <a:t> </a:t>
            </a:r>
            <a:r>
              <a:rPr lang="en-US" sz="1400" dirty="0" err="1" smtClean="0"/>
              <a:t>este</a:t>
            </a:r>
            <a:r>
              <a:rPr lang="en-US" sz="1400" dirty="0" smtClean="0"/>
              <a:t> un protocol de </a:t>
            </a:r>
            <a:r>
              <a:rPr lang="en-US" sz="1400" dirty="0" err="1" smtClean="0"/>
              <a:t>nivelul</a:t>
            </a:r>
            <a:r>
              <a:rPr lang="en-US" sz="1400" dirty="0" smtClean="0"/>
              <a:t> 4 OSI (</a:t>
            </a:r>
            <a:r>
              <a:rPr lang="en-US" sz="1400" dirty="0" err="1" smtClean="0"/>
              <a:t>nivelul</a:t>
            </a:r>
            <a:r>
              <a:rPr lang="en-US" sz="1400" dirty="0" smtClean="0"/>
              <a:t> transport) </a:t>
            </a:r>
            <a:r>
              <a:rPr lang="en-US" sz="1400" dirty="0" err="1" smtClean="0"/>
              <a:t>conceput</a:t>
            </a:r>
            <a:r>
              <a:rPr lang="en-US" sz="1400" dirty="0" smtClean="0"/>
              <a:t> </a:t>
            </a:r>
            <a:r>
              <a:rPr lang="en-US" sz="1400" dirty="0" err="1" smtClean="0"/>
              <a:t>pentru</a:t>
            </a:r>
            <a:r>
              <a:rPr lang="en-US" sz="1400" dirty="0" smtClean="0"/>
              <a:t> a </a:t>
            </a:r>
            <a:r>
              <a:rPr lang="en-US" sz="1400" dirty="0" err="1" smtClean="0"/>
              <a:t>rezerva</a:t>
            </a:r>
            <a:r>
              <a:rPr lang="en-US" sz="1400" dirty="0" smtClean="0"/>
              <a:t> </a:t>
            </a:r>
            <a:r>
              <a:rPr lang="en-US" sz="1400" dirty="0" err="1" smtClean="0"/>
              <a:t>resurse</a:t>
            </a:r>
            <a:r>
              <a:rPr lang="en-US" sz="1400" dirty="0" smtClean="0"/>
              <a:t> </a:t>
            </a:r>
            <a:r>
              <a:rPr lang="en-US" sz="1400" dirty="0" err="1" smtClean="0"/>
              <a:t>într</a:t>
            </a:r>
            <a:r>
              <a:rPr lang="en-US" sz="1400" dirty="0" smtClean="0"/>
              <a:t>-o </a:t>
            </a:r>
            <a:r>
              <a:rPr lang="en-US" sz="1400" dirty="0" err="1" smtClean="0"/>
              <a:t>reţea</a:t>
            </a:r>
            <a:r>
              <a:rPr lang="en-US" sz="1400" dirty="0" smtClean="0"/>
              <a:t>.</a:t>
            </a:r>
            <a:endParaRPr lang="ro-RO" sz="1400" dirty="0" smtClean="0"/>
          </a:p>
          <a:p>
            <a:r>
              <a:rPr lang="en-US" sz="1400" dirty="0" err="1" smtClean="0"/>
              <a:t>Acesta</a:t>
            </a:r>
            <a:r>
              <a:rPr lang="en-US" sz="1400" dirty="0" smtClean="0"/>
              <a:t> nu </a:t>
            </a:r>
            <a:r>
              <a:rPr lang="en-US" sz="1400" dirty="0" err="1" smtClean="0"/>
              <a:t>transportă</a:t>
            </a:r>
            <a:r>
              <a:rPr lang="en-US" sz="1400" dirty="0" smtClean="0"/>
              <a:t> date, </a:t>
            </a:r>
            <a:r>
              <a:rPr lang="en-US" sz="1400" dirty="0" err="1" smtClean="0"/>
              <a:t>ci</a:t>
            </a:r>
            <a:r>
              <a:rPr lang="en-US" sz="1400" dirty="0" smtClean="0"/>
              <a:t> </a:t>
            </a:r>
            <a:r>
              <a:rPr lang="en-US" sz="1400" dirty="0" err="1" smtClean="0"/>
              <a:t>este</a:t>
            </a:r>
            <a:r>
              <a:rPr lang="en-US" sz="1400" dirty="0" smtClean="0"/>
              <a:t> un protocol de </a:t>
            </a:r>
            <a:r>
              <a:rPr lang="en-US" sz="1400" dirty="0" err="1" smtClean="0"/>
              <a:t>semnalizare</a:t>
            </a:r>
            <a:r>
              <a:rPr lang="en-US" sz="1400" dirty="0" smtClean="0"/>
              <a:t> </a:t>
            </a:r>
            <a:r>
              <a:rPr lang="en-US" sz="1400" dirty="0" err="1" smtClean="0"/>
              <a:t>asemănător</a:t>
            </a:r>
            <a:r>
              <a:rPr lang="en-US" sz="1400" dirty="0" smtClean="0"/>
              <a:t> </a:t>
            </a:r>
            <a:r>
              <a:rPr lang="en-US" sz="1400" dirty="0" err="1" smtClean="0"/>
              <a:t>protocolului</a:t>
            </a:r>
            <a:r>
              <a:rPr lang="en-US" sz="1400" dirty="0" smtClean="0"/>
              <a:t> ICMP (Internet Control Message Protocol</a:t>
            </a:r>
            <a:r>
              <a:rPr lang="ro-RO" sz="1400" dirty="0" smtClean="0"/>
              <a:t>.</a:t>
            </a:r>
            <a:br>
              <a:rPr lang="ro-RO" sz="1400" dirty="0" smtClean="0"/>
            </a:br>
            <a:r>
              <a:rPr lang="en-US" sz="1400" dirty="0" smtClean="0"/>
              <a:t> RSVP </a:t>
            </a:r>
            <a:r>
              <a:rPr lang="en-US" sz="1400" dirty="0" err="1" smtClean="0"/>
              <a:t>cere</a:t>
            </a:r>
            <a:r>
              <a:rPr lang="en-US" sz="1400" dirty="0" smtClean="0"/>
              <a:t> </a:t>
            </a:r>
            <a:r>
              <a:rPr lang="en-US" sz="1400" dirty="0" err="1" smtClean="0"/>
              <a:t>resurse</a:t>
            </a:r>
            <a:r>
              <a:rPr lang="en-US" sz="1400" dirty="0" smtClean="0"/>
              <a:t> </a:t>
            </a:r>
            <a:r>
              <a:rPr lang="en-US" sz="1400" dirty="0" err="1" smtClean="0"/>
              <a:t>pentru</a:t>
            </a:r>
            <a:r>
              <a:rPr lang="en-US" sz="1400" dirty="0" smtClean="0"/>
              <a:t> </a:t>
            </a:r>
            <a:r>
              <a:rPr lang="en-US" sz="1400" dirty="0" err="1" smtClean="0"/>
              <a:t>fluxuri</a:t>
            </a:r>
            <a:r>
              <a:rPr lang="en-US" sz="1400" dirty="0" smtClean="0"/>
              <a:t> de </a:t>
            </a:r>
            <a:r>
              <a:rPr lang="en-US" sz="1400" dirty="0" err="1" smtClean="0"/>
              <a:t>trafic</a:t>
            </a:r>
            <a:r>
              <a:rPr lang="en-US" sz="1400" dirty="0" smtClean="0"/>
              <a:t> </a:t>
            </a:r>
            <a:r>
              <a:rPr lang="en-US" sz="1400" dirty="0" err="1" smtClean="0"/>
              <a:t>într</a:t>
            </a:r>
            <a:r>
              <a:rPr lang="en-US" sz="1400" dirty="0" smtClean="0"/>
              <a:t>-o </a:t>
            </a:r>
            <a:r>
              <a:rPr lang="en-US" sz="1400" dirty="0" err="1" smtClean="0"/>
              <a:t>singură</a:t>
            </a:r>
            <a:r>
              <a:rPr lang="en-US" sz="1400" dirty="0" smtClean="0"/>
              <a:t> </a:t>
            </a:r>
            <a:r>
              <a:rPr lang="en-US" sz="1400" dirty="0" err="1" smtClean="0"/>
              <a:t>direcţie</a:t>
            </a:r>
            <a:r>
              <a:rPr lang="en-US" sz="1400" dirty="0" smtClean="0"/>
              <a:t>, de la expeditor la </a:t>
            </a:r>
            <a:r>
              <a:rPr lang="en-US" sz="1400" dirty="0" err="1" smtClean="0"/>
              <a:t>unul</a:t>
            </a:r>
            <a:r>
              <a:rPr lang="en-US" sz="1400" dirty="0" smtClean="0"/>
              <a:t> </a:t>
            </a:r>
            <a:r>
              <a:rPr lang="en-US" sz="1400" dirty="0" err="1" smtClean="0"/>
              <a:t>sau</a:t>
            </a:r>
            <a:r>
              <a:rPr lang="en-US" sz="1400" dirty="0" smtClean="0"/>
              <a:t> </a:t>
            </a:r>
            <a:r>
              <a:rPr lang="en-US" sz="1400" dirty="0" err="1" smtClean="0"/>
              <a:t>mai</a:t>
            </a:r>
            <a:r>
              <a:rPr lang="en-US" sz="1400" dirty="0" smtClean="0"/>
              <a:t> </a:t>
            </a:r>
            <a:r>
              <a:rPr lang="en-US" sz="1400" dirty="0" err="1" smtClean="0"/>
              <a:t>mulţi</a:t>
            </a:r>
            <a:r>
              <a:rPr lang="en-US" sz="1400" dirty="0" smtClean="0"/>
              <a:t> </a:t>
            </a:r>
            <a:r>
              <a:rPr lang="en-US" sz="1400" dirty="0" err="1" smtClean="0"/>
              <a:t>receptori</a:t>
            </a:r>
            <a:r>
              <a:rPr lang="en-US" sz="1400" dirty="0" smtClean="0"/>
              <a:t>.</a:t>
            </a:r>
            <a:endParaRPr lang="ro-RO" sz="1400" dirty="0" smtClean="0"/>
          </a:p>
          <a:p>
            <a:r>
              <a:rPr lang="en-US" sz="1400" dirty="0" err="1" smtClean="0"/>
              <a:t>Protocolul</a:t>
            </a:r>
            <a:r>
              <a:rPr lang="en-US" sz="1400" dirty="0" smtClean="0"/>
              <a:t> RSVP-TE </a:t>
            </a:r>
            <a:r>
              <a:rPr lang="en-US" sz="1400" dirty="0" err="1" smtClean="0"/>
              <a:t>este</a:t>
            </a:r>
            <a:r>
              <a:rPr lang="en-US" sz="1400" dirty="0" smtClean="0"/>
              <a:t> </a:t>
            </a:r>
            <a:r>
              <a:rPr lang="en-US" sz="1400" dirty="0" err="1" smtClean="0"/>
              <a:t>folosit</a:t>
            </a:r>
            <a:r>
              <a:rPr lang="en-US" sz="1400" dirty="0" smtClean="0"/>
              <a:t> </a:t>
            </a:r>
            <a:r>
              <a:rPr lang="en-US" sz="1400" dirty="0" err="1" smtClean="0"/>
              <a:t>pentru</a:t>
            </a:r>
            <a:r>
              <a:rPr lang="en-US" sz="1400" dirty="0" smtClean="0"/>
              <a:t> </a:t>
            </a:r>
            <a:r>
              <a:rPr lang="en-US" sz="1400" dirty="0" err="1" smtClean="0"/>
              <a:t>stabilirea</a:t>
            </a:r>
            <a:r>
              <a:rPr lang="en-US" sz="1400" dirty="0" smtClean="0"/>
              <a:t> </a:t>
            </a:r>
            <a:r>
              <a:rPr lang="en-US" sz="1400" dirty="0" err="1" smtClean="0"/>
              <a:t>transportului</a:t>
            </a:r>
            <a:r>
              <a:rPr lang="en-US" sz="1400" dirty="0" smtClean="0"/>
              <a:t> LSP </a:t>
            </a:r>
            <a:r>
              <a:rPr lang="en-US" sz="1400" dirty="0" err="1" smtClean="0"/>
              <a:t>în</a:t>
            </a:r>
            <a:r>
              <a:rPr lang="en-US" sz="1400" dirty="0" smtClean="0"/>
              <a:t> </a:t>
            </a:r>
            <a:r>
              <a:rPr lang="en-US" sz="1400" dirty="0" err="1" smtClean="0"/>
              <a:t>reţeaua</a:t>
            </a:r>
            <a:r>
              <a:rPr lang="en-US" sz="1400" dirty="0" smtClean="0"/>
              <a:t> MPLS </a:t>
            </a:r>
            <a:r>
              <a:rPr lang="en-US" sz="1400" dirty="0" err="1" smtClean="0"/>
              <a:t>acolo</a:t>
            </a:r>
            <a:r>
              <a:rPr lang="en-US" sz="1400" dirty="0" smtClean="0"/>
              <a:t> </a:t>
            </a:r>
            <a:r>
              <a:rPr lang="en-US" sz="1400" dirty="0" err="1" smtClean="0"/>
              <a:t>unde</a:t>
            </a:r>
            <a:r>
              <a:rPr lang="en-US" sz="1400" dirty="0" smtClean="0"/>
              <a:t> </a:t>
            </a:r>
            <a:r>
              <a:rPr lang="en-US" sz="1400" dirty="0" err="1" smtClean="0"/>
              <a:t>ingineria</a:t>
            </a:r>
            <a:r>
              <a:rPr lang="en-US" sz="1400" dirty="0" smtClean="0"/>
              <a:t> de </a:t>
            </a:r>
            <a:r>
              <a:rPr lang="en-US" sz="1400" dirty="0" err="1" smtClean="0"/>
              <a:t>trafic</a:t>
            </a:r>
            <a:r>
              <a:rPr lang="en-US" sz="1400" dirty="0" smtClean="0"/>
              <a:t> </a:t>
            </a:r>
            <a:r>
              <a:rPr lang="en-US" sz="1400" dirty="0" err="1" smtClean="0"/>
              <a:t>este</a:t>
            </a:r>
            <a:r>
              <a:rPr lang="en-US" sz="1400" dirty="0" smtClean="0"/>
              <a:t> </a:t>
            </a:r>
            <a:r>
              <a:rPr lang="en-US" sz="1400" dirty="0" err="1" smtClean="0"/>
              <a:t>necesară</a:t>
            </a:r>
            <a:r>
              <a:rPr lang="en-US" sz="1400" dirty="0" smtClean="0"/>
              <a:t>. </a:t>
            </a:r>
            <a:endParaRPr lang="ro-RO" sz="1400" dirty="0" smtClean="0"/>
          </a:p>
          <a:p>
            <a:r>
              <a:rPr lang="en-US" sz="1400" dirty="0" err="1" smtClean="0"/>
              <a:t>În</a:t>
            </a:r>
            <a:r>
              <a:rPr lang="en-US" sz="1400" dirty="0" smtClean="0"/>
              <a:t> </a:t>
            </a:r>
            <a:r>
              <a:rPr lang="en-US" sz="1400" dirty="0" err="1" smtClean="0"/>
              <a:t>principiu</a:t>
            </a:r>
            <a:r>
              <a:rPr lang="en-US" sz="1400" dirty="0" smtClean="0"/>
              <a:t> </a:t>
            </a:r>
            <a:r>
              <a:rPr lang="en-US" sz="1400" dirty="0" err="1" smtClean="0"/>
              <a:t>este</a:t>
            </a:r>
            <a:r>
              <a:rPr lang="en-US" sz="1400" dirty="0" smtClean="0"/>
              <a:t> </a:t>
            </a:r>
            <a:r>
              <a:rPr lang="en-US" sz="1400" dirty="0" err="1" smtClean="0"/>
              <a:t>folosit</a:t>
            </a:r>
            <a:r>
              <a:rPr lang="en-US" sz="1400" dirty="0" smtClean="0"/>
              <a:t> </a:t>
            </a:r>
            <a:r>
              <a:rPr lang="en-US" sz="1400" dirty="0" err="1" smtClean="0"/>
              <a:t>pentru</a:t>
            </a:r>
            <a:r>
              <a:rPr lang="en-US" sz="1400" dirty="0" smtClean="0"/>
              <a:t> a </a:t>
            </a:r>
            <a:r>
              <a:rPr lang="en-US" sz="1400" dirty="0" err="1" smtClean="0"/>
              <a:t>oferi</a:t>
            </a:r>
            <a:r>
              <a:rPr lang="en-US" sz="1400" dirty="0" smtClean="0"/>
              <a:t> </a:t>
            </a:r>
            <a:r>
              <a:rPr lang="en-US" sz="1400" dirty="0" err="1" smtClean="0"/>
              <a:t>calitatea</a:t>
            </a:r>
            <a:r>
              <a:rPr lang="en-US" sz="1400" dirty="0" smtClean="0"/>
              <a:t> </a:t>
            </a:r>
            <a:r>
              <a:rPr lang="en-US" sz="1400" dirty="0" err="1" smtClean="0"/>
              <a:t>serviciului</a:t>
            </a:r>
            <a:r>
              <a:rPr lang="en-US" sz="1400" dirty="0" smtClean="0"/>
              <a:t> </a:t>
            </a:r>
            <a:r>
              <a:rPr lang="en-US" sz="1400" dirty="0" err="1" smtClean="0"/>
              <a:t>şi</a:t>
            </a:r>
            <a:r>
              <a:rPr lang="en-US" sz="1400" dirty="0" smtClean="0"/>
              <a:t> de a </a:t>
            </a:r>
            <a:r>
              <a:rPr lang="en-US" sz="1400" dirty="0" err="1" smtClean="0"/>
              <a:t>echilibra</a:t>
            </a:r>
            <a:r>
              <a:rPr lang="en-US" sz="1400" dirty="0" smtClean="0"/>
              <a:t> </a:t>
            </a:r>
            <a:r>
              <a:rPr lang="en-US" sz="1400" dirty="0" err="1" smtClean="0"/>
              <a:t>încărcarea</a:t>
            </a:r>
            <a:r>
              <a:rPr lang="en-US" sz="1400" dirty="0" smtClean="0"/>
              <a:t> </a:t>
            </a:r>
            <a:r>
              <a:rPr lang="en-US" sz="1400" dirty="0" err="1" smtClean="0"/>
              <a:t>reţelei</a:t>
            </a:r>
            <a:r>
              <a:rPr lang="en-US" sz="1400" dirty="0" smtClean="0"/>
              <a:t>. RSVP </a:t>
            </a:r>
            <a:r>
              <a:rPr lang="en-US" sz="1400" dirty="0" err="1" smtClean="0"/>
              <a:t>permite</a:t>
            </a:r>
            <a:r>
              <a:rPr lang="en-US" sz="1400" dirty="0" smtClean="0"/>
              <a:t> </a:t>
            </a:r>
            <a:r>
              <a:rPr lang="en-US" sz="1400" dirty="0" err="1" smtClean="0"/>
              <a:t>utilizarea</a:t>
            </a:r>
            <a:r>
              <a:rPr lang="en-US" sz="1400" dirty="0" smtClean="0"/>
              <a:t> de </a:t>
            </a:r>
            <a:r>
              <a:rPr lang="en-US" sz="1400" dirty="0" err="1" smtClean="0"/>
              <a:t>rutare</a:t>
            </a:r>
            <a:r>
              <a:rPr lang="en-US" sz="1400" dirty="0" smtClean="0"/>
              <a:t> a </a:t>
            </a:r>
            <a:r>
              <a:rPr lang="en-US" sz="1400" dirty="0" err="1" smtClean="0"/>
              <a:t>sursei</a:t>
            </a:r>
            <a:r>
              <a:rPr lang="en-US" sz="1400" dirty="0" smtClean="0"/>
              <a:t> </a:t>
            </a:r>
            <a:r>
              <a:rPr lang="en-US" sz="1400" dirty="0" err="1" smtClean="0"/>
              <a:t>în</a:t>
            </a:r>
            <a:r>
              <a:rPr lang="en-US" sz="1400" dirty="0" smtClean="0"/>
              <a:t> </a:t>
            </a:r>
            <a:r>
              <a:rPr lang="en-US" sz="1400" dirty="0" err="1" smtClean="0"/>
              <a:t>cazul</a:t>
            </a:r>
            <a:r>
              <a:rPr lang="en-US" sz="1400" dirty="0" smtClean="0"/>
              <a:t> </a:t>
            </a:r>
            <a:r>
              <a:rPr lang="en-US" sz="1400" dirty="0" err="1" smtClean="0"/>
              <a:t>în</a:t>
            </a:r>
            <a:r>
              <a:rPr lang="en-US" sz="1400" dirty="0" smtClean="0"/>
              <a:t> care </a:t>
            </a:r>
            <a:r>
              <a:rPr lang="en-US" sz="1400" dirty="0" err="1" smtClean="0"/>
              <a:t>routerul</a:t>
            </a:r>
            <a:r>
              <a:rPr lang="en-US" sz="1400" dirty="0" smtClean="0"/>
              <a:t> LSR de </a:t>
            </a:r>
            <a:r>
              <a:rPr lang="en-US" sz="1400" dirty="0" err="1" smtClean="0"/>
              <a:t>intrare</a:t>
            </a:r>
            <a:r>
              <a:rPr lang="en-US" sz="1400" dirty="0" smtClean="0"/>
              <a:t> </a:t>
            </a:r>
            <a:r>
              <a:rPr lang="en-US" sz="1400" dirty="0" err="1" smtClean="0"/>
              <a:t>determină</a:t>
            </a:r>
            <a:r>
              <a:rPr lang="en-US" sz="1400" dirty="0" smtClean="0"/>
              <a:t> </a:t>
            </a:r>
            <a:r>
              <a:rPr lang="en-US" sz="1400" dirty="0" err="1" smtClean="0"/>
              <a:t>calea</a:t>
            </a:r>
            <a:r>
              <a:rPr lang="en-US" sz="1400" dirty="0" smtClean="0"/>
              <a:t> </a:t>
            </a:r>
            <a:r>
              <a:rPr lang="en-US" sz="1400" dirty="0" err="1" smtClean="0"/>
              <a:t>completă</a:t>
            </a:r>
            <a:r>
              <a:rPr lang="en-US" sz="1400" dirty="0" smtClean="0"/>
              <a:t> </a:t>
            </a:r>
            <a:r>
              <a:rPr lang="en-US" sz="1400" dirty="0" err="1" smtClean="0"/>
              <a:t>prin</a:t>
            </a:r>
            <a:r>
              <a:rPr lang="en-US" sz="1400" dirty="0" smtClean="0"/>
              <a:t> </a:t>
            </a:r>
            <a:r>
              <a:rPr lang="en-US" sz="1400" dirty="0" err="1" smtClean="0"/>
              <a:t>intermediul</a:t>
            </a:r>
            <a:r>
              <a:rPr lang="en-US" sz="1400" dirty="0" smtClean="0"/>
              <a:t> </a:t>
            </a:r>
            <a:r>
              <a:rPr lang="en-US" sz="1400" dirty="0" err="1" smtClean="0"/>
              <a:t>reţelei</a:t>
            </a:r>
            <a:endParaRPr lang="ro-RO" sz="1400" dirty="0" smtClean="0"/>
          </a:p>
          <a:p>
            <a:endParaRPr lang="en-US" sz="1400" dirty="0"/>
          </a:p>
        </p:txBody>
      </p:sp>
      <p:pic>
        <p:nvPicPr>
          <p:cNvPr id="4" name="Picture 3" descr="Cap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4191000"/>
            <a:ext cx="7315200" cy="25150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ro-RO" sz="2800" dirty="0" smtClean="0"/>
              <a:t>Algoritmi pentru ingineria de trafic MPLS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1600" dirty="0" smtClean="0"/>
              <a:t>Algoritmul SPF (</a:t>
            </a:r>
            <a:r>
              <a:rPr lang="ro-RO" sz="1600" dirty="0" err="1" smtClean="0"/>
              <a:t>Shortest</a:t>
            </a:r>
            <a:r>
              <a:rPr lang="ro-RO" sz="1600" dirty="0" smtClean="0"/>
              <a:t> </a:t>
            </a:r>
            <a:r>
              <a:rPr lang="ro-RO" sz="1600" dirty="0" err="1" smtClean="0"/>
              <a:t>path</a:t>
            </a:r>
            <a:r>
              <a:rPr lang="ro-RO" sz="1600" dirty="0" smtClean="0"/>
              <a:t> </a:t>
            </a:r>
            <a:r>
              <a:rPr lang="ro-RO" sz="1600" dirty="0" err="1" smtClean="0"/>
              <a:t>first</a:t>
            </a:r>
            <a:r>
              <a:rPr lang="ro-RO" sz="1600" dirty="0" smtClean="0"/>
              <a:t> ) selectează ruta ce conţine cele mai puţine hop-uri între nodul sursă şi nodul destinaţie. O problemă evidentă cu SPF este că are tendinţa să </a:t>
            </a:r>
            <a:r>
              <a:rPr lang="ro-RO" sz="1600" dirty="0" err="1" smtClean="0"/>
              <a:t>ruteze</a:t>
            </a:r>
            <a:r>
              <a:rPr lang="ro-RO" sz="1600" dirty="0" smtClean="0"/>
              <a:t> traficul pe acelaşi set de link-uri până când aceste link-uri devin saturate.</a:t>
            </a:r>
          </a:p>
          <a:p>
            <a:endParaRPr lang="ro-RO" sz="1600" dirty="0" smtClean="0"/>
          </a:p>
          <a:p>
            <a:r>
              <a:rPr lang="ro-RO" sz="1600" dirty="0" smtClean="0"/>
              <a:t>Algoritmul MIRA (Minimum </a:t>
            </a:r>
            <a:r>
              <a:rPr lang="ro-RO" sz="1600" dirty="0" err="1" smtClean="0"/>
              <a:t>Interface</a:t>
            </a:r>
            <a:r>
              <a:rPr lang="ro-RO" sz="1600" dirty="0" smtClean="0"/>
              <a:t> </a:t>
            </a:r>
            <a:r>
              <a:rPr lang="ro-RO" sz="1600" dirty="0" err="1" smtClean="0"/>
              <a:t>Routing</a:t>
            </a:r>
            <a:r>
              <a:rPr lang="ro-RO" sz="1600" dirty="0" smtClean="0"/>
              <a:t> </a:t>
            </a:r>
            <a:r>
              <a:rPr lang="ro-RO" sz="1600" dirty="0" err="1" smtClean="0"/>
              <a:t>Algorithm</a:t>
            </a:r>
            <a:r>
              <a:rPr lang="ro-RO" sz="1600" dirty="0" smtClean="0"/>
              <a:t>) are rolul de a accepta câte rute poate suporta reţeaua folosind conceptul de legături critice. Proprietatea legăturilor critice este că atunci când capacitatea lor este redusă cu o unitate de bandă, fluxul de date maxim între nodurile sursă şi destinaţie este de asemenea redus cu o unitate de bandă. Scopul algoritmului este de a selecta rute ce conţin cât mai puţine legături critice posibile.</a:t>
            </a:r>
          </a:p>
          <a:p>
            <a:endParaRPr lang="ro-RO" sz="1600" dirty="0" smtClean="0"/>
          </a:p>
          <a:p>
            <a:r>
              <a:rPr lang="ro-RO" sz="1600" dirty="0" smtClean="0"/>
              <a:t>Algoritmul DORA (</a:t>
            </a:r>
            <a:r>
              <a:rPr lang="ro-RO" sz="1600" dirty="0" err="1" smtClean="0"/>
              <a:t>Dynamic</a:t>
            </a:r>
            <a:r>
              <a:rPr lang="ro-RO" sz="1600" dirty="0" smtClean="0"/>
              <a:t> Online </a:t>
            </a:r>
            <a:r>
              <a:rPr lang="ro-RO" sz="1600" dirty="0" err="1" smtClean="0"/>
              <a:t>Routing</a:t>
            </a:r>
            <a:r>
              <a:rPr lang="ro-RO" sz="1600" dirty="0" smtClean="0"/>
              <a:t> </a:t>
            </a:r>
            <a:r>
              <a:rPr lang="ro-RO" sz="1600" dirty="0" err="1" smtClean="0"/>
              <a:t>Algorithm</a:t>
            </a:r>
            <a:r>
              <a:rPr lang="ro-RO" sz="1600" dirty="0" smtClean="0"/>
              <a:t>) este folosit pentru utilizarea resurselor reţelei şi minimizarea congestiilor de reţea prin maparea rutelor cu lăţimile de bandă necesare topologiei reţelei. Obiectivul principal al algoritmului este de a permite configurarea mai multor rute acceptate de reţea.</a:t>
            </a:r>
            <a:endParaRPr lang="en-US" sz="1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4191000" cy="1143000"/>
          </a:xfrm>
        </p:spPr>
        <p:txBody>
          <a:bodyPr>
            <a:normAutofit/>
          </a:bodyPr>
          <a:lstStyle/>
          <a:p>
            <a:r>
              <a:rPr lang="ro-RO" sz="2800" dirty="0" smtClean="0"/>
              <a:t>Experimente pe baza algoritmului DORA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ro-RO" sz="1600" dirty="0" smtClean="0"/>
          </a:p>
          <a:p>
            <a:endParaRPr lang="ro-RO" sz="1600" dirty="0" smtClean="0"/>
          </a:p>
          <a:p>
            <a:r>
              <a:rPr lang="en-US" sz="1600" dirty="0" err="1" smtClean="0"/>
              <a:t>Trei</a:t>
            </a:r>
            <a:r>
              <a:rPr lang="en-US" sz="1600" dirty="0" smtClean="0"/>
              <a:t> </a:t>
            </a:r>
            <a:r>
              <a:rPr lang="en-US" sz="1600" dirty="0" err="1" smtClean="0"/>
              <a:t>experimente</a:t>
            </a:r>
            <a:r>
              <a:rPr lang="en-US" sz="1600" dirty="0" smtClean="0"/>
              <a:t> </a:t>
            </a:r>
            <a:r>
              <a:rPr lang="en-US" sz="1600" dirty="0" err="1" smtClean="0"/>
              <a:t>sunt</a:t>
            </a:r>
            <a:r>
              <a:rPr lang="en-US" sz="1600" dirty="0" smtClean="0"/>
              <a:t> </a:t>
            </a:r>
            <a:r>
              <a:rPr lang="en-US" sz="1600" dirty="0" err="1" smtClean="0"/>
              <a:t>luate</a:t>
            </a:r>
            <a:r>
              <a:rPr lang="en-US" sz="1600" dirty="0" smtClean="0"/>
              <a:t> </a:t>
            </a:r>
            <a:r>
              <a:rPr lang="en-US" sz="1600" dirty="0" err="1" smtClean="0"/>
              <a:t>în</a:t>
            </a:r>
            <a:r>
              <a:rPr lang="en-US" sz="1600" dirty="0" smtClean="0"/>
              <a:t> </a:t>
            </a:r>
            <a:r>
              <a:rPr lang="en-US" sz="1600" dirty="0" err="1" smtClean="0"/>
              <a:t>considerare</a:t>
            </a:r>
            <a:r>
              <a:rPr lang="en-US" sz="1600" dirty="0" smtClean="0"/>
              <a:t>. </a:t>
            </a:r>
            <a:endParaRPr lang="ro-RO" sz="1600" dirty="0" smtClean="0"/>
          </a:p>
          <a:p>
            <a:endParaRPr lang="ro-RO" sz="1600" dirty="0" smtClean="0"/>
          </a:p>
          <a:p>
            <a:r>
              <a:rPr lang="en-US" sz="1600" dirty="0" err="1" smtClean="0"/>
              <a:t>Primele</a:t>
            </a:r>
            <a:r>
              <a:rPr lang="en-US" sz="1600" dirty="0" smtClean="0"/>
              <a:t> 2 </a:t>
            </a:r>
            <a:r>
              <a:rPr lang="en-US" sz="1600" dirty="0" err="1" smtClean="0"/>
              <a:t>experimente</a:t>
            </a:r>
            <a:r>
              <a:rPr lang="en-US" sz="1600" dirty="0" smtClean="0"/>
              <a:t> se </a:t>
            </a:r>
            <a:r>
              <a:rPr lang="en-US" sz="1600" dirty="0" err="1" smtClean="0"/>
              <a:t>bazează</a:t>
            </a:r>
            <a:r>
              <a:rPr lang="en-US" sz="1600" dirty="0" smtClean="0"/>
              <a:t> </a:t>
            </a:r>
            <a:r>
              <a:rPr lang="en-US" sz="1600" dirty="0" err="1" smtClean="0"/>
              <a:t>pe</a:t>
            </a:r>
            <a:r>
              <a:rPr lang="en-US" sz="1600" dirty="0" smtClean="0"/>
              <a:t> rata de </a:t>
            </a:r>
            <a:r>
              <a:rPr lang="en-US" sz="1600" dirty="0" err="1" smtClean="0"/>
              <a:t>rejectare</a:t>
            </a:r>
            <a:r>
              <a:rPr lang="en-US" sz="1600" dirty="0" smtClean="0"/>
              <a:t> a </a:t>
            </a:r>
            <a:r>
              <a:rPr lang="en-US" sz="1600" dirty="0" err="1" smtClean="0"/>
              <a:t>rutei</a:t>
            </a:r>
            <a:r>
              <a:rPr lang="en-US" sz="1600" dirty="0" smtClean="0"/>
              <a:t>, care </a:t>
            </a:r>
            <a:r>
              <a:rPr lang="en-US" sz="1600" dirty="0" err="1" smtClean="0"/>
              <a:t>indică</a:t>
            </a:r>
            <a:r>
              <a:rPr lang="en-US" sz="1600" dirty="0" smtClean="0"/>
              <a:t> </a:t>
            </a:r>
            <a:r>
              <a:rPr lang="ro-RO" sz="1600" dirty="0" smtClean="0"/>
              <a:t>configurările</a:t>
            </a:r>
            <a:r>
              <a:rPr lang="en-US" sz="1600" dirty="0" smtClean="0"/>
              <a:t> de </a:t>
            </a:r>
            <a:r>
              <a:rPr lang="en-US" sz="1600" dirty="0" err="1" smtClean="0"/>
              <a:t>rute</a:t>
            </a:r>
            <a:r>
              <a:rPr lang="en-US" sz="1600" dirty="0" smtClean="0"/>
              <a:t> care </a:t>
            </a:r>
            <a:r>
              <a:rPr lang="en-US" sz="1600" dirty="0" err="1" smtClean="0"/>
              <a:t>sunt</a:t>
            </a:r>
            <a:r>
              <a:rPr lang="en-US" sz="1600" dirty="0" smtClean="0"/>
              <a:t> </a:t>
            </a:r>
            <a:r>
              <a:rPr lang="en-US" sz="1600" dirty="0" err="1" smtClean="0"/>
              <a:t>rejectate</a:t>
            </a:r>
            <a:r>
              <a:rPr lang="en-US" sz="1600" dirty="0" smtClean="0"/>
              <a:t> din </a:t>
            </a:r>
            <a:r>
              <a:rPr lang="en-US" sz="1600" dirty="0" err="1" smtClean="0"/>
              <a:t>cauza</a:t>
            </a:r>
            <a:r>
              <a:rPr lang="en-US" sz="1600" dirty="0" smtClean="0"/>
              <a:t> </a:t>
            </a:r>
            <a:r>
              <a:rPr lang="en-US" sz="1600" dirty="0" err="1" smtClean="0"/>
              <a:t>lipsei</a:t>
            </a:r>
            <a:r>
              <a:rPr lang="en-US" sz="1600" dirty="0" smtClean="0"/>
              <a:t> de </a:t>
            </a:r>
            <a:r>
              <a:rPr lang="en-US" sz="1600" dirty="0" err="1" smtClean="0"/>
              <a:t>resurse</a:t>
            </a:r>
            <a:r>
              <a:rPr lang="en-US" sz="1600" dirty="0" smtClean="0"/>
              <a:t>. </a:t>
            </a:r>
            <a:endParaRPr lang="ro-RO" sz="1600" dirty="0" smtClean="0"/>
          </a:p>
          <a:p>
            <a:endParaRPr lang="ro-RO" sz="1600" dirty="0" smtClean="0"/>
          </a:p>
          <a:p>
            <a:r>
              <a:rPr lang="en-US" sz="1600" dirty="0" err="1" smtClean="0"/>
              <a:t>Ultimul</a:t>
            </a:r>
            <a:r>
              <a:rPr lang="en-US" sz="1600" dirty="0" smtClean="0"/>
              <a:t> experiment </a:t>
            </a:r>
            <a:r>
              <a:rPr lang="en-US" sz="1600" dirty="0" err="1" smtClean="0"/>
              <a:t>studiază</a:t>
            </a:r>
            <a:r>
              <a:rPr lang="en-US" sz="1600" dirty="0" smtClean="0"/>
              <a:t> </a:t>
            </a:r>
            <a:r>
              <a:rPr lang="en-US" sz="1600" dirty="0" err="1" smtClean="0"/>
              <a:t>comportamentul</a:t>
            </a:r>
            <a:r>
              <a:rPr lang="en-US" sz="1600" dirty="0" smtClean="0"/>
              <a:t> </a:t>
            </a:r>
            <a:r>
              <a:rPr lang="en-US" sz="1600" dirty="0" err="1" smtClean="0"/>
              <a:t>algoritmului</a:t>
            </a:r>
            <a:r>
              <a:rPr lang="en-US" sz="1600" dirty="0" smtClean="0"/>
              <a:t> </a:t>
            </a:r>
            <a:r>
              <a:rPr lang="en-US" sz="1600" dirty="0" err="1" smtClean="0"/>
              <a:t>când</a:t>
            </a:r>
            <a:r>
              <a:rPr lang="en-US" sz="1600" dirty="0" smtClean="0"/>
              <a:t> </a:t>
            </a:r>
            <a:r>
              <a:rPr lang="en-US" sz="1600" dirty="0" err="1" smtClean="0"/>
              <a:t>anumite</a:t>
            </a:r>
            <a:r>
              <a:rPr lang="en-US" sz="1600" dirty="0" smtClean="0"/>
              <a:t> link-</a:t>
            </a:r>
            <a:r>
              <a:rPr lang="en-US" sz="1600" dirty="0" err="1" smtClean="0"/>
              <a:t>uri</a:t>
            </a:r>
            <a:r>
              <a:rPr lang="en-US" sz="1600" dirty="0" smtClean="0"/>
              <a:t> </a:t>
            </a:r>
            <a:r>
              <a:rPr lang="en-US" sz="1600" dirty="0" err="1" smtClean="0"/>
              <a:t>cedea</a:t>
            </a:r>
            <a:r>
              <a:rPr lang="ro-RO" sz="1600" dirty="0" err="1" smtClean="0"/>
              <a:t>ză</a:t>
            </a:r>
            <a:r>
              <a:rPr lang="ro-RO" sz="1600" dirty="0" smtClean="0"/>
              <a:t>.</a:t>
            </a:r>
          </a:p>
          <a:p>
            <a:pPr>
              <a:buNone/>
            </a:pPr>
            <a:endParaRPr lang="ro-RO" sz="1600" dirty="0" smtClean="0"/>
          </a:p>
          <a:p>
            <a:r>
              <a:rPr lang="ro-RO" sz="1600" dirty="0" smtClean="0"/>
              <a:t>În primul experiment sunt trimise 2000 de cereri de rute statice către reţea. Rutele statice se aseamănă cu tuneluri de lungă durată MPLS, odată stabilite acestea rămân permanent în reţea.</a:t>
            </a:r>
            <a:endParaRPr lang="en-US" sz="1600" dirty="0" smtClean="0"/>
          </a:p>
          <a:p>
            <a:r>
              <a:rPr lang="ro-RO" sz="1600" dirty="0" smtClean="0"/>
              <a:t> În al doilea experiment încărcăm reţeaua cu 200 de </a:t>
            </a:r>
            <a:r>
              <a:rPr lang="ro-RO" sz="1600" dirty="0" err="1" smtClean="0"/>
              <a:t>de</a:t>
            </a:r>
            <a:r>
              <a:rPr lang="ro-RO" sz="1600" dirty="0" smtClean="0"/>
              <a:t> cereri de rute statice şi apoi trimitem 1800 de cereri dinamice. Rutele dinamice reprezintă tunelele de scurtă durată MPLS.</a:t>
            </a:r>
          </a:p>
          <a:p>
            <a:r>
              <a:rPr lang="ro-RO" sz="1600" dirty="0" smtClean="0"/>
              <a:t>Configurarea experimentului 3 este la fel ca şi cu experimentul 1 cu o mică adăugare, se alege un link aleator care va fi dat jos înainte ca resursele reţelei să fie saturate</a:t>
            </a:r>
            <a:endParaRPr lang="en-US" sz="1600" dirty="0"/>
          </a:p>
        </p:txBody>
      </p:sp>
      <p:pic>
        <p:nvPicPr>
          <p:cNvPr id="4" name="Picture 3" descr="Cap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762000"/>
            <a:ext cx="4572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171</TotalTime>
  <Words>1570</Words>
  <Application>Microsoft Office PowerPoint</Application>
  <PresentationFormat>On-screen Show (4:3)</PresentationFormat>
  <Paragraphs>160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MPLS (Multiprotocol Label Switching)</vt:lpstr>
      <vt:lpstr>Introducere </vt:lpstr>
      <vt:lpstr>Structura antetului MPLS </vt:lpstr>
      <vt:lpstr>        LSR – Label Switch Router        LER – Label Edge Router</vt:lpstr>
      <vt:lpstr>LSP – Label Switched Path FEC – Forward Equivalent Class</vt:lpstr>
      <vt:lpstr>LDP (Label Distribution Protocol )</vt:lpstr>
      <vt:lpstr>RSVP (Resource Reservation Protocol) şi ingineria de trafic</vt:lpstr>
      <vt:lpstr>Algoritmi pentru ingineria de trafic MPLS</vt:lpstr>
      <vt:lpstr>Experimente pe baza algoritmului DORA</vt:lpstr>
      <vt:lpstr>Slide 10</vt:lpstr>
      <vt:lpstr>Slide 11</vt:lpstr>
      <vt:lpstr>Slide 12</vt:lpstr>
      <vt:lpstr>MPLS VPN</vt:lpstr>
      <vt:lpstr>Concluzii</vt:lpstr>
      <vt:lpstr>Bibliografie </vt:lpstr>
      <vt:lpstr>Vă mulţumesc pentru atenţie 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Utilizarea depozitelor de date pentru administrarea activităților</dc:title>
  <dc:creator>andrei</dc:creator>
  <cp:lastModifiedBy>andrei</cp:lastModifiedBy>
  <cp:revision>41</cp:revision>
  <dcterms:created xsi:type="dcterms:W3CDTF">2016-01-16T15:14:53Z</dcterms:created>
  <dcterms:modified xsi:type="dcterms:W3CDTF">2016-02-08T20:10:39Z</dcterms:modified>
</cp:coreProperties>
</file>