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5" r:id="rId2"/>
    <p:sldId id="257" r:id="rId3"/>
    <p:sldId id="258" r:id="rId4"/>
    <p:sldId id="269" r:id="rId5"/>
    <p:sldId id="271" r:id="rId6"/>
    <p:sldId id="259" r:id="rId7"/>
    <p:sldId id="272" r:id="rId8"/>
    <p:sldId id="273" r:id="rId9"/>
    <p:sldId id="275" r:id="rId10"/>
    <p:sldId id="260" r:id="rId11"/>
    <p:sldId id="276" r:id="rId12"/>
    <p:sldId id="261" r:id="rId13"/>
    <p:sldId id="281" r:id="rId14"/>
    <p:sldId id="274" r:id="rId15"/>
    <p:sldId id="267" r:id="rId16"/>
    <p:sldId id="277" r:id="rId17"/>
    <p:sldId id="266" r:id="rId18"/>
    <p:sldId id="264" r:id="rId19"/>
    <p:sldId id="268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>
        <p:scale>
          <a:sx n="118" d="100"/>
          <a:sy n="118" d="100"/>
        </p:scale>
        <p:origin x="-14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269E-C16B-4C0D-9EAB-48A44B71DEBF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B17443-F454-4E65-84BF-16B8D9EA13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269E-C16B-4C0D-9EAB-48A44B71DEBF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7443-F454-4E65-84BF-16B8D9EA1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269E-C16B-4C0D-9EAB-48A44B71DEBF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7443-F454-4E65-84BF-16B8D9EA1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269E-C16B-4C0D-9EAB-48A44B71DEBF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7443-F454-4E65-84BF-16B8D9EA1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269E-C16B-4C0D-9EAB-48A44B71DEBF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7443-F454-4E65-84BF-16B8D9EA13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269E-C16B-4C0D-9EAB-48A44B71DEBF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7443-F454-4E65-84BF-16B8D9EA13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269E-C16B-4C0D-9EAB-48A44B71DEBF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7443-F454-4E65-84BF-16B8D9EA13A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269E-C16B-4C0D-9EAB-48A44B71DEBF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7443-F454-4E65-84BF-16B8D9EA1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269E-C16B-4C0D-9EAB-48A44B71DEBF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7443-F454-4E65-84BF-16B8D9EA1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269E-C16B-4C0D-9EAB-48A44B71DEBF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7443-F454-4E65-84BF-16B8D9EA1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7269E-C16B-4C0D-9EAB-48A44B71DEBF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7443-F454-4E65-84BF-16B8D9EA1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F17269E-C16B-4C0D-9EAB-48A44B71DEBF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BB17443-F454-4E65-84BF-16B8D9EA13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UNIVERSITATEA POLITEHNICA </a:t>
            </a:r>
            <a:r>
              <a:rPr lang="en-US" sz="2400" dirty="0" smtClean="0">
                <a:solidFill>
                  <a:schemeClr val="tx1"/>
                </a:solidFill>
              </a:rPr>
              <a:t>BUCURE</a:t>
            </a:r>
            <a:r>
              <a:rPr lang="ro-RO" sz="2400" dirty="0" smtClean="0">
                <a:solidFill>
                  <a:schemeClr val="tx1"/>
                </a:solidFill>
              </a:rPr>
              <a:t>Ș</a:t>
            </a:r>
            <a:r>
              <a:rPr lang="en-US" sz="2400" dirty="0" smtClean="0">
                <a:solidFill>
                  <a:schemeClr val="tx1"/>
                </a:solidFill>
              </a:rPr>
              <a:t>TI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FACULTATEA de </a:t>
            </a:r>
            <a:r>
              <a:rPr lang="en-US" sz="2000" dirty="0" smtClean="0">
                <a:solidFill>
                  <a:schemeClr val="tx1"/>
                </a:solidFill>
              </a:rPr>
              <a:t>ELECTRONIC</a:t>
            </a:r>
            <a:r>
              <a:rPr lang="ro-RO" sz="2000" dirty="0" smtClean="0">
                <a:solidFill>
                  <a:schemeClr val="tx1"/>
                </a:solidFill>
              </a:rPr>
              <a:t>Ă</a:t>
            </a:r>
            <a:r>
              <a:rPr lang="en-US" sz="2000" dirty="0" smtClean="0">
                <a:solidFill>
                  <a:schemeClr val="tx1"/>
                </a:solidFill>
              </a:rPr>
              <a:t>, TELECOMUNICA</a:t>
            </a:r>
            <a:r>
              <a:rPr lang="ro-RO" sz="2000" dirty="0" smtClean="0">
                <a:solidFill>
                  <a:schemeClr val="tx1"/>
                </a:solidFill>
              </a:rPr>
              <a:t>Ț</a:t>
            </a:r>
            <a:r>
              <a:rPr lang="en-US" sz="2000" dirty="0" smtClean="0">
                <a:solidFill>
                  <a:schemeClr val="tx1"/>
                </a:solidFill>
              </a:rPr>
              <a:t>II </a:t>
            </a:r>
            <a:r>
              <a:rPr lang="ro-RO" sz="2000" dirty="0">
                <a:solidFill>
                  <a:schemeClr val="tx1"/>
                </a:solidFill>
              </a:rPr>
              <a:t>Ș</a:t>
            </a:r>
            <a:r>
              <a:rPr lang="en-US" sz="2000" dirty="0" smtClean="0">
                <a:solidFill>
                  <a:schemeClr val="tx1"/>
                </a:solidFill>
              </a:rPr>
              <a:t>I </a:t>
            </a:r>
            <a:r>
              <a:rPr lang="en-US" sz="2000" dirty="0">
                <a:solidFill>
                  <a:schemeClr val="tx1"/>
                </a:solidFill>
              </a:rPr>
              <a:t>TEHNOLOGIA </a:t>
            </a:r>
            <a:r>
              <a:rPr lang="en-US" sz="2000" dirty="0" smtClean="0">
                <a:solidFill>
                  <a:schemeClr val="tx1"/>
                </a:solidFill>
              </a:rPr>
              <a:t>INFORMA</a:t>
            </a:r>
            <a:r>
              <a:rPr lang="ro-RO" sz="2000" dirty="0" smtClean="0">
                <a:solidFill>
                  <a:schemeClr val="tx1"/>
                </a:solidFill>
              </a:rPr>
              <a:t>Ț</a:t>
            </a:r>
            <a:r>
              <a:rPr lang="en-US" sz="2000" dirty="0" smtClean="0">
                <a:solidFill>
                  <a:schemeClr val="tx1"/>
                </a:solidFill>
              </a:rPr>
              <a:t>IEI</a:t>
            </a:r>
            <a:endParaRPr lang="ro-RO" sz="2000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09800"/>
            <a:ext cx="6477000" cy="3733800"/>
          </a:xfrm>
        </p:spPr>
        <p:txBody>
          <a:bodyPr>
            <a:normAutofit/>
          </a:bodyPr>
          <a:lstStyle/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 </a:t>
            </a:r>
          </a:p>
          <a:p>
            <a:r>
              <a:rPr lang="en-GB" b="1" dirty="0" err="1"/>
              <a:t>Securitatea</a:t>
            </a:r>
            <a:r>
              <a:rPr lang="en-GB" b="1" dirty="0"/>
              <a:t> la </a:t>
            </a:r>
            <a:r>
              <a:rPr lang="en-GB" b="1" dirty="0" err="1"/>
              <a:t>nivel</a:t>
            </a:r>
            <a:r>
              <a:rPr lang="en-GB" b="1" dirty="0"/>
              <a:t> IP: IP Security Protocol (</a:t>
            </a:r>
            <a:r>
              <a:rPr lang="en-GB" b="1" dirty="0" err="1"/>
              <a:t>IPSec</a:t>
            </a:r>
            <a:r>
              <a:rPr lang="en-GB" b="1" dirty="0"/>
              <a:t>)</a:t>
            </a:r>
            <a:endParaRPr lang="en-US" dirty="0"/>
          </a:p>
          <a:p>
            <a:endParaRPr lang="en-US" b="1" dirty="0">
              <a:latin typeface="Times New Roman" pitchFamily="18" charset="0"/>
            </a:endParaRPr>
          </a:p>
          <a:p>
            <a:endParaRPr lang="en-US" b="1" dirty="0">
              <a:latin typeface="Times New Roman" pitchFamily="18" charset="0"/>
            </a:endParaRPr>
          </a:p>
          <a:p>
            <a:pPr algn="r"/>
            <a:r>
              <a:rPr lang="en-US" sz="1400" dirty="0" err="1" smtClean="0">
                <a:latin typeface="Times New Roman" pitchFamily="18" charset="0"/>
              </a:rPr>
              <a:t>Masterand</a:t>
            </a:r>
            <a:endParaRPr lang="en-US" sz="1400" dirty="0" smtClean="0">
              <a:latin typeface="Times New Roman" pitchFamily="18" charset="0"/>
            </a:endParaRPr>
          </a:p>
          <a:p>
            <a:pPr algn="r"/>
            <a:r>
              <a:rPr lang="en-US" sz="1200" dirty="0" err="1" smtClean="0"/>
              <a:t>Florea</a:t>
            </a:r>
            <a:r>
              <a:rPr lang="en-US" sz="1200" dirty="0" smtClean="0"/>
              <a:t> Carmen</a:t>
            </a:r>
            <a:endParaRPr lang="ro-RO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18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GB" sz="3600" b="1" dirty="0">
                <a:effectLst/>
              </a:rPr>
              <a:t>ARHITECTURA “BUMP IN THE WIRE” (BITW</a:t>
            </a:r>
            <a:r>
              <a:rPr lang="en-GB" sz="3600" b="1" dirty="0" smtClean="0">
                <a:effectLst/>
              </a:rPr>
              <a:t>)</a:t>
            </a:r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7712" y="2043906"/>
            <a:ext cx="7648575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84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GB" sz="2800" b="1" dirty="0"/>
              <a:t>MODUL </a:t>
            </a:r>
            <a:r>
              <a:rPr lang="en-GB" sz="2800" b="1" dirty="0" smtClean="0"/>
              <a:t>TRANSPORT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După</a:t>
            </a:r>
            <a:r>
              <a:rPr lang="en-GB" dirty="0" smtClean="0"/>
              <a:t> </a:t>
            </a:r>
            <a:r>
              <a:rPr lang="en-GB" dirty="0"/>
              <a:t>cum </a:t>
            </a:r>
            <a:r>
              <a:rPr lang="en-GB" dirty="0" err="1"/>
              <a:t>sugerează</a:t>
            </a:r>
            <a:r>
              <a:rPr lang="en-GB" dirty="0"/>
              <a:t> </a:t>
            </a:r>
            <a:r>
              <a:rPr lang="en-GB" dirty="0" err="1"/>
              <a:t>şi</a:t>
            </a:r>
            <a:r>
              <a:rPr lang="en-GB" dirty="0"/>
              <a:t> </a:t>
            </a:r>
            <a:r>
              <a:rPr lang="en-GB" dirty="0" err="1"/>
              <a:t>numele</a:t>
            </a:r>
            <a:r>
              <a:rPr lang="en-GB" dirty="0"/>
              <a:t>,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modul</a:t>
            </a:r>
            <a:r>
              <a:rPr lang="en-GB" dirty="0"/>
              <a:t> de transport, </a:t>
            </a:r>
            <a:r>
              <a:rPr lang="en-GB" dirty="0" err="1"/>
              <a:t>protocolul</a:t>
            </a:r>
            <a:r>
              <a:rPr lang="en-GB" dirty="0"/>
              <a:t> </a:t>
            </a:r>
            <a:r>
              <a:rPr lang="en-GB" dirty="0" err="1"/>
              <a:t>protejează</a:t>
            </a:r>
            <a:r>
              <a:rPr lang="en-GB" dirty="0"/>
              <a:t> </a:t>
            </a:r>
            <a:r>
              <a:rPr lang="en-GB" dirty="0" err="1"/>
              <a:t>mesajul</a:t>
            </a:r>
            <a:r>
              <a:rPr lang="en-GB" dirty="0"/>
              <a:t> </a:t>
            </a:r>
            <a:r>
              <a:rPr lang="en-GB" dirty="0" err="1"/>
              <a:t>transmis</a:t>
            </a:r>
            <a:r>
              <a:rPr lang="en-GB" dirty="0"/>
              <a:t> la IP din </a:t>
            </a:r>
            <a:r>
              <a:rPr lang="en-GB" dirty="0" err="1"/>
              <a:t>layerul</a:t>
            </a:r>
            <a:r>
              <a:rPr lang="en-GB" dirty="0"/>
              <a:t> de transport. </a:t>
            </a:r>
            <a:r>
              <a:rPr lang="en-GB" dirty="0" err="1"/>
              <a:t>Mesajul</a:t>
            </a:r>
            <a:r>
              <a:rPr lang="en-GB" dirty="0"/>
              <a:t>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prelucrat</a:t>
            </a:r>
            <a:r>
              <a:rPr lang="en-GB" dirty="0"/>
              <a:t> de </a:t>
            </a:r>
            <a:r>
              <a:rPr lang="en-GB" dirty="0" err="1"/>
              <a:t>către</a:t>
            </a:r>
            <a:r>
              <a:rPr lang="en-GB" dirty="0"/>
              <a:t> AH / ESP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antetul</a:t>
            </a:r>
            <a:r>
              <a:rPr lang="en-GB" dirty="0"/>
              <a:t> (</a:t>
            </a:r>
            <a:r>
              <a:rPr lang="en-GB" dirty="0" err="1"/>
              <a:t>antetele</a:t>
            </a:r>
            <a:r>
              <a:rPr lang="en-GB" dirty="0"/>
              <a:t>)  </a:t>
            </a:r>
            <a:r>
              <a:rPr lang="en-GB" dirty="0" err="1"/>
              <a:t>corespunzător</a:t>
            </a:r>
            <a:r>
              <a:rPr lang="en-GB" dirty="0"/>
              <a:t> (</a:t>
            </a:r>
            <a:r>
              <a:rPr lang="en-GB" dirty="0" err="1"/>
              <a:t>corespunzătoare</a:t>
            </a:r>
            <a:r>
              <a:rPr lang="en-GB" dirty="0"/>
              <a:t>) se </a:t>
            </a:r>
            <a:r>
              <a:rPr lang="en-GB" dirty="0" err="1"/>
              <a:t>adaugă</a:t>
            </a:r>
            <a:r>
              <a:rPr lang="en-GB" dirty="0"/>
              <a:t>,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fața</a:t>
            </a:r>
            <a:r>
              <a:rPr lang="en-GB" dirty="0"/>
              <a:t> </a:t>
            </a:r>
            <a:r>
              <a:rPr lang="en-GB" dirty="0" err="1"/>
              <a:t>antetului</a:t>
            </a:r>
            <a:r>
              <a:rPr lang="en-GB" dirty="0"/>
              <a:t> </a:t>
            </a:r>
            <a:r>
              <a:rPr lang="en-GB" dirty="0" err="1"/>
              <a:t>transportului</a:t>
            </a:r>
            <a:r>
              <a:rPr lang="en-GB" dirty="0"/>
              <a:t> (UDP </a:t>
            </a:r>
            <a:r>
              <a:rPr lang="en-GB" dirty="0" err="1"/>
              <a:t>sau</a:t>
            </a:r>
            <a:r>
              <a:rPr lang="en-GB" dirty="0"/>
              <a:t> TCP). </a:t>
            </a:r>
            <a:r>
              <a:rPr lang="en-GB" dirty="0" err="1"/>
              <a:t>Headerul</a:t>
            </a:r>
            <a:r>
              <a:rPr lang="en-GB" dirty="0"/>
              <a:t> IP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adăugat</a:t>
            </a:r>
            <a:r>
              <a:rPr lang="en-GB" dirty="0"/>
              <a:t> </a:t>
            </a:r>
            <a:r>
              <a:rPr lang="en-GB" dirty="0" err="1"/>
              <a:t>înainte</a:t>
            </a:r>
            <a:r>
              <a:rPr lang="en-GB" dirty="0"/>
              <a:t> </a:t>
            </a:r>
            <a:r>
              <a:rPr lang="en-GB" dirty="0" err="1"/>
              <a:t>prin</a:t>
            </a:r>
            <a:r>
              <a:rPr lang="en-GB" dirty="0"/>
              <a:t> IP.  </a:t>
            </a:r>
            <a:r>
              <a:rPr lang="en-GB" dirty="0" err="1"/>
              <a:t>În</a:t>
            </a:r>
            <a:r>
              <a:rPr lang="en-GB" dirty="0"/>
              <a:t> mod normal, </a:t>
            </a:r>
            <a:r>
              <a:rPr lang="en-GB" dirty="0" err="1"/>
              <a:t>nivelul</a:t>
            </a:r>
            <a:r>
              <a:rPr lang="en-GB" dirty="0"/>
              <a:t> de transport </a:t>
            </a:r>
            <a:r>
              <a:rPr lang="en-GB" dirty="0" err="1"/>
              <a:t>asamblează</a:t>
            </a:r>
            <a:r>
              <a:rPr lang="en-GB" dirty="0"/>
              <a:t> </a:t>
            </a:r>
            <a:r>
              <a:rPr lang="en-GB" dirty="0" err="1"/>
              <a:t>datele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transmitere</a:t>
            </a:r>
            <a:r>
              <a:rPr lang="en-GB" dirty="0"/>
              <a:t> </a:t>
            </a:r>
            <a:r>
              <a:rPr lang="en-GB" dirty="0" err="1"/>
              <a:t>şi</a:t>
            </a:r>
            <a:r>
              <a:rPr lang="en-GB" dirty="0"/>
              <a:t> le </a:t>
            </a:r>
            <a:r>
              <a:rPr lang="en-GB" dirty="0" err="1"/>
              <a:t>trimite</a:t>
            </a:r>
            <a:r>
              <a:rPr lang="en-GB" dirty="0"/>
              <a:t> la </a:t>
            </a:r>
            <a:r>
              <a:rPr lang="en-GB" dirty="0" err="1"/>
              <a:t>destinatie</a:t>
            </a:r>
            <a:r>
              <a:rPr lang="en-GB" dirty="0"/>
              <a:t>.  Din </a:t>
            </a:r>
            <a:r>
              <a:rPr lang="en-GB" dirty="0" err="1"/>
              <a:t>perspectiva</a:t>
            </a:r>
            <a:r>
              <a:rPr lang="en-GB" dirty="0"/>
              <a:t> IP‐</a:t>
            </a:r>
            <a:r>
              <a:rPr lang="en-GB" dirty="0" err="1"/>
              <a:t>ului</a:t>
            </a:r>
            <a:r>
              <a:rPr lang="en-GB" dirty="0"/>
              <a:t>, </a:t>
            </a:r>
            <a:r>
              <a:rPr lang="en-GB" dirty="0" err="1"/>
              <a:t>acest</a:t>
            </a:r>
            <a:r>
              <a:rPr lang="en-GB" dirty="0"/>
              <a:t> </a:t>
            </a:r>
            <a:r>
              <a:rPr lang="en-GB" dirty="0" err="1"/>
              <a:t>mesaj</a:t>
            </a:r>
            <a:r>
              <a:rPr lang="en-GB" dirty="0"/>
              <a:t> </a:t>
            </a:r>
            <a:r>
              <a:rPr lang="en-GB" dirty="0" err="1"/>
              <a:t>pe</a:t>
            </a:r>
            <a:r>
              <a:rPr lang="en-GB" dirty="0"/>
              <a:t> </a:t>
            </a:r>
            <a:r>
              <a:rPr lang="en-GB" dirty="0" err="1"/>
              <a:t>niveluri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transport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sarcină</a:t>
            </a:r>
            <a:r>
              <a:rPr lang="en-GB" dirty="0"/>
              <a:t> </a:t>
            </a:r>
            <a:r>
              <a:rPr lang="en-GB" dirty="0" err="1"/>
              <a:t>utilă</a:t>
            </a:r>
            <a:r>
              <a:rPr lang="en-GB" dirty="0"/>
              <a:t> a </a:t>
            </a:r>
            <a:r>
              <a:rPr lang="en-GB" dirty="0" err="1"/>
              <a:t>datagramei</a:t>
            </a:r>
            <a:r>
              <a:rPr lang="en-GB" dirty="0"/>
              <a:t> IP.  </a:t>
            </a:r>
            <a:r>
              <a:rPr lang="en-GB" dirty="0" err="1"/>
              <a:t>Când</a:t>
            </a:r>
            <a:r>
              <a:rPr lang="en-GB" dirty="0"/>
              <a:t> </a:t>
            </a:r>
            <a:r>
              <a:rPr lang="en-GB" dirty="0" err="1"/>
              <a:t>IPSec</a:t>
            </a:r>
            <a:r>
              <a:rPr lang="en-GB" dirty="0"/>
              <a:t>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utilizat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modul</a:t>
            </a:r>
            <a:r>
              <a:rPr lang="en-GB" dirty="0"/>
              <a:t> de transport, </a:t>
            </a:r>
            <a:r>
              <a:rPr lang="en-GB" dirty="0" err="1"/>
              <a:t>antetul</a:t>
            </a:r>
            <a:r>
              <a:rPr lang="en-GB" dirty="0"/>
              <a:t> </a:t>
            </a:r>
            <a:r>
              <a:rPr lang="en-GB" dirty="0" err="1"/>
              <a:t>IPSec</a:t>
            </a:r>
            <a:r>
              <a:rPr lang="en-GB" dirty="0"/>
              <a:t>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aplicat</a:t>
            </a:r>
            <a:r>
              <a:rPr lang="en-GB" dirty="0"/>
              <a:t>  </a:t>
            </a:r>
            <a:r>
              <a:rPr lang="en-GB" dirty="0" err="1"/>
              <a:t>numai</a:t>
            </a:r>
            <a:r>
              <a:rPr lang="en-GB" dirty="0"/>
              <a:t> la </a:t>
            </a:r>
            <a:r>
              <a:rPr lang="en-GB" dirty="0" err="1"/>
              <a:t>această</a:t>
            </a:r>
            <a:r>
              <a:rPr lang="en-GB" dirty="0"/>
              <a:t> </a:t>
            </a:r>
            <a:r>
              <a:rPr lang="en-GB" dirty="0" err="1"/>
              <a:t>sarcină</a:t>
            </a:r>
            <a:r>
              <a:rPr lang="en-GB" dirty="0"/>
              <a:t> a IP‐</a:t>
            </a:r>
            <a:r>
              <a:rPr lang="en-GB" dirty="0" err="1"/>
              <a:t>ului</a:t>
            </a:r>
            <a:r>
              <a:rPr lang="en-GB" dirty="0"/>
              <a:t>, nu la header‐</a:t>
            </a:r>
            <a:r>
              <a:rPr lang="en-GB" dirty="0" err="1"/>
              <a:t>ul</a:t>
            </a:r>
            <a:r>
              <a:rPr lang="en-GB" dirty="0"/>
              <a:t> IP. </a:t>
            </a:r>
            <a:r>
              <a:rPr lang="en-GB" dirty="0" err="1"/>
              <a:t>Antetele</a:t>
            </a:r>
            <a:r>
              <a:rPr lang="en-GB" dirty="0"/>
              <a:t> AH </a:t>
            </a:r>
            <a:r>
              <a:rPr lang="en-GB" dirty="0" err="1"/>
              <a:t>şi</a:t>
            </a:r>
            <a:r>
              <a:rPr lang="en-GB" dirty="0"/>
              <a:t> / </a:t>
            </a:r>
            <a:r>
              <a:rPr lang="en-GB" dirty="0" err="1"/>
              <a:t>sau</a:t>
            </a:r>
            <a:r>
              <a:rPr lang="en-GB" dirty="0"/>
              <a:t> ESP </a:t>
            </a:r>
            <a:r>
              <a:rPr lang="en-GB" dirty="0" err="1"/>
              <a:t>apar</a:t>
            </a:r>
            <a:r>
              <a:rPr lang="en-GB" dirty="0"/>
              <a:t> </a:t>
            </a:r>
            <a:r>
              <a:rPr lang="en-GB" dirty="0" err="1"/>
              <a:t>între</a:t>
            </a:r>
            <a:r>
              <a:rPr lang="en-GB" dirty="0"/>
              <a:t> original, </a:t>
            </a:r>
            <a:r>
              <a:rPr lang="en-GB" dirty="0" err="1"/>
              <a:t>antetul</a:t>
            </a:r>
            <a:r>
              <a:rPr lang="en-GB" dirty="0"/>
              <a:t> </a:t>
            </a:r>
            <a:r>
              <a:rPr lang="en-GB" dirty="0" err="1"/>
              <a:t>unic</a:t>
            </a:r>
            <a:r>
              <a:rPr lang="en-GB" dirty="0"/>
              <a:t> IP </a:t>
            </a:r>
            <a:r>
              <a:rPr lang="en-GB" dirty="0" err="1"/>
              <a:t>şi</a:t>
            </a:r>
            <a:r>
              <a:rPr lang="en-GB" dirty="0"/>
              <a:t> </a:t>
            </a:r>
            <a:r>
              <a:rPr lang="en-GB" dirty="0" err="1"/>
              <a:t>sarcina</a:t>
            </a:r>
            <a:r>
              <a:rPr lang="en-GB" dirty="0"/>
              <a:t> </a:t>
            </a:r>
            <a:r>
              <a:rPr lang="en-GB" dirty="0" err="1"/>
              <a:t>utilă</a:t>
            </a:r>
            <a:r>
              <a:rPr lang="en-GB" dirty="0"/>
              <a:t> (</a:t>
            </a:r>
            <a:r>
              <a:rPr lang="en-GB" dirty="0" err="1"/>
              <a:t>datele</a:t>
            </a:r>
            <a:r>
              <a:rPr lang="en-GB" dirty="0"/>
              <a:t> </a:t>
            </a:r>
            <a:r>
              <a:rPr lang="en-GB" dirty="0" err="1"/>
              <a:t>ce</a:t>
            </a:r>
            <a:r>
              <a:rPr lang="en-GB" dirty="0"/>
              <a:t> </a:t>
            </a:r>
            <a:r>
              <a:rPr lang="en-GB" dirty="0" err="1"/>
              <a:t>sunt</a:t>
            </a:r>
            <a:r>
              <a:rPr lang="en-GB" dirty="0"/>
              <a:t> </a:t>
            </a:r>
            <a:r>
              <a:rPr lang="en-GB" dirty="0" err="1"/>
              <a:t>transmise</a:t>
            </a:r>
            <a:r>
              <a:rPr lang="en-GB" dirty="0"/>
              <a:t>) IP. </a:t>
            </a:r>
            <a:r>
              <a:rPr lang="en-GB" dirty="0" err="1"/>
              <a:t>Acest</a:t>
            </a:r>
            <a:r>
              <a:rPr lang="en-GB" dirty="0"/>
              <a:t> </a:t>
            </a:r>
            <a:r>
              <a:rPr lang="en-GB" dirty="0" err="1"/>
              <a:t>lucru</a:t>
            </a:r>
            <a:r>
              <a:rPr lang="en-GB" dirty="0"/>
              <a:t>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ilustrat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figura</a:t>
            </a:r>
            <a:r>
              <a:rPr lang="en-GB" dirty="0"/>
              <a:t> de </a:t>
            </a:r>
            <a:r>
              <a:rPr lang="en-GB" dirty="0" err="1"/>
              <a:t>mai</a:t>
            </a:r>
            <a:r>
              <a:rPr lang="en-GB" dirty="0"/>
              <a:t> </a:t>
            </a:r>
            <a:r>
              <a:rPr lang="en-GB" dirty="0" err="1"/>
              <a:t>jos.</a:t>
            </a:r>
            <a:r>
              <a:rPr lang="en-GB" dirty="0"/>
              <a:t> </a:t>
            </a:r>
            <a:r>
              <a:rPr lang="en-GB" dirty="0" err="1"/>
              <a:t>Când</a:t>
            </a:r>
            <a:r>
              <a:rPr lang="en-GB" dirty="0"/>
              <a:t> </a:t>
            </a:r>
            <a:r>
              <a:rPr lang="en-GB" dirty="0" err="1"/>
              <a:t>IPSec</a:t>
            </a:r>
            <a:r>
              <a:rPr lang="en-GB" dirty="0"/>
              <a:t> </a:t>
            </a:r>
            <a:r>
              <a:rPr lang="en-GB" dirty="0" err="1"/>
              <a:t>operează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modul</a:t>
            </a:r>
            <a:r>
              <a:rPr lang="en-GB" dirty="0"/>
              <a:t> transport,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integrat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IP </a:t>
            </a:r>
            <a:r>
              <a:rPr lang="en-GB" dirty="0" err="1"/>
              <a:t>şi</a:t>
            </a:r>
            <a:r>
              <a:rPr lang="en-GB" dirty="0"/>
              <a:t> </a:t>
            </a:r>
            <a:r>
              <a:rPr lang="en-GB" dirty="0" err="1"/>
              <a:t>folosit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transportul</a:t>
            </a:r>
            <a:r>
              <a:rPr lang="en-GB" dirty="0"/>
              <a:t> </a:t>
            </a:r>
            <a:r>
              <a:rPr lang="en-GB" dirty="0" err="1"/>
              <a:t>mesajului</a:t>
            </a:r>
            <a:r>
              <a:rPr lang="en-GB" dirty="0"/>
              <a:t> direct la </a:t>
            </a:r>
            <a:r>
              <a:rPr lang="en-GB" dirty="0" err="1"/>
              <a:t>nivelul</a:t>
            </a:r>
            <a:r>
              <a:rPr lang="en-GB" dirty="0"/>
              <a:t> superior (TCP/UDP). </a:t>
            </a:r>
            <a:r>
              <a:rPr lang="en-GB" dirty="0" err="1"/>
              <a:t>După</a:t>
            </a:r>
            <a:r>
              <a:rPr lang="en-GB" dirty="0"/>
              <a:t> </a:t>
            </a:r>
            <a:r>
              <a:rPr lang="en-GB" dirty="0" err="1"/>
              <a:t>prelucrare</a:t>
            </a:r>
            <a:r>
              <a:rPr lang="en-GB" dirty="0"/>
              <a:t>, </a:t>
            </a:r>
            <a:r>
              <a:rPr lang="en-GB" dirty="0" err="1"/>
              <a:t>datagrama</a:t>
            </a:r>
            <a:r>
              <a:rPr lang="en-GB" dirty="0"/>
              <a:t> are </a:t>
            </a:r>
            <a:r>
              <a:rPr lang="en-GB" dirty="0" err="1"/>
              <a:t>numai</a:t>
            </a:r>
            <a:r>
              <a:rPr lang="en-GB" dirty="0"/>
              <a:t> un header IP care </a:t>
            </a:r>
            <a:r>
              <a:rPr lang="en-GB" dirty="0" err="1"/>
              <a:t>conține</a:t>
            </a:r>
            <a:r>
              <a:rPr lang="en-GB" dirty="0"/>
              <a:t> header‐</a:t>
            </a:r>
            <a:r>
              <a:rPr lang="en-GB" dirty="0" err="1"/>
              <a:t>ele</a:t>
            </a:r>
            <a:r>
              <a:rPr lang="en-GB" dirty="0"/>
              <a:t> AH </a:t>
            </a:r>
            <a:r>
              <a:rPr lang="en-GB" dirty="0" err="1"/>
              <a:t>şi</a:t>
            </a:r>
            <a:r>
              <a:rPr lang="en-GB" dirty="0"/>
              <a:t>/</a:t>
            </a:r>
            <a:r>
              <a:rPr lang="en-GB" dirty="0" err="1"/>
              <a:t>sau</a:t>
            </a:r>
            <a:r>
              <a:rPr lang="en-GB" dirty="0"/>
              <a:t> ESP </a:t>
            </a:r>
            <a:r>
              <a:rPr lang="en-GB" dirty="0" err="1"/>
              <a:t>IPSec</a:t>
            </a:r>
            <a:r>
              <a:rPr lang="en-GB" dirty="0"/>
              <a:t>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247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b="1" dirty="0" smtClean="0"/>
              <a:t>MODUL TRANSPORT</a:t>
            </a:r>
            <a:r>
              <a:rPr lang="en-US" sz="4400" dirty="0"/>
              <a:t/>
            </a:r>
            <a:br>
              <a:rPr lang="en-US" sz="4400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706245" y="1153477"/>
            <a:ext cx="5731510" cy="455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68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1" dirty="0">
                <a:effectLst/>
              </a:rPr>
              <a:t>MODUL TUNELAT</a:t>
            </a:r>
            <a:endParaRPr lang="en-US" sz="3100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err="1"/>
              <a:t>În</a:t>
            </a:r>
            <a:r>
              <a:rPr lang="en-GB" sz="2000" dirty="0"/>
              <a:t> </a:t>
            </a:r>
            <a:r>
              <a:rPr lang="en-GB" sz="2000" dirty="0" err="1"/>
              <a:t>acest</a:t>
            </a:r>
            <a:r>
              <a:rPr lang="en-GB" sz="2000" dirty="0"/>
              <a:t> mod, </a:t>
            </a:r>
            <a:r>
              <a:rPr lang="en-GB" sz="2000" dirty="0" err="1"/>
              <a:t>IPSec</a:t>
            </a:r>
            <a:r>
              <a:rPr lang="en-GB" sz="2000" dirty="0"/>
              <a:t> </a:t>
            </a:r>
            <a:r>
              <a:rPr lang="en-GB" sz="2000" dirty="0" err="1"/>
              <a:t>este</a:t>
            </a:r>
            <a:r>
              <a:rPr lang="en-GB" sz="2000" dirty="0"/>
              <a:t> </a:t>
            </a:r>
            <a:r>
              <a:rPr lang="en-GB" sz="2000" dirty="0" err="1"/>
              <a:t>folosit</a:t>
            </a:r>
            <a:r>
              <a:rPr lang="en-GB" sz="2000" dirty="0"/>
              <a:t> </a:t>
            </a:r>
            <a:r>
              <a:rPr lang="en-GB" sz="2000" dirty="0" err="1"/>
              <a:t>pentru</a:t>
            </a:r>
            <a:r>
              <a:rPr lang="en-GB" sz="2000" dirty="0"/>
              <a:t> a </a:t>
            </a:r>
            <a:r>
              <a:rPr lang="en-GB" sz="2000" dirty="0" err="1"/>
              <a:t>proteja</a:t>
            </a:r>
            <a:r>
              <a:rPr lang="en-GB" sz="2000" dirty="0"/>
              <a:t> o </a:t>
            </a:r>
            <a:r>
              <a:rPr lang="en-GB" sz="2000" dirty="0" err="1"/>
              <a:t>datagramă</a:t>
            </a:r>
            <a:r>
              <a:rPr lang="en-GB" sz="2000" dirty="0"/>
              <a:t> IP </a:t>
            </a:r>
            <a:r>
              <a:rPr lang="en-GB" sz="2000" dirty="0" err="1"/>
              <a:t>complet</a:t>
            </a:r>
            <a:r>
              <a:rPr lang="en-GB" sz="2000" dirty="0"/>
              <a:t> </a:t>
            </a:r>
            <a:r>
              <a:rPr lang="en-GB" sz="2000" dirty="0" err="1"/>
              <a:t>încapsulată</a:t>
            </a:r>
            <a:r>
              <a:rPr lang="en-GB" sz="2000" dirty="0"/>
              <a:t> </a:t>
            </a:r>
            <a:r>
              <a:rPr lang="en-GB" sz="2000" dirty="0" err="1"/>
              <a:t>după</a:t>
            </a:r>
            <a:r>
              <a:rPr lang="en-GB" sz="2000" dirty="0"/>
              <a:t> </a:t>
            </a:r>
            <a:r>
              <a:rPr lang="en-GB" sz="2000" dirty="0" err="1"/>
              <a:t>ce</a:t>
            </a:r>
            <a:r>
              <a:rPr lang="en-GB" sz="2000" dirty="0"/>
              <a:t> header‐</a:t>
            </a:r>
            <a:r>
              <a:rPr lang="en-GB" sz="2000" dirty="0" err="1"/>
              <a:t>ul</a:t>
            </a:r>
            <a:r>
              <a:rPr lang="en-GB" sz="2000" dirty="0"/>
              <a:t> IP a </a:t>
            </a:r>
            <a:r>
              <a:rPr lang="en-GB" sz="2000" dirty="0" err="1"/>
              <a:t>fost</a:t>
            </a:r>
            <a:r>
              <a:rPr lang="en-GB" sz="2000" dirty="0"/>
              <a:t> </a:t>
            </a:r>
            <a:r>
              <a:rPr lang="en-GB" sz="2000" dirty="0" err="1"/>
              <a:t>deja</a:t>
            </a:r>
            <a:r>
              <a:rPr lang="en-GB" sz="2000" dirty="0"/>
              <a:t> </a:t>
            </a:r>
            <a:r>
              <a:rPr lang="en-GB" sz="2000" dirty="0" err="1"/>
              <a:t>aplicat</a:t>
            </a:r>
            <a:r>
              <a:rPr lang="en-GB" sz="2000" dirty="0"/>
              <a:t> la </a:t>
            </a:r>
            <a:r>
              <a:rPr lang="en-GB" sz="2000" dirty="0" err="1"/>
              <a:t>acesta</a:t>
            </a:r>
            <a:r>
              <a:rPr lang="en-GB" sz="2000" dirty="0"/>
              <a:t>. </a:t>
            </a:r>
            <a:r>
              <a:rPr lang="en-GB" sz="2000" dirty="0" err="1"/>
              <a:t>Anteturile</a:t>
            </a:r>
            <a:r>
              <a:rPr lang="en-GB" sz="2000" dirty="0"/>
              <a:t> </a:t>
            </a:r>
            <a:r>
              <a:rPr lang="en-GB" sz="2000" dirty="0" err="1"/>
              <a:t>IPSec</a:t>
            </a:r>
            <a:r>
              <a:rPr lang="en-GB" sz="2000" dirty="0"/>
              <a:t> </a:t>
            </a:r>
            <a:r>
              <a:rPr lang="en-GB" sz="2000" dirty="0" err="1"/>
              <a:t>apar</a:t>
            </a:r>
            <a:r>
              <a:rPr lang="en-GB" sz="2000" dirty="0"/>
              <a:t> </a:t>
            </a:r>
            <a:r>
              <a:rPr lang="en-GB" sz="2000" dirty="0" err="1"/>
              <a:t>în</a:t>
            </a:r>
            <a:r>
              <a:rPr lang="en-GB" sz="2000" dirty="0"/>
              <a:t> </a:t>
            </a:r>
            <a:r>
              <a:rPr lang="en-GB" sz="2000" dirty="0" err="1"/>
              <a:t>fața</a:t>
            </a:r>
            <a:r>
              <a:rPr lang="en-GB" sz="2000" dirty="0"/>
              <a:t> </a:t>
            </a:r>
            <a:r>
              <a:rPr lang="en-GB" sz="2000" dirty="0" err="1"/>
              <a:t>headerului</a:t>
            </a:r>
            <a:r>
              <a:rPr lang="en-GB" sz="2000" dirty="0"/>
              <a:t> original IP, </a:t>
            </a:r>
            <a:r>
              <a:rPr lang="en-GB" sz="2000" dirty="0" err="1"/>
              <a:t>şi</a:t>
            </a:r>
            <a:r>
              <a:rPr lang="en-GB" sz="2000" dirty="0"/>
              <a:t> </a:t>
            </a:r>
            <a:r>
              <a:rPr lang="en-GB" sz="2000" dirty="0" err="1"/>
              <a:t>apoi</a:t>
            </a:r>
            <a:r>
              <a:rPr lang="en-GB" sz="2000" dirty="0"/>
              <a:t> se </a:t>
            </a:r>
            <a:r>
              <a:rPr lang="en-GB" sz="2000" dirty="0" err="1"/>
              <a:t>adaugă</a:t>
            </a:r>
            <a:r>
              <a:rPr lang="en-GB" sz="2000" dirty="0"/>
              <a:t> un </a:t>
            </a:r>
            <a:r>
              <a:rPr lang="en-GB" sz="2000" dirty="0" err="1"/>
              <a:t>nou</a:t>
            </a:r>
            <a:r>
              <a:rPr lang="en-GB" sz="2000" dirty="0"/>
              <a:t> </a:t>
            </a:r>
            <a:r>
              <a:rPr lang="en-GB" sz="2000" dirty="0" err="1"/>
              <a:t>antet</a:t>
            </a:r>
            <a:r>
              <a:rPr lang="en-GB" sz="2000" dirty="0"/>
              <a:t> IP </a:t>
            </a:r>
            <a:r>
              <a:rPr lang="en-GB" sz="2000" dirty="0" err="1"/>
              <a:t>în</a:t>
            </a:r>
            <a:r>
              <a:rPr lang="en-GB" sz="2000" dirty="0"/>
              <a:t> </a:t>
            </a:r>
            <a:r>
              <a:rPr lang="en-GB" sz="2000" dirty="0" err="1"/>
              <a:t>fața</a:t>
            </a:r>
            <a:r>
              <a:rPr lang="en-GB" sz="2000" dirty="0"/>
              <a:t> </a:t>
            </a:r>
            <a:r>
              <a:rPr lang="en-GB" sz="2000" dirty="0" err="1"/>
              <a:t>headerului</a:t>
            </a:r>
            <a:r>
              <a:rPr lang="en-GB" sz="2000" dirty="0"/>
              <a:t> IPsec. </a:t>
            </a:r>
            <a:r>
              <a:rPr lang="en-GB" sz="2000" dirty="0" err="1"/>
              <a:t>Adică</a:t>
            </a:r>
            <a:r>
              <a:rPr lang="en-GB" sz="2000" dirty="0"/>
              <a:t>, </a:t>
            </a:r>
            <a:r>
              <a:rPr lang="en-GB" sz="2000" dirty="0" err="1"/>
              <a:t>întreaga</a:t>
            </a:r>
            <a:r>
              <a:rPr lang="en-GB" sz="2000" dirty="0"/>
              <a:t> </a:t>
            </a:r>
            <a:r>
              <a:rPr lang="en-GB" sz="2000" dirty="0" err="1"/>
              <a:t>datagramă</a:t>
            </a:r>
            <a:r>
              <a:rPr lang="en-GB" sz="2000" dirty="0"/>
              <a:t> </a:t>
            </a:r>
            <a:r>
              <a:rPr lang="en-GB" sz="2000" dirty="0" err="1"/>
              <a:t>inițială</a:t>
            </a:r>
            <a:r>
              <a:rPr lang="en-GB" sz="2000" dirty="0"/>
              <a:t> IP </a:t>
            </a:r>
            <a:r>
              <a:rPr lang="en-GB" sz="2000" dirty="0" err="1"/>
              <a:t>este</a:t>
            </a:r>
            <a:r>
              <a:rPr lang="en-GB" sz="2000" dirty="0"/>
              <a:t> </a:t>
            </a:r>
            <a:r>
              <a:rPr lang="en-GB" sz="2000" dirty="0" err="1"/>
              <a:t>protejată</a:t>
            </a:r>
            <a:r>
              <a:rPr lang="en-GB" sz="2000" dirty="0"/>
              <a:t> </a:t>
            </a:r>
            <a:r>
              <a:rPr lang="en-GB" sz="2000" dirty="0" err="1"/>
              <a:t>şi</a:t>
            </a:r>
            <a:r>
              <a:rPr lang="en-GB" sz="2000" dirty="0"/>
              <a:t> </a:t>
            </a:r>
            <a:r>
              <a:rPr lang="en-GB" sz="2000" dirty="0" err="1"/>
              <a:t>apoi</a:t>
            </a:r>
            <a:r>
              <a:rPr lang="en-GB" sz="2000" dirty="0"/>
              <a:t> </a:t>
            </a:r>
            <a:r>
              <a:rPr lang="en-GB" sz="2000" dirty="0" err="1"/>
              <a:t>încapsulată</a:t>
            </a:r>
            <a:r>
              <a:rPr lang="en-GB" sz="2000" dirty="0"/>
              <a:t> </a:t>
            </a:r>
            <a:r>
              <a:rPr lang="en-GB" sz="2000" dirty="0" err="1"/>
              <a:t>într</a:t>
            </a:r>
            <a:r>
              <a:rPr lang="en-GB" sz="2000" dirty="0"/>
              <a:t>‐o </a:t>
            </a:r>
            <a:r>
              <a:rPr lang="en-GB" sz="2000" dirty="0" err="1"/>
              <a:t>altă</a:t>
            </a:r>
            <a:r>
              <a:rPr lang="en-GB" sz="2000" dirty="0"/>
              <a:t> </a:t>
            </a:r>
            <a:r>
              <a:rPr lang="en-GB" sz="2000" dirty="0" err="1"/>
              <a:t>datagramă</a:t>
            </a:r>
            <a:r>
              <a:rPr lang="en-GB" sz="2000" dirty="0"/>
              <a:t> IP. </a:t>
            </a:r>
            <a:r>
              <a:rPr lang="en-GB" sz="2000" dirty="0" err="1"/>
              <a:t>Modul</a:t>
            </a:r>
            <a:r>
              <a:rPr lang="en-GB" sz="2000" dirty="0"/>
              <a:t> </a:t>
            </a:r>
            <a:r>
              <a:rPr lang="en-GB" sz="2000" dirty="0" err="1"/>
              <a:t>tunel</a:t>
            </a:r>
            <a:r>
              <a:rPr lang="en-GB" sz="2000" dirty="0"/>
              <a:t> al </a:t>
            </a:r>
            <a:r>
              <a:rPr lang="en-GB" sz="2000" dirty="0" err="1"/>
              <a:t>lui</a:t>
            </a:r>
            <a:r>
              <a:rPr lang="en-GB" sz="2000" dirty="0"/>
              <a:t> </a:t>
            </a:r>
            <a:r>
              <a:rPr lang="en-GB" sz="2000" dirty="0" err="1"/>
              <a:t>IPSec</a:t>
            </a:r>
            <a:r>
              <a:rPr lang="en-GB" sz="2000" dirty="0"/>
              <a:t> </a:t>
            </a:r>
            <a:r>
              <a:rPr lang="en-GB" sz="2000" dirty="0" err="1"/>
              <a:t>este</a:t>
            </a:r>
            <a:r>
              <a:rPr lang="en-GB" sz="2000" dirty="0"/>
              <a:t> </a:t>
            </a:r>
            <a:r>
              <a:rPr lang="en-GB" sz="2000" dirty="0" err="1"/>
              <a:t>numit</a:t>
            </a:r>
            <a:r>
              <a:rPr lang="en-GB" sz="2000" dirty="0"/>
              <a:t> </a:t>
            </a:r>
            <a:r>
              <a:rPr lang="en-GB" sz="2000" dirty="0" err="1"/>
              <a:t>astfel</a:t>
            </a:r>
            <a:r>
              <a:rPr lang="en-GB" sz="2000" dirty="0"/>
              <a:t> </a:t>
            </a:r>
            <a:r>
              <a:rPr lang="en-GB" sz="2000" dirty="0" err="1"/>
              <a:t>deoarece</a:t>
            </a:r>
            <a:r>
              <a:rPr lang="en-GB" sz="2000" dirty="0"/>
              <a:t> </a:t>
            </a:r>
            <a:r>
              <a:rPr lang="en-GB" sz="2000" dirty="0" err="1"/>
              <a:t>reprezintă</a:t>
            </a:r>
            <a:r>
              <a:rPr lang="en-GB" sz="2000" dirty="0"/>
              <a:t> o </a:t>
            </a:r>
            <a:r>
              <a:rPr lang="en-GB" sz="2000" dirty="0" err="1"/>
              <a:t>încapsulare</a:t>
            </a:r>
            <a:r>
              <a:rPr lang="en-GB" sz="2000" dirty="0"/>
              <a:t> a </a:t>
            </a:r>
            <a:r>
              <a:rPr lang="en-GB" sz="2000" dirty="0" err="1"/>
              <a:t>unei</a:t>
            </a:r>
            <a:r>
              <a:rPr lang="en-GB" sz="2000" dirty="0"/>
              <a:t> </a:t>
            </a:r>
            <a:r>
              <a:rPr lang="en-GB" sz="2000" dirty="0" err="1"/>
              <a:t>datagrame</a:t>
            </a:r>
            <a:r>
              <a:rPr lang="en-GB" sz="2000" dirty="0"/>
              <a:t> complete IP,  </a:t>
            </a:r>
            <a:r>
              <a:rPr lang="en-GB" sz="2000" dirty="0" err="1"/>
              <a:t>formând</a:t>
            </a:r>
            <a:r>
              <a:rPr lang="en-GB" sz="2000" dirty="0"/>
              <a:t> un </a:t>
            </a:r>
            <a:r>
              <a:rPr lang="en-GB" sz="2000" dirty="0" err="1"/>
              <a:t>tunel</a:t>
            </a:r>
            <a:r>
              <a:rPr lang="en-GB" sz="2000" dirty="0"/>
              <a:t> virtual </a:t>
            </a:r>
            <a:r>
              <a:rPr lang="en-GB" sz="2000" dirty="0" err="1"/>
              <a:t>între</a:t>
            </a:r>
            <a:r>
              <a:rPr lang="en-GB" sz="2000" dirty="0"/>
              <a:t> </a:t>
            </a:r>
            <a:r>
              <a:rPr lang="en-GB" sz="2000" dirty="0" err="1"/>
              <a:t>echipamentele</a:t>
            </a:r>
            <a:r>
              <a:rPr lang="en-GB" sz="2000" dirty="0"/>
              <a:t> </a:t>
            </a:r>
            <a:r>
              <a:rPr lang="en-GB" sz="2000" dirty="0" err="1"/>
              <a:t>adecvate</a:t>
            </a:r>
            <a:r>
              <a:rPr lang="en-GB" sz="2000" dirty="0"/>
              <a:t> ale </a:t>
            </a:r>
            <a:r>
              <a:rPr lang="en-GB" sz="2000" dirty="0" err="1"/>
              <a:t>lui</a:t>
            </a:r>
            <a:r>
              <a:rPr lang="en-GB" sz="2000" dirty="0"/>
              <a:t> </a:t>
            </a:r>
            <a:r>
              <a:rPr lang="en-GB" sz="2000" dirty="0" err="1"/>
              <a:t>IPSec</a:t>
            </a:r>
            <a:r>
              <a:rPr lang="en-GB" sz="2000" dirty="0"/>
              <a:t>. </a:t>
            </a:r>
            <a:r>
              <a:rPr lang="en-GB" sz="2000" dirty="0" err="1"/>
              <a:t>Datagrama</a:t>
            </a:r>
            <a:r>
              <a:rPr lang="en-GB" sz="2000" dirty="0"/>
              <a:t> IP </a:t>
            </a:r>
            <a:r>
              <a:rPr lang="en-GB" sz="2000" dirty="0" err="1"/>
              <a:t>este</a:t>
            </a:r>
            <a:r>
              <a:rPr lang="en-GB" sz="2000" dirty="0"/>
              <a:t> </a:t>
            </a:r>
            <a:r>
              <a:rPr lang="en-GB" sz="2000" dirty="0" err="1"/>
              <a:t>transmisă</a:t>
            </a:r>
            <a:r>
              <a:rPr lang="en-GB" sz="2000" dirty="0"/>
              <a:t> la </a:t>
            </a:r>
            <a:r>
              <a:rPr lang="en-GB" sz="2000" dirty="0" err="1"/>
              <a:t>IPSec</a:t>
            </a:r>
            <a:r>
              <a:rPr lang="en-GB" sz="2000" dirty="0"/>
              <a:t>,  </a:t>
            </a:r>
            <a:r>
              <a:rPr lang="en-GB" sz="2000" dirty="0" err="1"/>
              <a:t>unde</a:t>
            </a:r>
            <a:r>
              <a:rPr lang="en-GB" sz="2000" dirty="0"/>
              <a:t> se </a:t>
            </a:r>
            <a:r>
              <a:rPr lang="en-GB" sz="2000" dirty="0" err="1"/>
              <a:t>creează</a:t>
            </a:r>
            <a:r>
              <a:rPr lang="en-GB" sz="2000" dirty="0"/>
              <a:t> un </a:t>
            </a:r>
            <a:r>
              <a:rPr lang="en-GB" sz="2000" dirty="0" err="1"/>
              <a:t>nou</a:t>
            </a:r>
            <a:r>
              <a:rPr lang="en-GB" sz="2000" dirty="0"/>
              <a:t> header IP cu </a:t>
            </a:r>
            <a:r>
              <a:rPr lang="en-GB" sz="2000" dirty="0" err="1"/>
              <a:t>hederele</a:t>
            </a:r>
            <a:r>
              <a:rPr lang="en-GB" sz="2000" dirty="0"/>
              <a:t> AH </a:t>
            </a:r>
            <a:r>
              <a:rPr lang="en-GB" sz="2000" dirty="0" err="1"/>
              <a:t>şi</a:t>
            </a:r>
            <a:r>
              <a:rPr lang="en-GB" sz="2000" dirty="0"/>
              <a:t>/</a:t>
            </a:r>
            <a:r>
              <a:rPr lang="en-GB" sz="2000" dirty="0" err="1"/>
              <a:t>sau</a:t>
            </a:r>
            <a:r>
              <a:rPr lang="en-GB" sz="2000" dirty="0"/>
              <a:t> ESP </a:t>
            </a:r>
            <a:r>
              <a:rPr lang="en-GB" sz="2000" dirty="0" err="1"/>
              <a:t>IPSec</a:t>
            </a:r>
            <a:r>
              <a:rPr lang="en-GB" sz="2000" dirty="0"/>
              <a:t> </a:t>
            </a:r>
            <a:r>
              <a:rPr lang="en-GB" sz="2000" dirty="0" err="1"/>
              <a:t>adăugate</a:t>
            </a:r>
            <a:r>
              <a:rPr lang="en-GB" sz="2000" dirty="0"/>
              <a:t>.</a:t>
            </a:r>
            <a:endParaRPr lang="en-US" sz="2000" dirty="0"/>
          </a:p>
          <a:p>
            <a:pPr>
              <a:buFontTx/>
              <a:buChar char="-"/>
            </a:pPr>
            <a:endParaRPr lang="en-US" sz="2000" dirty="0">
              <a:cs typeface="Times New Roman" pitchFamily="18" charset="0"/>
            </a:endParaRPr>
          </a:p>
          <a:p>
            <a:pPr algn="ctr"/>
            <a:endParaRPr lang="en-US" sz="9800" dirty="0"/>
          </a:p>
        </p:txBody>
      </p:sp>
    </p:spTree>
    <p:extLst>
      <p:ext uri="{BB962C8B-B14F-4D97-AF65-F5344CB8AC3E}">
        <p14:creationId xmlns:p14="http://schemas.microsoft.com/office/powerpoint/2010/main" val="393139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GB" sz="3200" b="1" dirty="0">
                <a:effectLst/>
              </a:rPr>
              <a:t>MODUL </a:t>
            </a:r>
            <a:r>
              <a:rPr lang="en-GB" sz="3200" b="1" dirty="0" smtClean="0">
                <a:effectLst/>
              </a:rPr>
              <a:t>TUNELAT</a:t>
            </a:r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8083" y="1600200"/>
            <a:ext cx="4627833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94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GB" sz="3200" b="1" dirty="0">
                <a:effectLst/>
              </a:rPr>
              <a:t>HEADER DE IDENTIFICARE (AUTHENTICATION HEADER ‐ AH</a:t>
            </a:r>
            <a:r>
              <a:rPr lang="en-GB" sz="3200" b="1" dirty="0" smtClean="0">
                <a:effectLst/>
              </a:rPr>
              <a:t>)</a:t>
            </a:r>
            <a:endParaRPr lang="en-US" sz="3200" b="1" dirty="0"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Protocolul</a:t>
            </a:r>
            <a:r>
              <a:rPr lang="en-GB" dirty="0"/>
              <a:t> </a:t>
            </a:r>
            <a:r>
              <a:rPr lang="en-GB" dirty="0" err="1"/>
              <a:t>headerului</a:t>
            </a:r>
            <a:r>
              <a:rPr lang="en-GB" dirty="0"/>
              <a:t> de </a:t>
            </a:r>
            <a:r>
              <a:rPr lang="en-GB" dirty="0" err="1"/>
              <a:t>autentificare</a:t>
            </a:r>
            <a:r>
              <a:rPr lang="en-GB" dirty="0"/>
              <a:t> (AH) </a:t>
            </a:r>
            <a:r>
              <a:rPr lang="en-GB" dirty="0" err="1"/>
              <a:t>permite</a:t>
            </a:r>
            <a:r>
              <a:rPr lang="en-GB" dirty="0"/>
              <a:t> </a:t>
            </a:r>
            <a:r>
              <a:rPr lang="en-GB" dirty="0" err="1"/>
              <a:t>recipientului</a:t>
            </a:r>
            <a:r>
              <a:rPr lang="en-GB" dirty="0"/>
              <a:t> </a:t>
            </a:r>
            <a:r>
              <a:rPr lang="en-GB" dirty="0" err="1"/>
              <a:t>unei</a:t>
            </a:r>
            <a:r>
              <a:rPr lang="en-GB" dirty="0"/>
              <a:t> </a:t>
            </a:r>
            <a:r>
              <a:rPr lang="en-GB" dirty="0" err="1" smtClean="0"/>
              <a:t>datagrame</a:t>
            </a:r>
            <a:r>
              <a:rPr lang="en-US" dirty="0"/>
              <a:t> </a:t>
            </a:r>
            <a:r>
              <a:rPr lang="en-GB" dirty="0" err="1" smtClean="0"/>
              <a:t>să</a:t>
            </a:r>
            <a:r>
              <a:rPr lang="en-GB" dirty="0" smtClean="0"/>
              <a:t>‐i </a:t>
            </a:r>
            <a:r>
              <a:rPr lang="en-GB" dirty="0" err="1"/>
              <a:t>verifice</a:t>
            </a:r>
            <a:r>
              <a:rPr lang="en-GB" dirty="0"/>
              <a:t> </a:t>
            </a:r>
            <a:r>
              <a:rPr lang="en-GB" dirty="0" err="1"/>
              <a:t>autenticitatea</a:t>
            </a:r>
            <a:r>
              <a:rPr lang="en-GB" dirty="0"/>
              <a:t>. Este </a:t>
            </a:r>
            <a:r>
              <a:rPr lang="en-GB" dirty="0" err="1"/>
              <a:t>implementat</a:t>
            </a:r>
            <a:r>
              <a:rPr lang="en-GB" dirty="0"/>
              <a:t> </a:t>
            </a:r>
            <a:r>
              <a:rPr lang="en-GB" dirty="0" err="1"/>
              <a:t>ca</a:t>
            </a:r>
            <a:r>
              <a:rPr lang="en-GB" dirty="0"/>
              <a:t> un header </a:t>
            </a:r>
            <a:r>
              <a:rPr lang="en-GB" dirty="0" err="1"/>
              <a:t>adăugat</a:t>
            </a:r>
            <a:r>
              <a:rPr lang="en-GB" dirty="0"/>
              <a:t> </a:t>
            </a:r>
            <a:r>
              <a:rPr lang="en-GB" dirty="0" err="1"/>
              <a:t>unei</a:t>
            </a:r>
            <a:r>
              <a:rPr lang="en-GB" dirty="0"/>
              <a:t> </a:t>
            </a:r>
            <a:r>
              <a:rPr lang="en-GB" dirty="0" err="1"/>
              <a:t>datagrame</a:t>
            </a:r>
            <a:r>
              <a:rPr lang="en-GB" dirty="0"/>
              <a:t> IP </a:t>
            </a:r>
            <a:r>
              <a:rPr lang="en-GB" dirty="0" err="1"/>
              <a:t>ce</a:t>
            </a:r>
            <a:r>
              <a:rPr lang="en-GB" dirty="0"/>
              <a:t> </a:t>
            </a:r>
            <a:r>
              <a:rPr lang="en-GB" dirty="0" err="1"/>
              <a:t>conține</a:t>
            </a:r>
            <a:r>
              <a:rPr lang="en-GB" dirty="0"/>
              <a:t> o </a:t>
            </a:r>
            <a:r>
              <a:rPr lang="en-GB" dirty="0" err="1"/>
              <a:t>valoare</a:t>
            </a:r>
            <a:r>
              <a:rPr lang="en-GB" dirty="0"/>
              <a:t> de </a:t>
            </a:r>
            <a:r>
              <a:rPr lang="en-GB" dirty="0" err="1"/>
              <a:t>verificare</a:t>
            </a:r>
            <a:r>
              <a:rPr lang="en-GB" dirty="0"/>
              <a:t> a </a:t>
            </a:r>
            <a:r>
              <a:rPr lang="en-GB" dirty="0" err="1"/>
              <a:t>integrității</a:t>
            </a:r>
            <a:r>
              <a:rPr lang="en-GB" dirty="0"/>
              <a:t> </a:t>
            </a:r>
            <a:r>
              <a:rPr lang="en-GB" dirty="0" err="1"/>
              <a:t>calculată</a:t>
            </a:r>
            <a:r>
              <a:rPr lang="en-GB" dirty="0"/>
              <a:t> </a:t>
            </a:r>
            <a:r>
              <a:rPr lang="en-GB" dirty="0" err="1"/>
              <a:t>pe</a:t>
            </a:r>
            <a:r>
              <a:rPr lang="en-GB" dirty="0"/>
              <a:t> </a:t>
            </a:r>
            <a:r>
              <a:rPr lang="en-GB" dirty="0" err="1"/>
              <a:t>baza</a:t>
            </a:r>
            <a:r>
              <a:rPr lang="en-GB" dirty="0"/>
              <a:t> </a:t>
            </a:r>
            <a:r>
              <a:rPr lang="en-GB" dirty="0" err="1"/>
              <a:t>valorilor</a:t>
            </a:r>
            <a:r>
              <a:rPr lang="en-GB" dirty="0"/>
              <a:t> </a:t>
            </a:r>
            <a:r>
              <a:rPr lang="en-GB" dirty="0" err="1"/>
              <a:t>câmpurilor</a:t>
            </a:r>
            <a:r>
              <a:rPr lang="en-GB" dirty="0"/>
              <a:t> din </a:t>
            </a:r>
            <a:r>
              <a:rPr lang="en-GB" dirty="0" err="1"/>
              <a:t>datagramă</a:t>
            </a:r>
            <a:r>
              <a:rPr lang="en-GB" dirty="0"/>
              <a:t>. </a:t>
            </a:r>
            <a:r>
              <a:rPr lang="en-GB" dirty="0" err="1"/>
              <a:t>Această</a:t>
            </a:r>
            <a:r>
              <a:rPr lang="en-GB" dirty="0"/>
              <a:t> </a:t>
            </a:r>
            <a:r>
              <a:rPr lang="en-GB" dirty="0" err="1"/>
              <a:t>valoare</a:t>
            </a:r>
            <a:r>
              <a:rPr lang="en-GB" dirty="0"/>
              <a:t> </a:t>
            </a:r>
            <a:r>
              <a:rPr lang="en-GB" dirty="0" err="1"/>
              <a:t>poate</a:t>
            </a:r>
            <a:r>
              <a:rPr lang="en-GB" dirty="0"/>
              <a:t> fi </a:t>
            </a:r>
            <a:r>
              <a:rPr lang="en-GB" dirty="0" err="1"/>
              <a:t>folosită</a:t>
            </a:r>
            <a:r>
              <a:rPr lang="en-GB" dirty="0"/>
              <a:t> de recipient </a:t>
            </a:r>
            <a:r>
              <a:rPr lang="en-GB" dirty="0" err="1"/>
              <a:t>pentru</a:t>
            </a:r>
            <a:r>
              <a:rPr lang="en-GB" dirty="0"/>
              <a:t> a se </a:t>
            </a:r>
            <a:r>
              <a:rPr lang="en-GB" dirty="0" err="1"/>
              <a:t>asigura</a:t>
            </a:r>
            <a:r>
              <a:rPr lang="en-GB" dirty="0"/>
              <a:t> </a:t>
            </a:r>
            <a:r>
              <a:rPr lang="en-GB" dirty="0" err="1"/>
              <a:t>că</a:t>
            </a:r>
            <a:r>
              <a:rPr lang="en-GB" dirty="0"/>
              <a:t> </a:t>
            </a:r>
            <a:r>
              <a:rPr lang="en-GB" dirty="0" err="1"/>
              <a:t>datele</a:t>
            </a:r>
            <a:r>
              <a:rPr lang="en-GB" dirty="0"/>
              <a:t> nu au </a:t>
            </a:r>
            <a:r>
              <a:rPr lang="en-GB" dirty="0" err="1"/>
              <a:t>fost</a:t>
            </a:r>
            <a:r>
              <a:rPr lang="en-GB" dirty="0"/>
              <a:t> </a:t>
            </a:r>
            <a:r>
              <a:rPr lang="en-GB" dirty="0" err="1"/>
              <a:t>modificate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timpul</a:t>
            </a:r>
            <a:r>
              <a:rPr lang="en-GB" dirty="0"/>
              <a:t>  </a:t>
            </a:r>
            <a:r>
              <a:rPr lang="en-GB" dirty="0" err="1"/>
              <a:t>tranzitului</a:t>
            </a:r>
            <a:r>
              <a:rPr lang="en-GB" dirty="0"/>
              <a:t>. </a:t>
            </a:r>
            <a:r>
              <a:rPr lang="en-GB" dirty="0" err="1"/>
              <a:t>Headerul</a:t>
            </a:r>
            <a:r>
              <a:rPr lang="en-GB" dirty="0"/>
              <a:t> de </a:t>
            </a:r>
            <a:r>
              <a:rPr lang="en-GB" dirty="0" err="1"/>
              <a:t>autentificare</a:t>
            </a:r>
            <a:r>
              <a:rPr lang="en-GB" dirty="0"/>
              <a:t> nu </a:t>
            </a:r>
            <a:r>
              <a:rPr lang="en-GB" dirty="0" err="1"/>
              <a:t>încriptează</a:t>
            </a:r>
            <a:r>
              <a:rPr lang="en-GB" dirty="0"/>
              <a:t> </a:t>
            </a:r>
            <a:r>
              <a:rPr lang="en-GB" dirty="0" err="1"/>
              <a:t>datele</a:t>
            </a:r>
            <a:r>
              <a:rPr lang="en-GB" dirty="0"/>
              <a:t> </a:t>
            </a:r>
            <a:r>
              <a:rPr lang="en-GB" dirty="0" err="1"/>
              <a:t>şi</a:t>
            </a:r>
            <a:r>
              <a:rPr lang="en-GB" dirty="0"/>
              <a:t> </a:t>
            </a:r>
            <a:r>
              <a:rPr lang="en-GB" dirty="0" err="1"/>
              <a:t>astfel</a:t>
            </a:r>
            <a:r>
              <a:rPr lang="en-GB" dirty="0"/>
              <a:t> nu </a:t>
            </a:r>
            <a:r>
              <a:rPr lang="en-GB" dirty="0" err="1"/>
              <a:t>asigură</a:t>
            </a:r>
            <a:r>
              <a:rPr lang="en-GB" dirty="0"/>
              <a:t> </a:t>
            </a:r>
            <a:r>
              <a:rPr lang="en-GB" dirty="0" err="1"/>
              <a:t>confidențialitatea</a:t>
            </a:r>
            <a:r>
              <a:rPr lang="en-GB" dirty="0"/>
              <a:t> </a:t>
            </a:r>
            <a:r>
              <a:rPr lang="en-GB" dirty="0" err="1"/>
              <a:t>transmisiei</a:t>
            </a:r>
            <a:r>
              <a:rPr lang="en-GB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42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 smtClean="0">
                <a:effectLst/>
              </a:rPr>
              <a:t>HEADER DE IDENTIFICARE (AUTHENTICATION HEADER ‐ AH)</a:t>
            </a:r>
            <a:endParaRPr lang="en-US" sz="2800" b="1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7677" y="1600200"/>
            <a:ext cx="5108646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26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effectLst/>
              </a:rPr>
              <a:t>HEADER DE IDENTIFICARE (AUTHENTICATION HEADER ‐ AH)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/>
              <a:t>D</a:t>
            </a:r>
            <a:r>
              <a:rPr lang="en-GB" dirty="0" err="1" smtClean="0"/>
              <a:t>atagramă</a:t>
            </a:r>
            <a:r>
              <a:rPr lang="en-GB" dirty="0" smtClean="0"/>
              <a:t> IPv4 </a:t>
            </a:r>
            <a:r>
              <a:rPr lang="en-GB" dirty="0" err="1"/>
              <a:t>ce</a:t>
            </a:r>
            <a:r>
              <a:rPr lang="en-GB" dirty="0"/>
              <a:t> </a:t>
            </a:r>
            <a:r>
              <a:rPr lang="en-GB" dirty="0" err="1"/>
              <a:t>poate</a:t>
            </a:r>
            <a:r>
              <a:rPr lang="en-GB" dirty="0"/>
              <a:t> </a:t>
            </a:r>
            <a:r>
              <a:rPr lang="en-GB" dirty="0" err="1"/>
              <a:t>conține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nu </a:t>
            </a:r>
            <a:r>
              <a:rPr lang="en-GB" dirty="0" err="1"/>
              <a:t>opțiuni</a:t>
            </a:r>
            <a:r>
              <a:rPr lang="en-GB" dirty="0"/>
              <a:t> IPv4 (care nu </a:t>
            </a:r>
            <a:r>
              <a:rPr lang="en-GB" dirty="0" err="1"/>
              <a:t>sunt</a:t>
            </a:r>
            <a:r>
              <a:rPr lang="en-GB" dirty="0"/>
              <a:t> </a:t>
            </a:r>
            <a:r>
              <a:rPr lang="en-GB" dirty="0" err="1"/>
              <a:t>entități</a:t>
            </a:r>
            <a:r>
              <a:rPr lang="en-GB" dirty="0"/>
              <a:t> </a:t>
            </a:r>
            <a:r>
              <a:rPr lang="en-GB" dirty="0" err="1"/>
              <a:t>distincte</a:t>
            </a:r>
            <a:r>
              <a:rPr lang="en-GB" dirty="0"/>
              <a:t> cum </a:t>
            </a:r>
            <a:r>
              <a:rPr lang="en-GB" dirty="0" err="1"/>
              <a:t>sunt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IPv6).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modul</a:t>
            </a:r>
            <a:r>
              <a:rPr lang="en-GB" dirty="0"/>
              <a:t> transport, </a:t>
            </a:r>
            <a:r>
              <a:rPr lang="en-GB" dirty="0" err="1"/>
              <a:t>headerul</a:t>
            </a:r>
            <a:r>
              <a:rPr lang="en-GB" dirty="0"/>
              <a:t> de </a:t>
            </a:r>
            <a:r>
              <a:rPr lang="en-GB" dirty="0" err="1"/>
              <a:t>autentificare</a:t>
            </a:r>
            <a:r>
              <a:rPr lang="en-GB" dirty="0"/>
              <a:t>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adăugat</a:t>
            </a:r>
            <a:r>
              <a:rPr lang="en-GB" dirty="0"/>
              <a:t> </a:t>
            </a:r>
            <a:r>
              <a:rPr lang="en-GB" dirty="0" err="1"/>
              <a:t>între</a:t>
            </a:r>
            <a:r>
              <a:rPr lang="en-GB" dirty="0"/>
              <a:t> </a:t>
            </a:r>
            <a:r>
              <a:rPr lang="en-GB" dirty="0" err="1"/>
              <a:t>headerul</a:t>
            </a:r>
            <a:r>
              <a:rPr lang="en-GB" dirty="0"/>
              <a:t> IP </a:t>
            </a:r>
            <a:r>
              <a:rPr lang="en-GB" dirty="0" err="1"/>
              <a:t>şi</a:t>
            </a:r>
            <a:r>
              <a:rPr lang="en-GB" dirty="0"/>
              <a:t> </a:t>
            </a:r>
            <a:r>
              <a:rPr lang="en-GB" dirty="0" err="1"/>
              <a:t>datele</a:t>
            </a:r>
            <a:r>
              <a:rPr lang="en-GB" dirty="0"/>
              <a:t> IP; </a:t>
            </a:r>
            <a:r>
              <a:rPr lang="en-GB" dirty="0" err="1"/>
              <a:t>câmpul</a:t>
            </a:r>
            <a:r>
              <a:rPr lang="en-GB" dirty="0"/>
              <a:t> </a:t>
            </a:r>
            <a:r>
              <a:rPr lang="en-GB" i="1" dirty="0"/>
              <a:t>Protocol </a:t>
            </a:r>
            <a:r>
              <a:rPr lang="en-GB" dirty="0"/>
              <a:t>al </a:t>
            </a:r>
            <a:r>
              <a:rPr lang="en-GB" dirty="0" err="1"/>
              <a:t>headerului</a:t>
            </a:r>
            <a:r>
              <a:rPr lang="en-GB" dirty="0"/>
              <a:t> IP header </a:t>
            </a:r>
            <a:r>
              <a:rPr lang="en-GB" dirty="0" err="1"/>
              <a:t>indicându</a:t>
            </a:r>
            <a:r>
              <a:rPr lang="en-GB" dirty="0"/>
              <a:t>‐l,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timp</a:t>
            </a:r>
            <a:r>
              <a:rPr lang="en-GB" dirty="0"/>
              <a:t> </a:t>
            </a:r>
            <a:r>
              <a:rPr lang="en-GB" dirty="0" err="1"/>
              <a:t>ce</a:t>
            </a:r>
            <a:r>
              <a:rPr lang="en-GB" dirty="0"/>
              <a:t> </a:t>
            </a:r>
            <a:r>
              <a:rPr lang="en-GB" dirty="0" err="1"/>
              <a:t>câmpul</a:t>
            </a:r>
            <a:r>
              <a:rPr lang="en-GB" dirty="0"/>
              <a:t> </a:t>
            </a:r>
            <a:r>
              <a:rPr lang="en-GB" dirty="0" err="1"/>
              <a:t>său</a:t>
            </a:r>
            <a:r>
              <a:rPr lang="en-GB" dirty="0"/>
              <a:t> </a:t>
            </a:r>
            <a:r>
              <a:rPr lang="en-GB" i="1" dirty="0"/>
              <a:t>Header </a:t>
            </a:r>
            <a:r>
              <a:rPr lang="en-GB" i="1" dirty="0" err="1"/>
              <a:t>Următor</a:t>
            </a:r>
            <a:r>
              <a:rPr lang="en-GB" i="1" dirty="0"/>
              <a:t> </a:t>
            </a:r>
            <a:r>
              <a:rPr lang="en-GB" dirty="0" err="1"/>
              <a:t>conține</a:t>
            </a:r>
            <a:r>
              <a:rPr lang="en-GB" dirty="0"/>
              <a:t> </a:t>
            </a:r>
            <a:r>
              <a:rPr lang="en-GB" dirty="0" err="1"/>
              <a:t>valoarea</a:t>
            </a:r>
            <a:r>
              <a:rPr lang="en-GB" dirty="0"/>
              <a:t> de protocol </a:t>
            </a:r>
            <a:r>
              <a:rPr lang="en-GB" dirty="0" err="1"/>
              <a:t>anterioară</a:t>
            </a:r>
            <a:r>
              <a:rPr lang="en-GB" dirty="0"/>
              <a:t> a </a:t>
            </a:r>
            <a:r>
              <a:rPr lang="en-GB" dirty="0" err="1"/>
              <a:t>headerului</a:t>
            </a:r>
            <a:r>
              <a:rPr lang="en-GB" dirty="0"/>
              <a:t> IP (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acest</a:t>
            </a:r>
            <a:r>
              <a:rPr lang="en-GB" dirty="0"/>
              <a:t> </a:t>
            </a:r>
            <a:r>
              <a:rPr lang="en-GB" dirty="0" err="1"/>
              <a:t>caz</a:t>
            </a:r>
            <a:r>
              <a:rPr lang="en-GB" dirty="0"/>
              <a:t> 6, </a:t>
            </a:r>
            <a:r>
              <a:rPr lang="en-GB" dirty="0" err="1"/>
              <a:t>pentru</a:t>
            </a:r>
            <a:r>
              <a:rPr lang="en-GB" dirty="0"/>
              <a:t> TCP.)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modul</a:t>
            </a:r>
            <a:r>
              <a:rPr lang="en-GB" dirty="0"/>
              <a:t> </a:t>
            </a:r>
            <a:r>
              <a:rPr lang="en-GB" dirty="0" err="1"/>
              <a:t>tunel</a:t>
            </a:r>
            <a:r>
              <a:rPr lang="en-GB" dirty="0"/>
              <a:t>,  </a:t>
            </a:r>
            <a:r>
              <a:rPr lang="en-GB" dirty="0" err="1"/>
              <a:t>datagrama</a:t>
            </a:r>
            <a:r>
              <a:rPr lang="en-GB" dirty="0"/>
              <a:t> IPv4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încapsulată</a:t>
            </a:r>
            <a:r>
              <a:rPr lang="en-GB" dirty="0"/>
              <a:t> </a:t>
            </a:r>
            <a:r>
              <a:rPr lang="en-GB" dirty="0" err="1"/>
              <a:t>într</a:t>
            </a:r>
            <a:r>
              <a:rPr lang="en-GB" dirty="0"/>
              <a:t>‐o </a:t>
            </a:r>
            <a:r>
              <a:rPr lang="en-GB" dirty="0" err="1"/>
              <a:t>nouă</a:t>
            </a:r>
            <a:r>
              <a:rPr lang="en-GB" dirty="0"/>
              <a:t> </a:t>
            </a:r>
            <a:r>
              <a:rPr lang="en-GB" dirty="0" err="1"/>
              <a:t>datagramă</a:t>
            </a:r>
            <a:r>
              <a:rPr lang="en-GB" dirty="0"/>
              <a:t> IPv4 care </a:t>
            </a:r>
            <a:r>
              <a:rPr lang="en-GB" dirty="0" err="1"/>
              <a:t>conține</a:t>
            </a:r>
            <a:r>
              <a:rPr lang="en-GB" dirty="0"/>
              <a:t> that </a:t>
            </a:r>
            <a:r>
              <a:rPr lang="en-GB" dirty="0" err="1"/>
              <a:t>headerul</a:t>
            </a:r>
            <a:r>
              <a:rPr lang="en-GB" dirty="0"/>
              <a:t> de </a:t>
            </a:r>
            <a:r>
              <a:rPr lang="en-GB" dirty="0" err="1"/>
              <a:t>autentificare</a:t>
            </a:r>
            <a:r>
              <a:rPr lang="en-GB" dirty="0"/>
              <a:t>.  </a:t>
            </a:r>
            <a:r>
              <a:rPr lang="en-GB" dirty="0" err="1"/>
              <a:t>Remarcați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modul</a:t>
            </a:r>
            <a:r>
              <a:rPr lang="en-GB" dirty="0"/>
              <a:t> </a:t>
            </a:r>
            <a:r>
              <a:rPr lang="en-GB" dirty="0" err="1"/>
              <a:t>tunel</a:t>
            </a:r>
            <a:r>
              <a:rPr lang="en-GB" dirty="0"/>
              <a:t>, </a:t>
            </a:r>
            <a:r>
              <a:rPr lang="en-GB" dirty="0" err="1"/>
              <a:t>folosirea</a:t>
            </a:r>
            <a:r>
              <a:rPr lang="en-GB" dirty="0"/>
              <a:t> de </a:t>
            </a:r>
            <a:r>
              <a:rPr lang="en-GB" dirty="0" err="1"/>
              <a:t>către</a:t>
            </a:r>
            <a:r>
              <a:rPr lang="en-GB" dirty="0"/>
              <a:t> </a:t>
            </a:r>
            <a:r>
              <a:rPr lang="en-GB" dirty="0" err="1"/>
              <a:t>headerul</a:t>
            </a:r>
            <a:r>
              <a:rPr lang="en-GB" dirty="0"/>
              <a:t> de </a:t>
            </a:r>
            <a:r>
              <a:rPr lang="en-GB" dirty="0" err="1"/>
              <a:t>autentificare</a:t>
            </a:r>
            <a:r>
              <a:rPr lang="en-GB" dirty="0"/>
              <a:t> a </a:t>
            </a:r>
            <a:r>
              <a:rPr lang="en-GB" dirty="0" err="1"/>
              <a:t>valorii</a:t>
            </a:r>
            <a:r>
              <a:rPr lang="en-GB" dirty="0"/>
              <a:t> 4 (</a:t>
            </a:r>
            <a:r>
              <a:rPr lang="en-GB" dirty="0" err="1"/>
              <a:t>ceea</a:t>
            </a:r>
            <a:r>
              <a:rPr lang="en-GB" dirty="0"/>
              <a:t> </a:t>
            </a:r>
            <a:r>
              <a:rPr lang="en-GB" dirty="0" err="1"/>
              <a:t>ce</a:t>
            </a:r>
            <a:r>
              <a:rPr lang="en-GB" dirty="0"/>
              <a:t> </a:t>
            </a:r>
            <a:r>
              <a:rPr lang="en-GB" dirty="0" err="1"/>
              <a:t>înseamnă</a:t>
            </a:r>
            <a:r>
              <a:rPr lang="en-GB" dirty="0"/>
              <a:t> IPv4)  </a:t>
            </a:r>
            <a:r>
              <a:rPr lang="en-GB" dirty="0" err="1"/>
              <a:t>câmpul</a:t>
            </a:r>
            <a:r>
              <a:rPr lang="en-GB" dirty="0"/>
              <a:t> </a:t>
            </a:r>
            <a:r>
              <a:rPr lang="en-GB" dirty="0" err="1"/>
              <a:t>său</a:t>
            </a:r>
            <a:r>
              <a:rPr lang="en-GB" dirty="0"/>
              <a:t> </a:t>
            </a:r>
            <a:r>
              <a:rPr lang="en-GB" i="1" dirty="0"/>
              <a:t>Header </a:t>
            </a:r>
            <a:r>
              <a:rPr lang="en-GB" i="1" dirty="0" err="1"/>
              <a:t>Următor</a:t>
            </a:r>
            <a:r>
              <a:rPr lang="en-GB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42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GB" sz="3100" b="1" dirty="0">
                <a:effectLst/>
              </a:rPr>
              <a:t>IPSEC ENCAPSULATING SECURITY PAYLOAD (</a:t>
            </a:r>
            <a:r>
              <a:rPr lang="en-GB" sz="3100" b="1" dirty="0" smtClean="0">
                <a:effectLst/>
              </a:rPr>
              <a:t>ESP)</a:t>
            </a:r>
            <a:endParaRPr lang="en-US" sz="31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Protocolul</a:t>
            </a:r>
            <a:r>
              <a:rPr lang="en-GB" dirty="0"/>
              <a:t> </a:t>
            </a:r>
            <a:r>
              <a:rPr lang="en-GB" dirty="0" err="1"/>
              <a:t>IPSec</a:t>
            </a:r>
            <a:r>
              <a:rPr lang="en-GB" dirty="0"/>
              <a:t> </a:t>
            </a:r>
            <a:r>
              <a:rPr lang="en-GB" i="1" dirty="0"/>
              <a:t>Encapsulating Security Payload </a:t>
            </a:r>
            <a:r>
              <a:rPr lang="en-GB" dirty="0" err="1"/>
              <a:t>permite</a:t>
            </a:r>
            <a:r>
              <a:rPr lang="en-GB" dirty="0"/>
              <a:t> </a:t>
            </a:r>
            <a:r>
              <a:rPr lang="en-GB" dirty="0" err="1"/>
              <a:t>conținutului</a:t>
            </a:r>
            <a:r>
              <a:rPr lang="en-GB" dirty="0"/>
              <a:t> </a:t>
            </a:r>
            <a:r>
              <a:rPr lang="en-GB" dirty="0" err="1" smtClean="0"/>
              <a:t>unei</a:t>
            </a:r>
            <a:r>
              <a:rPr lang="en-US" dirty="0"/>
              <a:t> </a:t>
            </a:r>
            <a:r>
              <a:rPr lang="en-GB" dirty="0" err="1" smtClean="0"/>
              <a:t>datagrame</a:t>
            </a:r>
            <a:r>
              <a:rPr lang="en-GB" dirty="0" smtClean="0"/>
              <a:t> </a:t>
            </a:r>
            <a:r>
              <a:rPr lang="en-GB" dirty="0" err="1"/>
              <a:t>să</a:t>
            </a:r>
            <a:r>
              <a:rPr lang="en-GB" dirty="0"/>
              <a:t> fie </a:t>
            </a:r>
            <a:r>
              <a:rPr lang="en-GB" dirty="0" err="1"/>
              <a:t>încriptat</a:t>
            </a:r>
            <a:r>
              <a:rPr lang="en-GB" dirty="0"/>
              <a:t>, </a:t>
            </a:r>
            <a:r>
              <a:rPr lang="en-GB" dirty="0" err="1"/>
              <a:t>pentru</a:t>
            </a:r>
            <a:r>
              <a:rPr lang="en-GB" dirty="0"/>
              <a:t> a se </a:t>
            </a:r>
            <a:r>
              <a:rPr lang="en-GB" dirty="0" err="1"/>
              <a:t>asigura</a:t>
            </a:r>
            <a:r>
              <a:rPr lang="en-GB" dirty="0"/>
              <a:t> </a:t>
            </a:r>
            <a:r>
              <a:rPr lang="en-GB" dirty="0" err="1"/>
              <a:t>că</a:t>
            </a:r>
            <a:r>
              <a:rPr lang="en-GB" dirty="0"/>
              <a:t> </a:t>
            </a:r>
            <a:r>
              <a:rPr lang="en-GB" dirty="0" err="1"/>
              <a:t>numai</a:t>
            </a:r>
            <a:r>
              <a:rPr lang="en-GB" dirty="0"/>
              <a:t> </a:t>
            </a:r>
            <a:r>
              <a:rPr lang="en-GB" dirty="0" err="1"/>
              <a:t>recipientul</a:t>
            </a:r>
            <a:r>
              <a:rPr lang="en-GB" dirty="0"/>
              <a:t> </a:t>
            </a:r>
            <a:r>
              <a:rPr lang="en-GB" dirty="0" err="1"/>
              <a:t>avut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vedere</a:t>
            </a:r>
            <a:r>
              <a:rPr lang="en-GB" dirty="0"/>
              <a:t> </a:t>
            </a:r>
            <a:r>
              <a:rPr lang="en-GB" dirty="0" err="1"/>
              <a:t>poate</a:t>
            </a:r>
            <a:r>
              <a:rPr lang="en-GB" dirty="0"/>
              <a:t> </a:t>
            </a:r>
            <a:r>
              <a:rPr lang="en-GB" dirty="0" err="1"/>
              <a:t>vedea</a:t>
            </a:r>
            <a:r>
              <a:rPr lang="en-GB" dirty="0"/>
              <a:t> </a:t>
            </a:r>
            <a:r>
              <a:rPr lang="en-GB" dirty="0" err="1"/>
              <a:t>datele</a:t>
            </a:r>
            <a:r>
              <a:rPr lang="en-GB" dirty="0"/>
              <a:t>. Este </a:t>
            </a:r>
            <a:r>
              <a:rPr lang="en-GB" dirty="0" err="1"/>
              <a:t>implementat</a:t>
            </a:r>
            <a:r>
              <a:rPr lang="en-GB" dirty="0"/>
              <a:t> </a:t>
            </a:r>
            <a:r>
              <a:rPr lang="en-GB" dirty="0" err="1"/>
              <a:t>folosind</a:t>
            </a:r>
            <a:r>
              <a:rPr lang="en-GB" dirty="0"/>
              <a:t> </a:t>
            </a:r>
            <a:r>
              <a:rPr lang="en-GB" dirty="0" err="1"/>
              <a:t>trei</a:t>
            </a:r>
            <a:r>
              <a:rPr lang="en-GB" dirty="0"/>
              <a:t> </a:t>
            </a:r>
            <a:r>
              <a:rPr lang="en-GB" dirty="0" err="1"/>
              <a:t>componente</a:t>
            </a:r>
            <a:r>
              <a:rPr lang="en-GB" dirty="0"/>
              <a:t>: un </a:t>
            </a:r>
            <a:r>
              <a:rPr lang="en-GB" i="1" dirty="0"/>
              <a:t>ESP Header </a:t>
            </a:r>
            <a:r>
              <a:rPr lang="en-GB" dirty="0" err="1"/>
              <a:t>adăugat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fața</a:t>
            </a:r>
            <a:r>
              <a:rPr lang="en-GB" dirty="0"/>
              <a:t> </a:t>
            </a:r>
            <a:r>
              <a:rPr lang="en-GB" dirty="0" err="1"/>
              <a:t>unei</a:t>
            </a:r>
            <a:r>
              <a:rPr lang="en-GB" dirty="0"/>
              <a:t> </a:t>
            </a:r>
            <a:r>
              <a:rPr lang="en-GB" dirty="0" err="1"/>
              <a:t>datagrame</a:t>
            </a:r>
            <a:r>
              <a:rPr lang="en-GB" dirty="0"/>
              <a:t> </a:t>
            </a:r>
            <a:r>
              <a:rPr lang="en-GB" dirty="0" err="1"/>
              <a:t>protejate</a:t>
            </a:r>
            <a:r>
              <a:rPr lang="en-GB" dirty="0"/>
              <a:t>, un </a:t>
            </a:r>
            <a:r>
              <a:rPr lang="en-GB" i="1" dirty="0"/>
              <a:t>ESP Trailer </a:t>
            </a:r>
            <a:r>
              <a:rPr lang="en-GB" dirty="0"/>
              <a:t>care </a:t>
            </a:r>
            <a:r>
              <a:rPr lang="en-GB" dirty="0" err="1"/>
              <a:t>urmează</a:t>
            </a:r>
            <a:r>
              <a:rPr lang="en-GB" dirty="0"/>
              <a:t> </a:t>
            </a:r>
            <a:r>
              <a:rPr lang="en-GB" dirty="0" err="1"/>
              <a:t>datele</a:t>
            </a:r>
            <a:r>
              <a:rPr lang="en-GB" dirty="0"/>
              <a:t> </a:t>
            </a:r>
            <a:r>
              <a:rPr lang="en-GB" dirty="0" err="1"/>
              <a:t>protejate</a:t>
            </a:r>
            <a:r>
              <a:rPr lang="en-GB" dirty="0"/>
              <a:t>, </a:t>
            </a:r>
            <a:r>
              <a:rPr lang="en-GB" dirty="0" err="1"/>
              <a:t>şi</a:t>
            </a:r>
            <a:r>
              <a:rPr lang="en-GB" dirty="0"/>
              <a:t> un </a:t>
            </a:r>
            <a:r>
              <a:rPr lang="en-GB" dirty="0" err="1"/>
              <a:t>câmp</a:t>
            </a:r>
            <a:r>
              <a:rPr lang="en-GB" dirty="0"/>
              <a:t> </a:t>
            </a:r>
            <a:r>
              <a:rPr lang="en-GB" dirty="0" err="1"/>
              <a:t>opționalal</a:t>
            </a:r>
            <a:r>
              <a:rPr lang="en-GB" dirty="0"/>
              <a:t> </a:t>
            </a:r>
            <a:r>
              <a:rPr lang="en-GB" i="1" dirty="0"/>
              <a:t>ESP Authentication Data </a:t>
            </a:r>
            <a:r>
              <a:rPr lang="en-GB" dirty="0"/>
              <a:t>care </a:t>
            </a:r>
            <a:r>
              <a:rPr lang="en-GB" dirty="0" err="1"/>
              <a:t>asigură</a:t>
            </a:r>
            <a:r>
              <a:rPr lang="en-GB" dirty="0"/>
              <a:t> </a:t>
            </a:r>
            <a:r>
              <a:rPr lang="en-GB" dirty="0" err="1"/>
              <a:t>servicii</a:t>
            </a:r>
            <a:r>
              <a:rPr lang="en-GB" dirty="0"/>
              <a:t> de </a:t>
            </a:r>
            <a:r>
              <a:rPr lang="en-GB" dirty="0" err="1"/>
              <a:t>autentificare</a:t>
            </a:r>
            <a:r>
              <a:rPr lang="en-GB" dirty="0"/>
              <a:t> </a:t>
            </a:r>
            <a:r>
              <a:rPr lang="en-GB" dirty="0" err="1"/>
              <a:t>similare</a:t>
            </a:r>
            <a:r>
              <a:rPr lang="en-GB" dirty="0"/>
              <a:t> cu </a:t>
            </a:r>
            <a:r>
              <a:rPr lang="en-GB" dirty="0" err="1"/>
              <a:t>cele</a:t>
            </a:r>
            <a:r>
              <a:rPr lang="en-GB" dirty="0"/>
              <a:t> </a:t>
            </a:r>
            <a:r>
              <a:rPr lang="en-GB" dirty="0" err="1"/>
              <a:t>oferite</a:t>
            </a:r>
            <a:r>
              <a:rPr lang="en-GB" dirty="0"/>
              <a:t> de </a:t>
            </a:r>
            <a:r>
              <a:rPr lang="en-GB" dirty="0" err="1"/>
              <a:t>headerul</a:t>
            </a:r>
            <a:r>
              <a:rPr lang="en-GB" dirty="0"/>
              <a:t> de </a:t>
            </a:r>
            <a:r>
              <a:rPr lang="en-GB" dirty="0" err="1"/>
              <a:t>autentificare</a:t>
            </a:r>
            <a:r>
              <a:rPr lang="en-GB" dirty="0"/>
              <a:t> Authentication Header (AH).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21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GB" sz="3100" b="1" dirty="0">
                <a:effectLst/>
              </a:rPr>
              <a:t>IPSEC ENCAPSULATING SECURITY PAYLOAD (ESP)</a:t>
            </a:r>
            <a:endParaRPr lang="en-US" sz="3100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000" dirty="0" smtClean="0"/>
          </a:p>
          <a:p>
            <a:pPr algn="ctr"/>
            <a:endParaRPr lang="en-US" sz="4000" dirty="0"/>
          </a:p>
          <a:p>
            <a:pPr algn="ctr"/>
            <a:endParaRPr lang="en-US" sz="9800" dirty="0" smtClean="0"/>
          </a:p>
          <a:p>
            <a:pPr algn="ctr"/>
            <a:endParaRPr lang="en-US" sz="9800" dirty="0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683992" y="914400"/>
            <a:ext cx="573151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47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dirty="0" err="1" smtClean="0"/>
              <a:t>Cuprins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err="1" smtClean="0"/>
              <a:t>IPSec</a:t>
            </a:r>
            <a:r>
              <a:rPr lang="en-GB" sz="2000" dirty="0" smtClean="0"/>
              <a:t> - </a:t>
            </a:r>
            <a:r>
              <a:rPr lang="en-GB" sz="2000" dirty="0" err="1"/>
              <a:t>generalitati</a:t>
            </a:r>
            <a:r>
              <a:rPr lang="en-GB" sz="2000" dirty="0"/>
              <a:t>, </a:t>
            </a:r>
            <a:r>
              <a:rPr lang="en-GB" sz="2000" dirty="0" err="1"/>
              <a:t>standarde</a:t>
            </a:r>
            <a:endParaRPr lang="en-US" sz="2000" dirty="0" smtClean="0"/>
          </a:p>
          <a:p>
            <a:r>
              <a:rPr lang="en-GB" sz="2000" dirty="0" err="1" smtClean="0"/>
              <a:t>Functionare</a:t>
            </a:r>
            <a:r>
              <a:rPr lang="en-GB" sz="2000" dirty="0" smtClean="0"/>
              <a:t> - </a:t>
            </a:r>
            <a:r>
              <a:rPr lang="en-GB" sz="2000" dirty="0" err="1"/>
              <a:t>componente</a:t>
            </a:r>
            <a:r>
              <a:rPr lang="en-GB" sz="2000" dirty="0"/>
              <a:t> </a:t>
            </a:r>
            <a:r>
              <a:rPr lang="en-GB" sz="2000" dirty="0" err="1"/>
              <a:t>si</a:t>
            </a:r>
            <a:r>
              <a:rPr lang="en-GB" sz="2000" dirty="0"/>
              <a:t> </a:t>
            </a:r>
            <a:r>
              <a:rPr lang="en-GB" sz="2000" dirty="0" err="1"/>
              <a:t>protocoale</a:t>
            </a:r>
            <a:endParaRPr lang="en-US" sz="2000" dirty="0" smtClean="0"/>
          </a:p>
          <a:p>
            <a:r>
              <a:rPr lang="en-GB" sz="2000" dirty="0" err="1"/>
              <a:t>Arhitectura</a:t>
            </a:r>
            <a:r>
              <a:rPr lang="en-GB" sz="2000" dirty="0"/>
              <a:t> </a:t>
            </a:r>
            <a:r>
              <a:rPr lang="en-GB" sz="2000" dirty="0" err="1" smtClean="0"/>
              <a:t>IPSec</a:t>
            </a:r>
            <a:r>
              <a:rPr lang="en-GB" sz="2000" dirty="0" smtClean="0"/>
              <a:t> -  </a:t>
            </a:r>
            <a:r>
              <a:rPr lang="en-GB" sz="2000" dirty="0" err="1"/>
              <a:t>comparatie</a:t>
            </a:r>
            <a:r>
              <a:rPr lang="en-GB" sz="2000" dirty="0"/>
              <a:t> BITS </a:t>
            </a:r>
            <a:r>
              <a:rPr lang="en-GB" sz="2000" dirty="0" err="1"/>
              <a:t>si</a:t>
            </a:r>
            <a:r>
              <a:rPr lang="en-GB" sz="2000" dirty="0"/>
              <a:t> </a:t>
            </a:r>
            <a:r>
              <a:rPr lang="en-GB" sz="2000" dirty="0" smtClean="0"/>
              <a:t>BITW</a:t>
            </a:r>
          </a:p>
          <a:p>
            <a:r>
              <a:rPr lang="en-GB" sz="2000" dirty="0" err="1"/>
              <a:t>Metode</a:t>
            </a:r>
            <a:r>
              <a:rPr lang="en-GB" sz="2000" dirty="0"/>
              <a:t> de </a:t>
            </a:r>
            <a:r>
              <a:rPr lang="en-GB" sz="2000" dirty="0" err="1"/>
              <a:t>implementare</a:t>
            </a:r>
            <a:r>
              <a:rPr lang="en-GB" sz="2000" dirty="0"/>
              <a:t>- </a:t>
            </a:r>
            <a:r>
              <a:rPr lang="en-GB" sz="2000" dirty="0" err="1"/>
              <a:t>pe</a:t>
            </a:r>
            <a:r>
              <a:rPr lang="en-GB" sz="2000" dirty="0"/>
              <a:t> router/ final host</a:t>
            </a:r>
            <a:endParaRPr lang="en-US" sz="2000" dirty="0" smtClean="0"/>
          </a:p>
          <a:p>
            <a:r>
              <a:rPr lang="en-GB" sz="2000" dirty="0" err="1"/>
              <a:t>Modurile</a:t>
            </a:r>
            <a:r>
              <a:rPr lang="en-GB" sz="2000" dirty="0"/>
              <a:t> </a:t>
            </a:r>
            <a:r>
              <a:rPr lang="en-GB" sz="2000" dirty="0" err="1"/>
              <a:t>IPSec</a:t>
            </a:r>
            <a:r>
              <a:rPr lang="en-GB" sz="2000" dirty="0"/>
              <a:t>- </a:t>
            </a:r>
            <a:r>
              <a:rPr lang="en-GB" sz="2000" dirty="0" err="1"/>
              <a:t>Modul</a:t>
            </a:r>
            <a:r>
              <a:rPr lang="en-GB" sz="2000" dirty="0"/>
              <a:t> </a:t>
            </a:r>
            <a:r>
              <a:rPr lang="en-GB" sz="2000" dirty="0" err="1"/>
              <a:t>Tunel</a:t>
            </a:r>
            <a:r>
              <a:rPr lang="en-GB" sz="2000" dirty="0"/>
              <a:t> </a:t>
            </a:r>
            <a:r>
              <a:rPr lang="en-GB" sz="2000" dirty="0" err="1"/>
              <a:t>si</a:t>
            </a:r>
            <a:r>
              <a:rPr lang="en-GB" sz="2000" dirty="0"/>
              <a:t> </a:t>
            </a:r>
            <a:r>
              <a:rPr lang="en-GB" sz="2000" dirty="0" err="1"/>
              <a:t>Modul</a:t>
            </a:r>
            <a:r>
              <a:rPr lang="en-GB" sz="2000" dirty="0"/>
              <a:t> </a:t>
            </a:r>
            <a:r>
              <a:rPr lang="en-GB" sz="2000" dirty="0" smtClean="0"/>
              <a:t>Transport</a:t>
            </a:r>
          </a:p>
          <a:p>
            <a:r>
              <a:rPr lang="en-GB" sz="2000" dirty="0" err="1"/>
              <a:t>Protocolul</a:t>
            </a:r>
            <a:r>
              <a:rPr lang="en-GB" sz="2000" dirty="0"/>
              <a:t> Authentication Header</a:t>
            </a:r>
            <a:endParaRPr lang="en-US" sz="2000" dirty="0" smtClean="0"/>
          </a:p>
          <a:p>
            <a:r>
              <a:rPr lang="en-GB" sz="2000" dirty="0"/>
              <a:t>Encapsulating Security </a:t>
            </a:r>
            <a:r>
              <a:rPr lang="en-GB" sz="2000" dirty="0" smtClean="0"/>
              <a:t>Payload</a:t>
            </a:r>
          </a:p>
          <a:p>
            <a:r>
              <a:rPr lang="en-GB" sz="2000" dirty="0" err="1" smtClean="0"/>
              <a:t>Concluzii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23682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GB" sz="3100" b="1" dirty="0">
                <a:effectLst/>
              </a:rPr>
              <a:t>IPSEC ENCAPSULATING SECURITY PAYLOAD (ESP)</a:t>
            </a:r>
            <a:endParaRPr lang="en-US" sz="3100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endParaRPr lang="en-US" sz="4000" dirty="0" smtClean="0"/>
          </a:p>
          <a:p>
            <a:pPr algn="ctr"/>
            <a:endParaRPr lang="en-US" sz="4000" dirty="0"/>
          </a:p>
          <a:p>
            <a:r>
              <a:rPr lang="en-GB" sz="9600" dirty="0" err="1"/>
              <a:t>Când</a:t>
            </a:r>
            <a:r>
              <a:rPr lang="en-GB" sz="9600" dirty="0"/>
              <a:t> </a:t>
            </a:r>
            <a:r>
              <a:rPr lang="en-GB" sz="9600" dirty="0" err="1"/>
              <a:t>această</a:t>
            </a:r>
            <a:r>
              <a:rPr lang="en-GB" sz="9600" dirty="0"/>
              <a:t> </a:t>
            </a:r>
            <a:r>
              <a:rPr lang="en-GB" sz="9600" dirty="0" err="1"/>
              <a:t>datagramă</a:t>
            </a:r>
            <a:r>
              <a:rPr lang="en-GB" sz="9600" dirty="0"/>
              <a:t> </a:t>
            </a:r>
            <a:r>
              <a:rPr lang="en-GB" sz="9600" dirty="0" err="1"/>
              <a:t>este</a:t>
            </a:r>
            <a:r>
              <a:rPr lang="en-GB" sz="9600" dirty="0"/>
              <a:t> </a:t>
            </a:r>
            <a:r>
              <a:rPr lang="en-GB" sz="9600" dirty="0" err="1"/>
              <a:t>procesată</a:t>
            </a:r>
            <a:r>
              <a:rPr lang="en-GB" sz="9600" dirty="0"/>
              <a:t> de </a:t>
            </a:r>
            <a:r>
              <a:rPr lang="en-GB" sz="9600" dirty="0" err="1"/>
              <a:t>esp</a:t>
            </a:r>
            <a:r>
              <a:rPr lang="en-GB" sz="9600" dirty="0"/>
              <a:t> </a:t>
            </a:r>
            <a:r>
              <a:rPr lang="en-GB" sz="9600" dirty="0" err="1"/>
              <a:t>în</a:t>
            </a:r>
            <a:r>
              <a:rPr lang="en-GB" sz="9600" dirty="0"/>
              <a:t> </a:t>
            </a:r>
            <a:r>
              <a:rPr lang="en-GB" sz="9600" dirty="0" err="1"/>
              <a:t>modul</a:t>
            </a:r>
            <a:r>
              <a:rPr lang="en-GB" sz="9600" dirty="0"/>
              <a:t> transport, </a:t>
            </a:r>
            <a:r>
              <a:rPr lang="en-GB" sz="9600" i="1" dirty="0" err="1"/>
              <a:t>headerul</a:t>
            </a:r>
            <a:r>
              <a:rPr lang="en-GB" sz="9600" i="1" dirty="0"/>
              <a:t> </a:t>
            </a:r>
            <a:r>
              <a:rPr lang="en-GB" sz="9600" i="1" dirty="0" err="1"/>
              <a:t>esp</a:t>
            </a:r>
            <a:r>
              <a:rPr lang="en-GB" sz="9600" i="1" dirty="0"/>
              <a:t> </a:t>
            </a:r>
            <a:r>
              <a:rPr lang="en-GB" sz="9600" dirty="0" err="1"/>
              <a:t>este</a:t>
            </a:r>
            <a:r>
              <a:rPr lang="en-GB" sz="9600" dirty="0"/>
              <a:t> </a:t>
            </a:r>
            <a:r>
              <a:rPr lang="en-GB" sz="9600" dirty="0" err="1"/>
              <a:t>este</a:t>
            </a:r>
            <a:r>
              <a:rPr lang="en-GB" sz="9600" dirty="0"/>
              <a:t> </a:t>
            </a:r>
            <a:r>
              <a:rPr lang="en-GB" sz="9600" dirty="0" err="1"/>
              <a:t>amplasat</a:t>
            </a:r>
            <a:r>
              <a:rPr lang="en-GB" sz="9600" dirty="0"/>
              <a:t> </a:t>
            </a:r>
            <a:r>
              <a:rPr lang="en-GB" sz="9600" dirty="0" err="1"/>
              <a:t>între</a:t>
            </a:r>
            <a:r>
              <a:rPr lang="en-GB" sz="9600" dirty="0"/>
              <a:t> </a:t>
            </a:r>
            <a:r>
              <a:rPr lang="en-GB" sz="9600" dirty="0" err="1"/>
              <a:t>headerul</a:t>
            </a:r>
            <a:r>
              <a:rPr lang="en-GB" sz="9600" dirty="0"/>
              <a:t> ipv4 </a:t>
            </a:r>
            <a:r>
              <a:rPr lang="en-GB" sz="9600" dirty="0" err="1"/>
              <a:t>şi</a:t>
            </a:r>
            <a:r>
              <a:rPr lang="en-GB" sz="9600" dirty="0"/>
              <a:t> date, cu </a:t>
            </a:r>
            <a:r>
              <a:rPr lang="en-GB" sz="9600" i="1" dirty="0" err="1"/>
              <a:t>trailerul</a:t>
            </a:r>
            <a:r>
              <a:rPr lang="en-GB" sz="9600" i="1" dirty="0"/>
              <a:t> </a:t>
            </a:r>
            <a:r>
              <a:rPr lang="en-GB" sz="9600" i="1" dirty="0" err="1"/>
              <a:t>esp</a:t>
            </a:r>
            <a:r>
              <a:rPr lang="en-GB" sz="9600" i="1" dirty="0"/>
              <a:t> </a:t>
            </a:r>
            <a:r>
              <a:rPr lang="en-GB" sz="9600" dirty="0" err="1"/>
              <a:t>şi</a:t>
            </a:r>
            <a:r>
              <a:rPr lang="en-GB" sz="9600" dirty="0"/>
              <a:t> </a:t>
            </a:r>
            <a:r>
              <a:rPr lang="en-GB" sz="9600" dirty="0" err="1"/>
              <a:t>datele</a:t>
            </a:r>
            <a:r>
              <a:rPr lang="en-GB" sz="9600" dirty="0"/>
              <a:t> de </a:t>
            </a:r>
            <a:r>
              <a:rPr lang="en-GB" sz="9600" dirty="0" err="1"/>
              <a:t>autentificare</a:t>
            </a:r>
            <a:r>
              <a:rPr lang="en-GB" sz="9600" dirty="0"/>
              <a:t> </a:t>
            </a:r>
            <a:r>
              <a:rPr lang="en-GB" sz="9600" dirty="0" err="1"/>
              <a:t>esp</a:t>
            </a:r>
            <a:r>
              <a:rPr lang="en-GB" sz="9600" dirty="0"/>
              <a:t> (</a:t>
            </a:r>
            <a:r>
              <a:rPr lang="en-GB" sz="9600" i="1" dirty="0" err="1"/>
              <a:t>esp</a:t>
            </a:r>
            <a:r>
              <a:rPr lang="en-GB" sz="9600" i="1" dirty="0"/>
              <a:t> authentication data</a:t>
            </a:r>
            <a:r>
              <a:rPr lang="en-GB" sz="9600" dirty="0"/>
              <a:t>) </a:t>
            </a:r>
            <a:r>
              <a:rPr lang="en-GB" sz="9600" dirty="0" err="1"/>
              <a:t>urmând</a:t>
            </a:r>
            <a:r>
              <a:rPr lang="en-GB" sz="9600" dirty="0"/>
              <a:t>. </a:t>
            </a:r>
            <a:r>
              <a:rPr lang="en-GB" sz="9600" dirty="0" err="1"/>
              <a:t>În</a:t>
            </a:r>
            <a:r>
              <a:rPr lang="en-GB" sz="9600" dirty="0"/>
              <a:t> </a:t>
            </a:r>
            <a:r>
              <a:rPr lang="en-GB" sz="9600" dirty="0" err="1"/>
              <a:t>modul</a:t>
            </a:r>
            <a:r>
              <a:rPr lang="en-GB" sz="9600" dirty="0"/>
              <a:t> </a:t>
            </a:r>
            <a:r>
              <a:rPr lang="en-GB" sz="9600" dirty="0" err="1"/>
              <a:t>tunel</a:t>
            </a:r>
            <a:r>
              <a:rPr lang="en-GB" sz="9600" dirty="0"/>
              <a:t>, </a:t>
            </a:r>
            <a:r>
              <a:rPr lang="en-GB" sz="9600" dirty="0" err="1"/>
              <a:t>întreaga</a:t>
            </a:r>
            <a:r>
              <a:rPr lang="en-GB" sz="9600" dirty="0"/>
              <a:t> </a:t>
            </a:r>
            <a:r>
              <a:rPr lang="en-GB" sz="9600" dirty="0" err="1"/>
              <a:t>datagramă</a:t>
            </a:r>
            <a:r>
              <a:rPr lang="en-GB" sz="9600" dirty="0"/>
              <a:t> </a:t>
            </a:r>
            <a:r>
              <a:rPr lang="en-GB" sz="9600" dirty="0" err="1"/>
              <a:t>originală</a:t>
            </a:r>
            <a:r>
              <a:rPr lang="en-GB" sz="9600" dirty="0"/>
              <a:t> ipv4 </a:t>
            </a:r>
            <a:r>
              <a:rPr lang="en-GB" sz="9600" dirty="0" err="1"/>
              <a:t>este</a:t>
            </a:r>
            <a:r>
              <a:rPr lang="en-GB" sz="9600" dirty="0"/>
              <a:t> </a:t>
            </a:r>
            <a:r>
              <a:rPr lang="en-GB" sz="9600" dirty="0" err="1"/>
              <a:t>înconjurată</a:t>
            </a:r>
            <a:r>
              <a:rPr lang="en-GB" sz="9600" dirty="0"/>
              <a:t> de </a:t>
            </a:r>
            <a:r>
              <a:rPr lang="en-GB" sz="9600" dirty="0" err="1"/>
              <a:t>aceste</a:t>
            </a:r>
            <a:r>
              <a:rPr lang="en-GB" sz="9600" dirty="0"/>
              <a:t> </a:t>
            </a:r>
            <a:r>
              <a:rPr lang="en-GB" sz="9600" dirty="0" err="1"/>
              <a:t>componente</a:t>
            </a:r>
            <a:r>
              <a:rPr lang="en-GB" sz="9600" dirty="0"/>
              <a:t> </a:t>
            </a:r>
            <a:r>
              <a:rPr lang="en-GB" sz="9600" dirty="0" err="1"/>
              <a:t>esp</a:t>
            </a:r>
            <a:r>
              <a:rPr lang="en-GB" sz="9600" dirty="0"/>
              <a:t>, </a:t>
            </a:r>
            <a:r>
              <a:rPr lang="en-GB" sz="9600" dirty="0" err="1"/>
              <a:t>față</a:t>
            </a:r>
            <a:r>
              <a:rPr lang="en-GB" sz="9600" dirty="0"/>
              <a:t> de </a:t>
            </a:r>
            <a:r>
              <a:rPr lang="en-GB" sz="9600" dirty="0" err="1"/>
              <a:t>numai</a:t>
            </a:r>
            <a:r>
              <a:rPr lang="en-GB" sz="9600" dirty="0"/>
              <a:t> </a:t>
            </a:r>
            <a:r>
              <a:rPr lang="en-GB" sz="9600" dirty="0" err="1"/>
              <a:t>datele</a:t>
            </a:r>
            <a:r>
              <a:rPr lang="en-GB" sz="9600" dirty="0"/>
              <a:t> ipv4. </a:t>
            </a:r>
            <a:r>
              <a:rPr lang="en-GB" sz="9600" dirty="0" err="1"/>
              <a:t>remarcați</a:t>
            </a:r>
            <a:r>
              <a:rPr lang="en-GB" sz="9600" dirty="0"/>
              <a:t> </a:t>
            </a:r>
            <a:r>
              <a:rPr lang="en-GB" sz="9600" dirty="0" err="1"/>
              <a:t>gradul</a:t>
            </a:r>
            <a:r>
              <a:rPr lang="en-GB" sz="9600" dirty="0"/>
              <a:t> de </a:t>
            </a:r>
            <a:r>
              <a:rPr lang="en-GB" sz="9600" dirty="0" err="1"/>
              <a:t>acoperire</a:t>
            </a:r>
            <a:r>
              <a:rPr lang="en-GB" sz="9600" dirty="0"/>
              <a:t> de </a:t>
            </a:r>
            <a:r>
              <a:rPr lang="en-GB" sz="9600" dirty="0" err="1"/>
              <a:t>criptare</a:t>
            </a:r>
            <a:r>
              <a:rPr lang="en-GB" sz="9600" dirty="0"/>
              <a:t> </a:t>
            </a:r>
            <a:r>
              <a:rPr lang="en-GB" sz="9600" dirty="0" err="1"/>
              <a:t>şi</a:t>
            </a:r>
            <a:r>
              <a:rPr lang="en-GB" sz="9600" dirty="0"/>
              <a:t> </a:t>
            </a:r>
            <a:r>
              <a:rPr lang="en-GB" sz="9600" dirty="0" err="1"/>
              <a:t>autentificare</a:t>
            </a:r>
            <a:r>
              <a:rPr lang="en-GB" sz="9600" dirty="0"/>
              <a:t>, </a:t>
            </a:r>
            <a:r>
              <a:rPr lang="en-GB" sz="9600" dirty="0" err="1"/>
              <a:t>precum</a:t>
            </a:r>
            <a:r>
              <a:rPr lang="en-GB" sz="9600" dirty="0"/>
              <a:t> </a:t>
            </a:r>
            <a:r>
              <a:rPr lang="en-GB" sz="9600" dirty="0" err="1"/>
              <a:t>şi</a:t>
            </a:r>
            <a:r>
              <a:rPr lang="en-GB" sz="9600" dirty="0"/>
              <a:t> </a:t>
            </a:r>
            <a:r>
              <a:rPr lang="en-GB" sz="9600" dirty="0" err="1"/>
              <a:t>modul</a:t>
            </a:r>
            <a:r>
              <a:rPr lang="en-GB" sz="9600" dirty="0"/>
              <a:t> </a:t>
            </a:r>
            <a:r>
              <a:rPr lang="en-GB" sz="9600" dirty="0" err="1"/>
              <a:t>în</a:t>
            </a:r>
            <a:r>
              <a:rPr lang="en-GB" sz="9600" dirty="0"/>
              <a:t> care </a:t>
            </a:r>
            <a:r>
              <a:rPr lang="en-GB" sz="9600" dirty="0" err="1"/>
              <a:t>câmpul</a:t>
            </a:r>
            <a:r>
              <a:rPr lang="en-GB" sz="9600" dirty="0"/>
              <a:t> </a:t>
            </a:r>
            <a:r>
              <a:rPr lang="en-GB" sz="9600" dirty="0" err="1"/>
              <a:t>headerului</a:t>
            </a:r>
            <a:r>
              <a:rPr lang="en-GB" sz="9600" dirty="0"/>
              <a:t> </a:t>
            </a:r>
            <a:r>
              <a:rPr lang="en-GB" sz="9600" dirty="0" err="1"/>
              <a:t>următor</a:t>
            </a:r>
            <a:r>
              <a:rPr lang="en-GB" sz="9600" dirty="0"/>
              <a:t> (</a:t>
            </a:r>
            <a:r>
              <a:rPr lang="en-GB" sz="9600" i="1" dirty="0"/>
              <a:t>next header</a:t>
            </a:r>
            <a:r>
              <a:rPr lang="en-GB" sz="9600" dirty="0"/>
              <a:t>) “</a:t>
            </a:r>
            <a:r>
              <a:rPr lang="en-GB" sz="9600" dirty="0" err="1"/>
              <a:t>indică</a:t>
            </a:r>
            <a:r>
              <a:rPr lang="en-GB" sz="9600" dirty="0"/>
              <a:t> </a:t>
            </a:r>
            <a:r>
              <a:rPr lang="en-GB" sz="9600" dirty="0" err="1"/>
              <a:t>în</a:t>
            </a:r>
            <a:r>
              <a:rPr lang="en-GB" sz="9600" dirty="0"/>
              <a:t> </a:t>
            </a:r>
            <a:r>
              <a:rPr lang="en-GB" sz="9600" dirty="0" err="1"/>
              <a:t>spate”pentru</a:t>
            </a:r>
            <a:r>
              <a:rPr lang="en-GB" sz="9600" dirty="0"/>
              <a:t> a </a:t>
            </a:r>
            <a:r>
              <a:rPr lang="en-GB" sz="9600" dirty="0" err="1"/>
              <a:t>specifica</a:t>
            </a:r>
            <a:r>
              <a:rPr lang="en-GB" sz="9600" dirty="0"/>
              <a:t> </a:t>
            </a:r>
            <a:r>
              <a:rPr lang="en-GB" sz="9600" dirty="0" err="1"/>
              <a:t>identitatea</a:t>
            </a:r>
            <a:r>
              <a:rPr lang="en-GB" sz="9600" dirty="0"/>
              <a:t> </a:t>
            </a:r>
            <a:r>
              <a:rPr lang="en-GB" sz="9600" dirty="0" err="1"/>
              <a:t>datagramei</a:t>
            </a:r>
            <a:r>
              <a:rPr lang="en-GB" sz="9600" dirty="0"/>
              <a:t>/</a:t>
            </a:r>
            <a:r>
              <a:rPr lang="en-GB" sz="9600" dirty="0" err="1"/>
              <a:t>datelor</a:t>
            </a:r>
            <a:r>
              <a:rPr lang="en-GB" sz="9600" dirty="0"/>
              <a:t> </a:t>
            </a:r>
            <a:r>
              <a:rPr lang="en-GB" sz="9600" dirty="0" err="1"/>
              <a:t>încriptate</a:t>
            </a:r>
            <a:r>
              <a:rPr lang="en-GB" sz="9600" dirty="0"/>
              <a:t>.</a:t>
            </a:r>
            <a:endParaRPr lang="en-US" sz="9600" dirty="0"/>
          </a:p>
          <a:p>
            <a:pPr algn="ctr"/>
            <a:endParaRPr lang="en-US" sz="9800" dirty="0"/>
          </a:p>
        </p:txBody>
      </p:sp>
    </p:spTree>
    <p:extLst>
      <p:ext uri="{BB962C8B-B14F-4D97-AF65-F5344CB8AC3E}">
        <p14:creationId xmlns:p14="http://schemas.microsoft.com/office/powerpoint/2010/main" val="228789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GB" sz="3100" b="1" dirty="0" err="1" smtClean="0">
                <a:effectLst/>
              </a:rPr>
              <a:t>Concluzii</a:t>
            </a:r>
            <a:endParaRPr lang="en-US" sz="3100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GB" sz="1600" dirty="0" err="1" smtClean="0">
                <a:cs typeface="Times New Roman" pitchFamily="18" charset="0"/>
              </a:rPr>
              <a:t>Rețelele</a:t>
            </a:r>
            <a:r>
              <a:rPr lang="en-GB" sz="1600" dirty="0" smtClean="0">
                <a:cs typeface="Times New Roman" pitchFamily="18" charset="0"/>
              </a:rPr>
              <a:t> </a:t>
            </a:r>
            <a:r>
              <a:rPr lang="en-GB" sz="1600" dirty="0">
                <a:cs typeface="Times New Roman" pitchFamily="18" charset="0"/>
              </a:rPr>
              <a:t>VPN care </a:t>
            </a:r>
            <a:r>
              <a:rPr lang="en-GB" sz="1600" dirty="0" err="1">
                <a:cs typeface="Times New Roman" pitchFamily="18" charset="0"/>
              </a:rPr>
              <a:t>folosesc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IPSec</a:t>
            </a:r>
            <a:r>
              <a:rPr lang="en-GB" sz="1600" dirty="0">
                <a:cs typeface="Times New Roman" pitchFamily="18" charset="0"/>
              </a:rPr>
              <a:t> au </a:t>
            </a:r>
            <a:r>
              <a:rPr lang="en-GB" sz="1600" dirty="0" err="1">
                <a:cs typeface="Times New Roman" pitchFamily="18" charset="0"/>
              </a:rPr>
              <a:t>conexiuni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bazate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pe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chei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publice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şi</a:t>
            </a:r>
            <a:r>
              <a:rPr lang="en-GB" sz="1600" dirty="0">
                <a:cs typeface="Times New Roman" pitchFamily="18" charset="0"/>
              </a:rPr>
              <a:t> private </a:t>
            </a:r>
            <a:r>
              <a:rPr lang="en-GB" sz="1600" dirty="0" err="1">
                <a:cs typeface="Times New Roman" pitchFamily="18" charset="0"/>
              </a:rPr>
              <a:t>criptate</a:t>
            </a:r>
            <a:r>
              <a:rPr lang="en-GB" sz="1600" dirty="0">
                <a:cs typeface="Times New Roman" pitchFamily="18" charset="0"/>
              </a:rPr>
              <a:t>. </a:t>
            </a:r>
            <a:r>
              <a:rPr lang="en-GB" sz="1600" dirty="0" err="1">
                <a:cs typeface="Times New Roman" pitchFamily="18" charset="0"/>
              </a:rPr>
              <a:t>Când</a:t>
            </a:r>
            <a:r>
              <a:rPr lang="en-GB" sz="1600" dirty="0">
                <a:cs typeface="Times New Roman" pitchFamily="18" charset="0"/>
              </a:rPr>
              <a:t> un </a:t>
            </a:r>
            <a:r>
              <a:rPr lang="en-GB" sz="1600" dirty="0" err="1">
                <a:cs typeface="Times New Roman" pitchFamily="18" charset="0"/>
              </a:rPr>
              <a:t>mesaj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este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transmis</a:t>
            </a:r>
            <a:r>
              <a:rPr lang="en-GB" sz="1600" dirty="0">
                <a:cs typeface="Times New Roman" pitchFamily="18" charset="0"/>
              </a:rPr>
              <a:t> de la un </a:t>
            </a:r>
            <a:r>
              <a:rPr lang="en-GB" sz="1600" dirty="0" err="1">
                <a:cs typeface="Times New Roman" pitchFamily="18" charset="0"/>
              </a:rPr>
              <a:t>utilizator</a:t>
            </a:r>
            <a:r>
              <a:rPr lang="en-GB" sz="1600" dirty="0">
                <a:cs typeface="Times New Roman" pitchFamily="18" charset="0"/>
              </a:rPr>
              <a:t> la </a:t>
            </a:r>
            <a:r>
              <a:rPr lang="en-GB" sz="1600" dirty="0" err="1">
                <a:cs typeface="Times New Roman" pitchFamily="18" charset="0"/>
              </a:rPr>
              <a:t>altul</a:t>
            </a:r>
            <a:r>
              <a:rPr lang="en-GB" sz="1600" dirty="0">
                <a:cs typeface="Times New Roman" pitchFamily="18" charset="0"/>
              </a:rPr>
              <a:t>, </a:t>
            </a:r>
            <a:r>
              <a:rPr lang="en-GB" sz="1600" dirty="0" err="1">
                <a:cs typeface="Times New Roman" pitchFamily="18" charset="0"/>
              </a:rPr>
              <a:t>este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în</a:t>
            </a:r>
            <a:r>
              <a:rPr lang="en-GB" sz="1600" dirty="0">
                <a:cs typeface="Times New Roman" pitchFamily="18" charset="0"/>
              </a:rPr>
              <a:t> mod automat </a:t>
            </a:r>
            <a:r>
              <a:rPr lang="en-GB" sz="1600" dirty="0" err="1">
                <a:cs typeface="Times New Roman" pitchFamily="18" charset="0"/>
              </a:rPr>
              <a:t>criptat</a:t>
            </a:r>
            <a:r>
              <a:rPr lang="en-GB" sz="1600" dirty="0">
                <a:cs typeface="Times New Roman" pitchFamily="18" charset="0"/>
              </a:rPr>
              <a:t> cu </a:t>
            </a:r>
            <a:r>
              <a:rPr lang="en-GB" sz="1600" dirty="0" err="1">
                <a:cs typeface="Times New Roman" pitchFamily="18" charset="0"/>
              </a:rPr>
              <a:t>cheia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privată</a:t>
            </a:r>
            <a:r>
              <a:rPr lang="en-GB" sz="1600" dirty="0">
                <a:cs typeface="Times New Roman" pitchFamily="18" charset="0"/>
              </a:rPr>
              <a:t> a </a:t>
            </a:r>
            <a:r>
              <a:rPr lang="en-GB" sz="1600" dirty="0" err="1">
                <a:cs typeface="Times New Roman" pitchFamily="18" charset="0"/>
              </a:rPr>
              <a:t>utilizatorului</a:t>
            </a:r>
            <a:r>
              <a:rPr lang="en-GB" sz="1600" dirty="0">
                <a:cs typeface="Times New Roman" pitchFamily="18" charset="0"/>
              </a:rPr>
              <a:t> care </a:t>
            </a:r>
            <a:r>
              <a:rPr lang="en-GB" sz="1600" dirty="0" err="1">
                <a:cs typeface="Times New Roman" pitchFamily="18" charset="0"/>
              </a:rPr>
              <a:t>expediază</a:t>
            </a:r>
            <a:r>
              <a:rPr lang="en-GB" sz="1600" dirty="0">
                <a:cs typeface="Times New Roman" pitchFamily="18" charset="0"/>
              </a:rPr>
              <a:t>. </a:t>
            </a:r>
            <a:r>
              <a:rPr lang="en-GB" sz="1600" dirty="0" err="1">
                <a:cs typeface="Times New Roman" pitchFamily="18" charset="0"/>
              </a:rPr>
              <a:t>Destinatarul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utilizează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cheia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publică</a:t>
            </a:r>
            <a:r>
              <a:rPr lang="en-GB" sz="1600" dirty="0">
                <a:cs typeface="Times New Roman" pitchFamily="18" charset="0"/>
              </a:rPr>
              <a:t> a </a:t>
            </a:r>
            <a:r>
              <a:rPr lang="en-GB" sz="1600" dirty="0" err="1">
                <a:cs typeface="Times New Roman" pitchFamily="18" charset="0"/>
              </a:rPr>
              <a:t>celui</a:t>
            </a:r>
            <a:r>
              <a:rPr lang="en-GB" sz="1600" dirty="0">
                <a:cs typeface="Times New Roman" pitchFamily="18" charset="0"/>
              </a:rPr>
              <a:t> care a </a:t>
            </a:r>
            <a:r>
              <a:rPr lang="en-GB" sz="1600" dirty="0" err="1">
                <a:cs typeface="Times New Roman" pitchFamily="18" charset="0"/>
              </a:rPr>
              <a:t>trimis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pentru</a:t>
            </a:r>
            <a:r>
              <a:rPr lang="en-GB" sz="1600" dirty="0">
                <a:cs typeface="Times New Roman" pitchFamily="18" charset="0"/>
              </a:rPr>
              <a:t> a </a:t>
            </a:r>
            <a:r>
              <a:rPr lang="en-GB" sz="1600" dirty="0" err="1">
                <a:cs typeface="Times New Roman" pitchFamily="18" charset="0"/>
              </a:rPr>
              <a:t>decripta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mesajul</a:t>
            </a:r>
            <a:r>
              <a:rPr lang="en-GB" sz="1600" dirty="0">
                <a:cs typeface="Times New Roman" pitchFamily="18" charset="0"/>
              </a:rPr>
              <a:t>. </a:t>
            </a:r>
            <a:r>
              <a:rPr lang="en-GB" sz="1600" dirty="0" err="1">
                <a:cs typeface="Times New Roman" pitchFamily="18" charset="0"/>
              </a:rPr>
              <a:t>Avantajele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utilizării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IPSec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sunt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obținerea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confidențialității</a:t>
            </a:r>
            <a:r>
              <a:rPr lang="en-GB" sz="1600" dirty="0">
                <a:cs typeface="Times New Roman" pitchFamily="18" charset="0"/>
              </a:rPr>
              <a:t>, </a:t>
            </a:r>
            <a:r>
              <a:rPr lang="en-GB" sz="1600" dirty="0" err="1">
                <a:cs typeface="Times New Roman" pitchFamily="18" charset="0"/>
              </a:rPr>
              <a:t>integrității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şi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autentificării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în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transportul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datelor</a:t>
            </a:r>
            <a:r>
              <a:rPr lang="en-GB" sz="1600" dirty="0">
                <a:cs typeface="Times New Roman" pitchFamily="18" charset="0"/>
              </a:rPr>
              <a:t> de‐a </a:t>
            </a:r>
            <a:r>
              <a:rPr lang="en-GB" sz="1600" dirty="0" err="1">
                <a:cs typeface="Times New Roman" pitchFamily="18" charset="0"/>
              </a:rPr>
              <a:t>lungul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canalelor</a:t>
            </a:r>
            <a:r>
              <a:rPr lang="en-GB" sz="1600" dirty="0">
                <a:cs typeface="Times New Roman" pitchFamily="18" charset="0"/>
              </a:rPr>
              <a:t> de </a:t>
            </a:r>
            <a:r>
              <a:rPr lang="en-GB" sz="1600" dirty="0" err="1">
                <a:cs typeface="Times New Roman" pitchFamily="18" charset="0"/>
              </a:rPr>
              <a:t>comunicație</a:t>
            </a:r>
            <a:r>
              <a:rPr lang="en-GB" sz="1600" dirty="0">
                <a:cs typeface="Times New Roman" pitchFamily="18" charset="0"/>
              </a:rPr>
              <a:t> </a:t>
            </a:r>
            <a:r>
              <a:rPr lang="en-GB" sz="1600" dirty="0" err="1">
                <a:cs typeface="Times New Roman" pitchFamily="18" charset="0"/>
              </a:rPr>
              <a:t>nesigure</a:t>
            </a:r>
            <a:r>
              <a:rPr lang="en-GB" sz="1600" dirty="0">
                <a:cs typeface="Times New Roman" pitchFamily="18" charset="0"/>
              </a:rPr>
              <a:t>.  </a:t>
            </a:r>
            <a:endParaRPr lang="en-GB" sz="1600" dirty="0" smtClean="0">
              <a:cs typeface="Times New Roman" pitchFamily="18" charset="0"/>
            </a:endParaRPr>
          </a:p>
          <a:p>
            <a:r>
              <a:rPr lang="en-GB" sz="1600" dirty="0" err="1"/>
              <a:t>Deşi</a:t>
            </a:r>
            <a:r>
              <a:rPr lang="en-GB" sz="1600" dirty="0"/>
              <a:t> </a:t>
            </a:r>
            <a:r>
              <a:rPr lang="en-GB" sz="1600" dirty="0" err="1"/>
              <a:t>scopul</a:t>
            </a:r>
            <a:r>
              <a:rPr lang="en-GB" sz="1600" dirty="0"/>
              <a:t> </a:t>
            </a:r>
            <a:r>
              <a:rPr lang="en-GB" sz="1600" dirty="0" err="1"/>
              <a:t>inițial</a:t>
            </a:r>
            <a:r>
              <a:rPr lang="en-GB" sz="1600" dirty="0"/>
              <a:t> a </a:t>
            </a:r>
            <a:r>
              <a:rPr lang="en-GB" sz="1600" dirty="0" err="1"/>
              <a:t>fost</a:t>
            </a:r>
            <a:r>
              <a:rPr lang="en-GB" sz="1600" dirty="0"/>
              <a:t> </a:t>
            </a:r>
            <a:r>
              <a:rPr lang="en-GB" sz="1600" dirty="0" err="1"/>
              <a:t>securizarea</a:t>
            </a:r>
            <a:r>
              <a:rPr lang="en-GB" sz="1600" dirty="0"/>
              <a:t> </a:t>
            </a:r>
            <a:r>
              <a:rPr lang="en-GB" sz="1600" dirty="0" err="1"/>
              <a:t>traficului</a:t>
            </a:r>
            <a:r>
              <a:rPr lang="en-GB" sz="1600" dirty="0"/>
              <a:t> </a:t>
            </a:r>
            <a:r>
              <a:rPr lang="en-GB" sz="1600" dirty="0" err="1"/>
              <a:t>pe</a:t>
            </a:r>
            <a:r>
              <a:rPr lang="en-GB" sz="1600" dirty="0"/>
              <a:t> </a:t>
            </a:r>
            <a:r>
              <a:rPr lang="en-GB" sz="1600" dirty="0" err="1"/>
              <a:t>rețele</a:t>
            </a:r>
            <a:r>
              <a:rPr lang="en-GB" sz="1600" dirty="0"/>
              <a:t> </a:t>
            </a:r>
            <a:r>
              <a:rPr lang="en-GB" sz="1600" dirty="0" err="1"/>
              <a:t>publice</a:t>
            </a:r>
            <a:r>
              <a:rPr lang="en-GB" sz="1600" dirty="0"/>
              <a:t>, </a:t>
            </a:r>
            <a:r>
              <a:rPr lang="en-GB" sz="1600" dirty="0" err="1"/>
              <a:t>este</a:t>
            </a:r>
            <a:r>
              <a:rPr lang="en-GB" sz="1600" dirty="0"/>
              <a:t> </a:t>
            </a:r>
            <a:r>
              <a:rPr lang="en-GB" sz="1600" dirty="0" err="1"/>
              <a:t>adesea</a:t>
            </a:r>
            <a:r>
              <a:rPr lang="en-GB" sz="1600" dirty="0"/>
              <a:t> </a:t>
            </a:r>
            <a:r>
              <a:rPr lang="en-GB" sz="1600" dirty="0" err="1"/>
              <a:t>utilizat</a:t>
            </a:r>
            <a:r>
              <a:rPr lang="en-GB" sz="1600" dirty="0"/>
              <a:t> </a:t>
            </a:r>
            <a:r>
              <a:rPr lang="en-GB" sz="1600" dirty="0" err="1"/>
              <a:t>pentru</a:t>
            </a:r>
            <a:r>
              <a:rPr lang="en-GB" sz="1600" dirty="0"/>
              <a:t> a </a:t>
            </a:r>
            <a:r>
              <a:rPr lang="en-GB" sz="1600" dirty="0" err="1"/>
              <a:t>mări</a:t>
            </a:r>
            <a:r>
              <a:rPr lang="en-GB" sz="1600" dirty="0"/>
              <a:t> </a:t>
            </a:r>
            <a:r>
              <a:rPr lang="en-GB" sz="1600" dirty="0" err="1"/>
              <a:t>securitatea</a:t>
            </a:r>
            <a:r>
              <a:rPr lang="en-GB" sz="1600" dirty="0"/>
              <a:t> </a:t>
            </a:r>
            <a:r>
              <a:rPr lang="en-GB" sz="1600" dirty="0" err="1"/>
              <a:t>rețelelor</a:t>
            </a:r>
            <a:r>
              <a:rPr lang="en-GB" sz="1600" dirty="0"/>
              <a:t> private. </a:t>
            </a:r>
            <a:r>
              <a:rPr lang="en-GB" sz="1600" dirty="0" err="1"/>
              <a:t>Dacă</a:t>
            </a:r>
            <a:r>
              <a:rPr lang="en-GB" sz="1600" dirty="0"/>
              <a:t> </a:t>
            </a:r>
            <a:r>
              <a:rPr lang="en-GB" sz="1600" dirty="0" err="1"/>
              <a:t>este</a:t>
            </a:r>
            <a:r>
              <a:rPr lang="en-GB" sz="1600" dirty="0"/>
              <a:t> </a:t>
            </a:r>
            <a:r>
              <a:rPr lang="en-GB" sz="1600" dirty="0" err="1"/>
              <a:t>implementat</a:t>
            </a:r>
            <a:r>
              <a:rPr lang="en-GB" sz="1600" dirty="0"/>
              <a:t> </a:t>
            </a:r>
            <a:r>
              <a:rPr lang="en-GB" sz="1600" dirty="0" err="1"/>
              <a:t>corespunzător</a:t>
            </a:r>
            <a:r>
              <a:rPr lang="en-GB" sz="1600" dirty="0"/>
              <a:t>, </a:t>
            </a:r>
            <a:r>
              <a:rPr lang="en-GB" sz="1600" dirty="0" err="1"/>
              <a:t>IPSec</a:t>
            </a:r>
            <a:r>
              <a:rPr lang="en-GB" sz="1600" dirty="0"/>
              <a:t> </a:t>
            </a:r>
            <a:r>
              <a:rPr lang="en-GB" sz="1600" dirty="0" err="1"/>
              <a:t>oferă</a:t>
            </a:r>
            <a:r>
              <a:rPr lang="en-GB" sz="1600" dirty="0"/>
              <a:t> un canal </a:t>
            </a:r>
            <a:r>
              <a:rPr lang="en-GB" sz="1600" dirty="0" err="1"/>
              <a:t>privat</a:t>
            </a:r>
            <a:r>
              <a:rPr lang="en-GB" sz="1600" dirty="0"/>
              <a:t> </a:t>
            </a:r>
            <a:r>
              <a:rPr lang="en-GB" sz="1600" dirty="0" err="1"/>
              <a:t>pentru</a:t>
            </a:r>
            <a:r>
              <a:rPr lang="en-GB" sz="1600" dirty="0"/>
              <a:t> a </a:t>
            </a:r>
            <a:r>
              <a:rPr lang="en-GB" sz="1600" dirty="0" err="1"/>
              <a:t>trimite</a:t>
            </a:r>
            <a:r>
              <a:rPr lang="en-GB" sz="1600" dirty="0"/>
              <a:t> </a:t>
            </a:r>
            <a:r>
              <a:rPr lang="en-GB" sz="1600" dirty="0" err="1"/>
              <a:t>si</a:t>
            </a:r>
            <a:r>
              <a:rPr lang="en-GB" sz="1600" dirty="0"/>
              <a:t> </a:t>
            </a:r>
            <a:r>
              <a:rPr lang="en-GB" sz="1600" dirty="0" err="1"/>
              <a:t>primi</a:t>
            </a:r>
            <a:r>
              <a:rPr lang="en-GB" sz="1600" dirty="0"/>
              <a:t> date </a:t>
            </a:r>
            <a:r>
              <a:rPr lang="en-GB" sz="1600" dirty="0" err="1"/>
              <a:t>vulnerabile</a:t>
            </a:r>
            <a:r>
              <a:rPr lang="en-GB" sz="1600" dirty="0"/>
              <a:t>, </a:t>
            </a:r>
            <a:r>
              <a:rPr lang="en-GB" sz="1600" dirty="0" err="1"/>
              <a:t>indiferent</a:t>
            </a:r>
            <a:r>
              <a:rPr lang="en-GB" sz="1600" dirty="0"/>
              <a:t> </a:t>
            </a:r>
            <a:r>
              <a:rPr lang="en-GB" sz="1600" dirty="0" err="1"/>
              <a:t>dacă</a:t>
            </a:r>
            <a:r>
              <a:rPr lang="en-GB" sz="1600" dirty="0"/>
              <a:t> </a:t>
            </a:r>
            <a:r>
              <a:rPr lang="en-GB" sz="1600" dirty="0" err="1"/>
              <a:t>aceste</a:t>
            </a:r>
            <a:r>
              <a:rPr lang="en-GB" sz="1600" dirty="0"/>
              <a:t> </a:t>
            </a:r>
            <a:r>
              <a:rPr lang="en-GB" sz="1600" dirty="0" err="1"/>
              <a:t>informații</a:t>
            </a:r>
            <a:r>
              <a:rPr lang="en-GB" sz="1600" dirty="0"/>
              <a:t> </a:t>
            </a:r>
            <a:r>
              <a:rPr lang="en-GB" sz="1600" dirty="0" err="1"/>
              <a:t>sunt</a:t>
            </a:r>
            <a:r>
              <a:rPr lang="en-GB" sz="1600" dirty="0"/>
              <a:t> email‐</a:t>
            </a:r>
            <a:r>
              <a:rPr lang="en-GB" sz="1600" dirty="0" err="1"/>
              <a:t>uri</a:t>
            </a:r>
            <a:r>
              <a:rPr lang="en-GB" sz="1600" dirty="0"/>
              <a:t>, se </a:t>
            </a:r>
            <a:r>
              <a:rPr lang="en-GB" sz="1600" dirty="0" err="1"/>
              <a:t>încadrează</a:t>
            </a:r>
            <a:r>
              <a:rPr lang="en-GB" sz="1600" dirty="0"/>
              <a:t> </a:t>
            </a:r>
            <a:r>
              <a:rPr lang="en-GB" sz="1600" dirty="0" err="1"/>
              <a:t>în</a:t>
            </a:r>
            <a:r>
              <a:rPr lang="en-GB" sz="1600" dirty="0"/>
              <a:t> </a:t>
            </a:r>
            <a:r>
              <a:rPr lang="en-GB" sz="1600" dirty="0" err="1"/>
              <a:t>categoria</a:t>
            </a:r>
            <a:r>
              <a:rPr lang="en-GB" sz="1600" dirty="0"/>
              <a:t> ftp traffic, </a:t>
            </a:r>
            <a:r>
              <a:rPr lang="en-GB" sz="1600" dirty="0" err="1"/>
              <a:t>ştiri</a:t>
            </a:r>
            <a:r>
              <a:rPr lang="en-GB" sz="1600" dirty="0"/>
              <a:t> </a:t>
            </a:r>
            <a:r>
              <a:rPr lang="en-GB" sz="1600" dirty="0" err="1"/>
              <a:t>sau</a:t>
            </a:r>
            <a:r>
              <a:rPr lang="en-GB" sz="1600" dirty="0"/>
              <a:t> </a:t>
            </a:r>
            <a:r>
              <a:rPr lang="en-GB" sz="1600" dirty="0" err="1"/>
              <a:t>orice</a:t>
            </a:r>
            <a:r>
              <a:rPr lang="en-GB" sz="1600" dirty="0"/>
              <a:t> alt tip de date.  </a:t>
            </a:r>
            <a:endParaRPr lang="en-US" sz="1600" dirty="0"/>
          </a:p>
          <a:p>
            <a:pPr>
              <a:buFontTx/>
              <a:buChar char="-"/>
            </a:pPr>
            <a:endParaRPr lang="en-US" sz="1600" dirty="0">
              <a:cs typeface="Times New Roman" pitchFamily="18" charset="0"/>
            </a:endParaRPr>
          </a:p>
          <a:p>
            <a:pPr algn="ctr"/>
            <a:endParaRPr lang="en-US" sz="9800" dirty="0"/>
          </a:p>
        </p:txBody>
      </p:sp>
    </p:spTree>
    <p:extLst>
      <p:ext uri="{BB962C8B-B14F-4D97-AF65-F5344CB8AC3E}">
        <p14:creationId xmlns:p14="http://schemas.microsoft.com/office/powerpoint/2010/main" val="71004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100" dirty="0"/>
          </a:p>
        </p:txBody>
      </p:sp>
      <p:sp>
        <p:nvSpPr>
          <p:cNvPr id="5" name="Subtitle 4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4400" dirty="0" smtClean="0"/>
              <a:t>MULTUMESC!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3139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GB" sz="3100" b="1" dirty="0" err="1">
                <a:effectLst/>
              </a:rPr>
              <a:t>IPSec</a:t>
            </a:r>
            <a:r>
              <a:rPr lang="en-GB" sz="3100" b="1" dirty="0">
                <a:effectLst/>
              </a:rPr>
              <a:t> - </a:t>
            </a:r>
            <a:r>
              <a:rPr lang="en-GB" sz="3100" b="1" dirty="0" err="1">
                <a:effectLst/>
              </a:rPr>
              <a:t>generalitati</a:t>
            </a:r>
            <a:r>
              <a:rPr lang="en-GB" sz="3100" b="1" dirty="0">
                <a:effectLst/>
              </a:rPr>
              <a:t>, </a:t>
            </a:r>
            <a:r>
              <a:rPr lang="en-GB" sz="3100" b="1" dirty="0" err="1">
                <a:effectLst/>
              </a:rPr>
              <a:t>standarde</a:t>
            </a:r>
            <a:endParaRPr lang="en-US" sz="31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i="1" dirty="0" err="1"/>
              <a:t>IPSec</a:t>
            </a:r>
            <a:r>
              <a:rPr lang="en-GB" i="1" dirty="0"/>
              <a:t> </a:t>
            </a:r>
            <a:r>
              <a:rPr lang="en-GB" dirty="0" err="1"/>
              <a:t>este</a:t>
            </a:r>
            <a:r>
              <a:rPr lang="en-GB" dirty="0"/>
              <a:t> o </a:t>
            </a:r>
            <a:r>
              <a:rPr lang="en-GB" dirty="0" err="1"/>
              <a:t>prescurtare</a:t>
            </a:r>
            <a:r>
              <a:rPr lang="en-GB" dirty="0"/>
              <a:t> a </a:t>
            </a:r>
            <a:r>
              <a:rPr lang="en-GB" dirty="0" err="1"/>
              <a:t>lui</a:t>
            </a:r>
            <a:r>
              <a:rPr lang="en-GB" dirty="0"/>
              <a:t> </a:t>
            </a:r>
            <a:r>
              <a:rPr lang="en-GB" i="1" dirty="0"/>
              <a:t>IP Security</a:t>
            </a:r>
            <a:r>
              <a:rPr lang="en-GB" dirty="0"/>
              <a:t>, </a:t>
            </a:r>
            <a:r>
              <a:rPr lang="en-GB" dirty="0" err="1"/>
              <a:t>şi</a:t>
            </a:r>
            <a:r>
              <a:rPr lang="en-GB" dirty="0"/>
              <a:t> </a:t>
            </a:r>
            <a:r>
              <a:rPr lang="en-GB" dirty="0" err="1"/>
              <a:t>constă</a:t>
            </a:r>
            <a:r>
              <a:rPr lang="en-GB" dirty="0"/>
              <a:t> </a:t>
            </a:r>
            <a:r>
              <a:rPr lang="en-GB" dirty="0" err="1"/>
              <a:t>dintr</a:t>
            </a:r>
            <a:r>
              <a:rPr lang="en-GB" dirty="0"/>
              <a:t>‐un </a:t>
            </a:r>
            <a:r>
              <a:rPr lang="en-GB" dirty="0" err="1"/>
              <a:t>număr</a:t>
            </a:r>
            <a:r>
              <a:rPr lang="en-GB" dirty="0"/>
              <a:t> de </a:t>
            </a:r>
            <a:r>
              <a:rPr lang="en-GB" dirty="0" err="1"/>
              <a:t>servicii</a:t>
            </a:r>
            <a:r>
              <a:rPr lang="en-GB" dirty="0"/>
              <a:t> </a:t>
            </a:r>
            <a:r>
              <a:rPr lang="en-GB" dirty="0" err="1" smtClean="0"/>
              <a:t>şi</a:t>
            </a:r>
            <a:r>
              <a:rPr lang="en-US" dirty="0"/>
              <a:t> </a:t>
            </a:r>
            <a:r>
              <a:rPr lang="en-GB" dirty="0" err="1" smtClean="0"/>
              <a:t>protocoale</a:t>
            </a:r>
            <a:r>
              <a:rPr lang="en-GB" dirty="0" smtClean="0"/>
              <a:t> </a:t>
            </a:r>
            <a:r>
              <a:rPr lang="en-GB" dirty="0"/>
              <a:t>care </a:t>
            </a:r>
            <a:r>
              <a:rPr lang="en-GB" dirty="0" err="1"/>
              <a:t>asigură</a:t>
            </a:r>
            <a:r>
              <a:rPr lang="en-GB" dirty="0"/>
              <a:t> </a:t>
            </a:r>
            <a:r>
              <a:rPr lang="en-GB" dirty="0" err="1"/>
              <a:t>securitate</a:t>
            </a:r>
            <a:r>
              <a:rPr lang="en-GB" dirty="0"/>
              <a:t> </a:t>
            </a:r>
            <a:r>
              <a:rPr lang="en-GB" dirty="0" err="1"/>
              <a:t>rețelelor</a:t>
            </a:r>
            <a:r>
              <a:rPr lang="en-GB" dirty="0"/>
              <a:t> IP. Este </a:t>
            </a:r>
            <a:r>
              <a:rPr lang="en-GB" dirty="0" err="1"/>
              <a:t>definit</a:t>
            </a:r>
            <a:r>
              <a:rPr lang="en-GB" dirty="0"/>
              <a:t> de o </a:t>
            </a:r>
            <a:r>
              <a:rPr lang="en-GB" dirty="0" err="1"/>
              <a:t>secvență</a:t>
            </a:r>
            <a:r>
              <a:rPr lang="en-GB" dirty="0"/>
              <a:t> de </a:t>
            </a:r>
            <a:r>
              <a:rPr lang="en-GB" dirty="0" err="1"/>
              <a:t>câteva</a:t>
            </a:r>
            <a:r>
              <a:rPr lang="en-GB" dirty="0"/>
              <a:t> </a:t>
            </a:r>
            <a:r>
              <a:rPr lang="en-GB" dirty="0" err="1"/>
              <a:t>standarde</a:t>
            </a:r>
            <a:r>
              <a:rPr lang="en-GB" dirty="0"/>
              <a:t> de Internet.</a:t>
            </a:r>
            <a:endParaRPr lang="en-US" dirty="0"/>
          </a:p>
          <a:p>
            <a:r>
              <a:rPr lang="en-GB" dirty="0" err="1" smtClean="0"/>
              <a:t>IPSec</a:t>
            </a:r>
            <a:r>
              <a:rPr lang="en-GB" dirty="0" smtClean="0"/>
              <a:t> </a:t>
            </a:r>
            <a:r>
              <a:rPr lang="en-GB" dirty="0" err="1"/>
              <a:t>este</a:t>
            </a:r>
            <a:r>
              <a:rPr lang="en-GB" dirty="0"/>
              <a:t> o </a:t>
            </a:r>
            <a:r>
              <a:rPr lang="en-GB" dirty="0" err="1"/>
              <a:t>suită</a:t>
            </a:r>
            <a:r>
              <a:rPr lang="en-GB" dirty="0"/>
              <a:t> de </a:t>
            </a:r>
            <a:r>
              <a:rPr lang="en-GB" dirty="0" err="1"/>
              <a:t>protocoale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securizarea</a:t>
            </a:r>
            <a:r>
              <a:rPr lang="en-GB" dirty="0"/>
              <a:t> </a:t>
            </a:r>
            <a:r>
              <a:rPr lang="en-GB" dirty="0" err="1"/>
              <a:t>comunicațiilor</a:t>
            </a:r>
            <a:r>
              <a:rPr lang="en-GB" dirty="0"/>
              <a:t> </a:t>
            </a:r>
            <a:r>
              <a:rPr lang="en-GB" dirty="0" err="1"/>
              <a:t>peste</a:t>
            </a:r>
            <a:r>
              <a:rPr lang="en-GB" dirty="0"/>
              <a:t> </a:t>
            </a:r>
            <a:r>
              <a:rPr lang="en-GB" dirty="0" err="1"/>
              <a:t>stiva</a:t>
            </a:r>
            <a:r>
              <a:rPr lang="en-GB" dirty="0"/>
              <a:t> TCP/IP.</a:t>
            </a:r>
            <a:endParaRPr lang="en-US" dirty="0"/>
          </a:p>
          <a:p>
            <a:r>
              <a:rPr lang="en-GB" dirty="0" err="1"/>
              <a:t>Această</a:t>
            </a:r>
            <a:r>
              <a:rPr lang="en-GB" dirty="0"/>
              <a:t> </a:t>
            </a:r>
            <a:r>
              <a:rPr lang="en-GB" dirty="0" err="1"/>
              <a:t>suită</a:t>
            </a:r>
            <a:r>
              <a:rPr lang="en-GB" dirty="0"/>
              <a:t> se </a:t>
            </a:r>
            <a:r>
              <a:rPr lang="en-GB" dirty="0" err="1"/>
              <a:t>bazează</a:t>
            </a:r>
            <a:r>
              <a:rPr lang="en-GB" dirty="0"/>
              <a:t> </a:t>
            </a:r>
            <a:r>
              <a:rPr lang="en-GB" dirty="0" err="1"/>
              <a:t>pe</a:t>
            </a:r>
            <a:r>
              <a:rPr lang="en-GB" dirty="0"/>
              <a:t> </a:t>
            </a:r>
            <a:r>
              <a:rPr lang="en-GB" dirty="0" err="1"/>
              <a:t>folosirea</a:t>
            </a:r>
            <a:r>
              <a:rPr lang="en-GB" dirty="0"/>
              <a:t> </a:t>
            </a:r>
            <a:r>
              <a:rPr lang="en-GB" dirty="0" err="1"/>
              <a:t>funcțiilor</a:t>
            </a:r>
            <a:r>
              <a:rPr lang="en-GB" dirty="0"/>
              <a:t> </a:t>
            </a:r>
            <a:r>
              <a:rPr lang="en-GB" dirty="0" err="1"/>
              <a:t>matematice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a </a:t>
            </a:r>
            <a:r>
              <a:rPr lang="en-GB" dirty="0" err="1"/>
              <a:t>algoritmilor</a:t>
            </a:r>
            <a:r>
              <a:rPr lang="en-GB" dirty="0"/>
              <a:t> de </a:t>
            </a:r>
            <a:r>
              <a:rPr lang="en-GB" dirty="0" err="1"/>
              <a:t>criptare</a:t>
            </a:r>
            <a:r>
              <a:rPr lang="en-GB" dirty="0"/>
              <a:t> </a:t>
            </a:r>
            <a:r>
              <a:rPr lang="en-GB" dirty="0" err="1" smtClean="0"/>
              <a:t>și</a:t>
            </a:r>
            <a:r>
              <a:rPr lang="en-US" dirty="0"/>
              <a:t> </a:t>
            </a:r>
            <a:r>
              <a:rPr lang="en-GB" dirty="0" err="1" smtClean="0"/>
              <a:t>autentificare</a:t>
            </a:r>
            <a:r>
              <a:rPr lang="en-GB" dirty="0" smtClean="0"/>
              <a:t> </a:t>
            </a:r>
            <a:r>
              <a:rPr lang="en-GB" dirty="0" err="1"/>
              <a:t>pentru</a:t>
            </a:r>
            <a:r>
              <a:rPr lang="en-GB" dirty="0"/>
              <a:t> a </a:t>
            </a:r>
            <a:r>
              <a:rPr lang="en-GB" dirty="0" err="1"/>
              <a:t>asigura</a:t>
            </a:r>
            <a:r>
              <a:rPr lang="en-GB" dirty="0"/>
              <a:t> </a:t>
            </a:r>
            <a:r>
              <a:rPr lang="en-GB" dirty="0" err="1"/>
              <a:t>confidențialitatea</a:t>
            </a:r>
            <a:r>
              <a:rPr lang="en-GB" dirty="0"/>
              <a:t>, </a:t>
            </a:r>
            <a:r>
              <a:rPr lang="en-GB" dirty="0" err="1"/>
              <a:t>integritatea</a:t>
            </a:r>
            <a:r>
              <a:rPr lang="en-GB" dirty="0"/>
              <a:t> </a:t>
            </a:r>
            <a:r>
              <a:rPr lang="en-GB" dirty="0" err="1"/>
              <a:t>și</a:t>
            </a:r>
            <a:r>
              <a:rPr lang="en-GB" dirty="0"/>
              <a:t> non-</a:t>
            </a:r>
            <a:r>
              <a:rPr lang="en-GB" dirty="0" err="1"/>
              <a:t>repudierea</a:t>
            </a:r>
            <a:r>
              <a:rPr lang="en-GB" dirty="0"/>
              <a:t> </a:t>
            </a:r>
            <a:r>
              <a:rPr lang="en-GB" dirty="0" err="1" smtClean="0"/>
              <a:t>informațiilor</a:t>
            </a:r>
            <a:r>
              <a:rPr lang="en-US" dirty="0"/>
              <a:t> </a:t>
            </a:r>
            <a:r>
              <a:rPr lang="en-GB" dirty="0" smtClean="0"/>
              <a:t>din </a:t>
            </a:r>
            <a:r>
              <a:rPr lang="en-GB" dirty="0" err="1"/>
              <a:t>fiecare</a:t>
            </a:r>
            <a:r>
              <a:rPr lang="en-GB" dirty="0"/>
              <a:t> </a:t>
            </a:r>
            <a:r>
              <a:rPr lang="en-GB" dirty="0" err="1"/>
              <a:t>pachet</a:t>
            </a:r>
            <a:r>
              <a:rPr lang="en-GB" dirty="0"/>
              <a:t> IP </a:t>
            </a:r>
            <a:r>
              <a:rPr lang="en-GB" dirty="0" err="1"/>
              <a:t>transmis</a:t>
            </a:r>
            <a:r>
              <a:rPr lang="en-GB" dirty="0"/>
              <a:t> </a:t>
            </a:r>
            <a:r>
              <a:rPr lang="en-GB" dirty="0" err="1"/>
              <a:t>pe</a:t>
            </a:r>
            <a:r>
              <a:rPr lang="en-GB" dirty="0"/>
              <a:t> </a:t>
            </a:r>
            <a:r>
              <a:rPr lang="en-GB" dirty="0" err="1"/>
              <a:t>rețea</a:t>
            </a:r>
            <a:r>
              <a:rPr lang="en-GB" dirty="0"/>
              <a:t>. </a:t>
            </a:r>
            <a:r>
              <a:rPr lang="en-GB" dirty="0" err="1"/>
              <a:t>IPSec</a:t>
            </a:r>
            <a:r>
              <a:rPr lang="en-GB" dirty="0"/>
              <a:t> </a:t>
            </a:r>
            <a:r>
              <a:rPr lang="en-GB" dirty="0" err="1"/>
              <a:t>este</a:t>
            </a:r>
            <a:r>
              <a:rPr lang="en-GB" dirty="0"/>
              <a:t> la </a:t>
            </a:r>
            <a:r>
              <a:rPr lang="en-GB" dirty="0" err="1"/>
              <a:t>ora</a:t>
            </a:r>
            <a:r>
              <a:rPr lang="en-GB" dirty="0"/>
              <a:t> </a:t>
            </a:r>
            <a:r>
              <a:rPr lang="en-GB" dirty="0" err="1"/>
              <a:t>actuală</a:t>
            </a:r>
            <a:r>
              <a:rPr lang="en-GB" dirty="0"/>
              <a:t> </a:t>
            </a:r>
            <a:r>
              <a:rPr lang="en-GB" dirty="0" err="1"/>
              <a:t>una</a:t>
            </a:r>
            <a:r>
              <a:rPr lang="en-GB" dirty="0"/>
              <a:t> </a:t>
            </a:r>
            <a:r>
              <a:rPr lang="en-GB" dirty="0" err="1"/>
              <a:t>dintre</a:t>
            </a:r>
            <a:r>
              <a:rPr lang="en-GB" dirty="0"/>
              <a:t> </a:t>
            </a:r>
            <a:r>
              <a:rPr lang="en-GB" dirty="0" err="1"/>
              <a:t>cele</a:t>
            </a:r>
            <a:r>
              <a:rPr lang="en-GB" dirty="0"/>
              <a:t> </a:t>
            </a:r>
            <a:r>
              <a:rPr lang="en-GB" dirty="0" err="1"/>
              <a:t>mai</a:t>
            </a:r>
            <a:r>
              <a:rPr lang="en-GB" dirty="0"/>
              <a:t> </a:t>
            </a:r>
            <a:r>
              <a:rPr lang="en-GB" dirty="0" err="1" smtClean="0"/>
              <a:t>folosite</a:t>
            </a:r>
            <a:r>
              <a:rPr lang="en-US" dirty="0"/>
              <a:t> </a:t>
            </a:r>
            <a:r>
              <a:rPr lang="en-GB" dirty="0" err="1" smtClean="0"/>
              <a:t>metode</a:t>
            </a:r>
            <a:r>
              <a:rPr lang="en-GB" dirty="0" smtClean="0"/>
              <a:t> </a:t>
            </a:r>
            <a:r>
              <a:rPr lang="en-GB" dirty="0"/>
              <a:t>de </a:t>
            </a:r>
            <a:r>
              <a:rPr lang="en-GB" dirty="0" err="1"/>
              <a:t>securizare</a:t>
            </a:r>
            <a:r>
              <a:rPr lang="en-GB" dirty="0"/>
              <a:t> a </a:t>
            </a:r>
            <a:r>
              <a:rPr lang="en-GB" dirty="0" err="1"/>
              <a:t>transmisiei</a:t>
            </a:r>
            <a:r>
              <a:rPr lang="en-GB" dirty="0"/>
              <a:t> </a:t>
            </a:r>
            <a:r>
              <a:rPr lang="en-GB" dirty="0" err="1"/>
              <a:t>pe</a:t>
            </a:r>
            <a:r>
              <a:rPr lang="en-GB" dirty="0"/>
              <a:t> Internet, </a:t>
            </a:r>
            <a:r>
              <a:rPr lang="en-GB" dirty="0" err="1"/>
              <a:t>alături</a:t>
            </a:r>
            <a:r>
              <a:rPr lang="en-GB" dirty="0"/>
              <a:t> de SSL (Secure Sockets Layer) </a:t>
            </a:r>
            <a:r>
              <a:rPr lang="en-GB" dirty="0" err="1"/>
              <a:t>și</a:t>
            </a:r>
            <a:r>
              <a:rPr lang="en-GB" dirty="0"/>
              <a:t> </a:t>
            </a:r>
            <a:r>
              <a:rPr lang="en-GB" dirty="0" smtClean="0"/>
              <a:t>TLS</a:t>
            </a:r>
            <a:r>
              <a:rPr lang="en-US" dirty="0"/>
              <a:t> </a:t>
            </a:r>
            <a:r>
              <a:rPr lang="en-GB" dirty="0" smtClean="0"/>
              <a:t>(Transport </a:t>
            </a:r>
            <a:r>
              <a:rPr lang="en-GB" dirty="0"/>
              <a:t>Layer Security).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49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GB" sz="3100" b="1" dirty="0" err="1" smtClean="0">
                <a:effectLst/>
              </a:rPr>
              <a:t>Functionare</a:t>
            </a:r>
            <a:r>
              <a:rPr lang="en-GB" sz="3100" b="1" dirty="0" smtClean="0">
                <a:effectLst/>
              </a:rPr>
              <a:t> </a:t>
            </a:r>
            <a:r>
              <a:rPr lang="en-GB" sz="3100" b="1" dirty="0">
                <a:effectLst/>
              </a:rPr>
              <a:t>- </a:t>
            </a:r>
            <a:r>
              <a:rPr lang="en-GB" sz="3100" b="1" dirty="0" err="1">
                <a:effectLst/>
              </a:rPr>
              <a:t>componente</a:t>
            </a:r>
            <a:r>
              <a:rPr lang="en-GB" sz="3100" b="1" dirty="0">
                <a:effectLst/>
              </a:rPr>
              <a:t> </a:t>
            </a:r>
            <a:r>
              <a:rPr lang="en-GB" sz="3100" b="1" dirty="0" err="1">
                <a:effectLst/>
              </a:rPr>
              <a:t>si</a:t>
            </a:r>
            <a:r>
              <a:rPr lang="en-GB" sz="3100" b="1" dirty="0">
                <a:effectLst/>
              </a:rPr>
              <a:t> </a:t>
            </a:r>
            <a:r>
              <a:rPr lang="en-GB" sz="3100" b="1" dirty="0" err="1" smtClean="0">
                <a:effectLst/>
              </a:rPr>
              <a:t>protocoale</a:t>
            </a:r>
            <a:endParaRPr lang="en-US" sz="31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/>
              <a:t>Cele</a:t>
            </a:r>
            <a:r>
              <a:rPr lang="en-GB" dirty="0"/>
              <a:t> </a:t>
            </a:r>
            <a:r>
              <a:rPr lang="en-GB" dirty="0" err="1"/>
              <a:t>două</a:t>
            </a:r>
            <a:r>
              <a:rPr lang="en-GB" dirty="0"/>
              <a:t> </a:t>
            </a:r>
            <a:r>
              <a:rPr lang="en-GB" dirty="0" err="1"/>
              <a:t>piese</a:t>
            </a:r>
            <a:r>
              <a:rPr lang="en-GB" dirty="0"/>
              <a:t> </a:t>
            </a:r>
            <a:r>
              <a:rPr lang="en-GB" dirty="0" err="1"/>
              <a:t>principale</a:t>
            </a:r>
            <a:r>
              <a:rPr lang="en-GB" dirty="0"/>
              <a:t> </a:t>
            </a:r>
            <a:r>
              <a:rPr lang="en-GB" dirty="0" err="1"/>
              <a:t>sunt</a:t>
            </a:r>
            <a:r>
              <a:rPr lang="en-GB" dirty="0"/>
              <a:t> o </a:t>
            </a:r>
            <a:r>
              <a:rPr lang="en-GB" dirty="0" err="1"/>
              <a:t>pereche</a:t>
            </a:r>
            <a:r>
              <a:rPr lang="en-GB" dirty="0"/>
              <a:t> de </a:t>
            </a:r>
            <a:r>
              <a:rPr lang="en-GB" dirty="0" err="1"/>
              <a:t>tehnologii</a:t>
            </a:r>
            <a:r>
              <a:rPr lang="en-GB" dirty="0"/>
              <a:t> </a:t>
            </a:r>
            <a:r>
              <a:rPr lang="en-GB" dirty="0" err="1"/>
              <a:t>numite</a:t>
            </a:r>
            <a:r>
              <a:rPr lang="en-GB" dirty="0"/>
              <a:t> </a:t>
            </a:r>
            <a:r>
              <a:rPr lang="en-GB" dirty="0" err="1"/>
              <a:t>uneori</a:t>
            </a:r>
            <a:r>
              <a:rPr lang="en-GB" dirty="0"/>
              <a:t> </a:t>
            </a:r>
            <a:r>
              <a:rPr lang="en-GB" i="1" dirty="0" err="1"/>
              <a:t>protocoalele</a:t>
            </a:r>
            <a:r>
              <a:rPr lang="en-GB" i="1" dirty="0"/>
              <a:t> de </a:t>
            </a:r>
            <a:r>
              <a:rPr lang="en-GB" i="1" dirty="0" err="1"/>
              <a:t>bază</a:t>
            </a:r>
            <a:r>
              <a:rPr lang="en-GB" i="1" dirty="0"/>
              <a:t> </a:t>
            </a:r>
            <a:r>
              <a:rPr lang="en-GB" dirty="0"/>
              <a:t>ale IPsec. </a:t>
            </a:r>
            <a:r>
              <a:rPr lang="en-GB" dirty="0" err="1"/>
              <a:t>Acestea</a:t>
            </a:r>
            <a:r>
              <a:rPr lang="en-GB" dirty="0"/>
              <a:t> </a:t>
            </a:r>
            <a:r>
              <a:rPr lang="en-GB" dirty="0" err="1"/>
              <a:t>sunt</a:t>
            </a:r>
            <a:r>
              <a:rPr lang="en-GB" dirty="0"/>
              <a:t> </a:t>
            </a:r>
            <a:r>
              <a:rPr lang="en-GB" dirty="0" err="1"/>
              <a:t>cele</a:t>
            </a:r>
            <a:r>
              <a:rPr lang="en-GB" dirty="0"/>
              <a:t> care de </a:t>
            </a:r>
            <a:r>
              <a:rPr lang="en-GB" dirty="0" err="1"/>
              <a:t>fapt</a:t>
            </a:r>
            <a:r>
              <a:rPr lang="en-GB" dirty="0"/>
              <a:t>  </a:t>
            </a:r>
            <a:r>
              <a:rPr lang="en-GB" dirty="0" err="1"/>
              <a:t>realizează</a:t>
            </a:r>
            <a:r>
              <a:rPr lang="en-GB" dirty="0"/>
              <a:t> </a:t>
            </a:r>
            <a:r>
              <a:rPr lang="en-GB" dirty="0" err="1"/>
              <a:t>codarea</a:t>
            </a:r>
            <a:r>
              <a:rPr lang="en-GB" dirty="0"/>
              <a:t> de </a:t>
            </a:r>
            <a:r>
              <a:rPr lang="en-GB" dirty="0" err="1"/>
              <a:t>informații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a </a:t>
            </a:r>
            <a:r>
              <a:rPr lang="en-GB" dirty="0" err="1"/>
              <a:t>asigura</a:t>
            </a:r>
            <a:r>
              <a:rPr lang="en-GB" dirty="0"/>
              <a:t> </a:t>
            </a:r>
            <a:r>
              <a:rPr lang="en-GB" dirty="0" err="1"/>
              <a:t>securitatea</a:t>
            </a:r>
            <a:r>
              <a:rPr lang="en-GB" dirty="0"/>
              <a:t>.</a:t>
            </a:r>
            <a:endParaRPr lang="en-US" dirty="0"/>
          </a:p>
          <a:p>
            <a:r>
              <a:rPr lang="en-GB" dirty="0" err="1"/>
              <a:t>Acestea</a:t>
            </a:r>
            <a:r>
              <a:rPr lang="en-GB" dirty="0"/>
              <a:t> </a:t>
            </a:r>
            <a:r>
              <a:rPr lang="en-GB" dirty="0" err="1"/>
              <a:t>sunt</a:t>
            </a:r>
            <a:r>
              <a:rPr lang="en-GB" dirty="0"/>
              <a:t>:</a:t>
            </a:r>
            <a:endParaRPr lang="en-US" dirty="0"/>
          </a:p>
          <a:p>
            <a:r>
              <a:rPr lang="en-GB" dirty="0"/>
              <a:t>o </a:t>
            </a:r>
            <a:r>
              <a:rPr lang="en-GB" b="1" dirty="0" err="1"/>
              <a:t>IPSec</a:t>
            </a:r>
            <a:r>
              <a:rPr lang="en-GB" b="1" dirty="0"/>
              <a:t> Authentication Header (AH): </a:t>
            </a:r>
            <a:r>
              <a:rPr lang="en-GB" dirty="0" err="1"/>
              <a:t>Acest</a:t>
            </a:r>
            <a:r>
              <a:rPr lang="en-GB" dirty="0"/>
              <a:t> protocol </a:t>
            </a:r>
            <a:r>
              <a:rPr lang="en-GB" dirty="0" err="1"/>
              <a:t>asigură</a:t>
            </a:r>
            <a:r>
              <a:rPr lang="en-GB" dirty="0"/>
              <a:t> </a:t>
            </a:r>
            <a:r>
              <a:rPr lang="en-GB" dirty="0" err="1"/>
              <a:t>serviciile</a:t>
            </a:r>
            <a:r>
              <a:rPr lang="en-GB" dirty="0"/>
              <a:t> de </a:t>
            </a:r>
            <a:r>
              <a:rPr lang="en-GB" dirty="0" err="1" smtClean="0"/>
              <a:t>autentificare</a:t>
            </a:r>
            <a:r>
              <a:rPr lang="en-US" dirty="0"/>
              <a:t> </a:t>
            </a:r>
            <a:r>
              <a:rPr lang="en-GB" dirty="0" err="1" smtClean="0"/>
              <a:t>pentru</a:t>
            </a:r>
            <a:r>
              <a:rPr lang="en-GB" dirty="0" smtClean="0"/>
              <a:t> </a:t>
            </a:r>
            <a:r>
              <a:rPr lang="en-GB" dirty="0" err="1"/>
              <a:t>IPSec</a:t>
            </a:r>
            <a:r>
              <a:rPr lang="en-GB" dirty="0"/>
              <a:t>; </a:t>
            </a:r>
            <a:r>
              <a:rPr lang="en-GB" dirty="0" err="1"/>
              <a:t>ceea</a:t>
            </a:r>
            <a:r>
              <a:rPr lang="en-GB" dirty="0"/>
              <a:t> </a:t>
            </a:r>
            <a:r>
              <a:rPr lang="en-GB" dirty="0" err="1"/>
              <a:t>ce</a:t>
            </a:r>
            <a:r>
              <a:rPr lang="en-GB" dirty="0"/>
              <a:t> </a:t>
            </a:r>
            <a:r>
              <a:rPr lang="en-GB" dirty="0" err="1"/>
              <a:t>înseamnă</a:t>
            </a:r>
            <a:r>
              <a:rPr lang="en-GB" dirty="0"/>
              <a:t> </a:t>
            </a:r>
            <a:r>
              <a:rPr lang="en-GB" dirty="0" err="1"/>
              <a:t>că</a:t>
            </a:r>
            <a:r>
              <a:rPr lang="en-GB" dirty="0"/>
              <a:t> </a:t>
            </a:r>
            <a:r>
              <a:rPr lang="en-GB" dirty="0" err="1"/>
              <a:t>emitentul</a:t>
            </a:r>
            <a:r>
              <a:rPr lang="en-GB" dirty="0"/>
              <a:t> </a:t>
            </a:r>
            <a:r>
              <a:rPr lang="en-GB" dirty="0" err="1"/>
              <a:t>mesajului</a:t>
            </a:r>
            <a:r>
              <a:rPr lang="en-GB" dirty="0"/>
              <a:t> ‐ se </a:t>
            </a:r>
            <a:r>
              <a:rPr lang="en-GB" dirty="0" err="1"/>
              <a:t>presupune</a:t>
            </a:r>
            <a:r>
              <a:rPr lang="en-GB" dirty="0"/>
              <a:t> </a:t>
            </a:r>
            <a:r>
              <a:rPr lang="en-GB" dirty="0" err="1"/>
              <a:t>ca</a:t>
            </a:r>
            <a:r>
              <a:rPr lang="en-GB" dirty="0"/>
              <a:t> a </a:t>
            </a:r>
            <a:r>
              <a:rPr lang="en-GB" dirty="0" err="1" smtClean="0"/>
              <a:t>inițiatorul</a:t>
            </a:r>
            <a:r>
              <a:rPr lang="en-US" dirty="0"/>
              <a:t> </a:t>
            </a:r>
            <a:r>
              <a:rPr lang="en-GB" dirty="0" err="1" smtClean="0"/>
              <a:t>mesajului</a:t>
            </a:r>
            <a:r>
              <a:rPr lang="en-GB" dirty="0" smtClean="0"/>
              <a:t>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şi</a:t>
            </a:r>
            <a:r>
              <a:rPr lang="en-GB" dirty="0"/>
              <a:t> </a:t>
            </a:r>
            <a:r>
              <a:rPr lang="en-GB" dirty="0" err="1"/>
              <a:t>cel</a:t>
            </a:r>
            <a:r>
              <a:rPr lang="en-GB" dirty="0"/>
              <a:t> care </a:t>
            </a:r>
            <a:r>
              <a:rPr lang="en-GB" dirty="0" err="1"/>
              <a:t>îl</a:t>
            </a:r>
            <a:r>
              <a:rPr lang="en-GB" dirty="0"/>
              <a:t> </a:t>
            </a:r>
            <a:r>
              <a:rPr lang="en-GB" dirty="0" err="1"/>
              <a:t>transmite</a:t>
            </a:r>
            <a:r>
              <a:rPr lang="en-GB" dirty="0"/>
              <a:t>. De </a:t>
            </a:r>
            <a:r>
              <a:rPr lang="en-GB" dirty="0" err="1"/>
              <a:t>asemenea</a:t>
            </a:r>
            <a:r>
              <a:rPr lang="en-GB" dirty="0"/>
              <a:t> </a:t>
            </a:r>
            <a:r>
              <a:rPr lang="en-GB" dirty="0" err="1"/>
              <a:t>asigura</a:t>
            </a:r>
            <a:r>
              <a:rPr lang="en-GB" dirty="0"/>
              <a:t> </a:t>
            </a:r>
            <a:r>
              <a:rPr lang="en-GB" dirty="0" err="1"/>
              <a:t>şi</a:t>
            </a:r>
            <a:r>
              <a:rPr lang="en-GB" dirty="0"/>
              <a:t> </a:t>
            </a:r>
            <a:r>
              <a:rPr lang="en-GB" dirty="0" err="1"/>
              <a:t>integritatea</a:t>
            </a:r>
            <a:r>
              <a:rPr lang="en-GB" dirty="0"/>
              <a:t> </a:t>
            </a:r>
            <a:r>
              <a:rPr lang="en-GB" dirty="0" err="1" smtClean="0"/>
              <a:t>mesajului</a:t>
            </a:r>
            <a:r>
              <a:rPr lang="en-US" dirty="0"/>
              <a:t> </a:t>
            </a:r>
            <a:r>
              <a:rPr lang="en-GB" dirty="0" err="1" smtClean="0"/>
              <a:t>transmis</a:t>
            </a:r>
            <a:r>
              <a:rPr lang="en-GB" dirty="0" smtClean="0"/>
              <a:t> </a:t>
            </a:r>
            <a:r>
              <a:rPr lang="en-GB" dirty="0" err="1"/>
              <a:t>şi</a:t>
            </a:r>
            <a:r>
              <a:rPr lang="en-GB" dirty="0"/>
              <a:t> </a:t>
            </a:r>
            <a:r>
              <a:rPr lang="en-GB" dirty="0" err="1"/>
              <a:t>protecția</a:t>
            </a:r>
            <a:r>
              <a:rPr lang="en-GB" dirty="0"/>
              <a:t> </a:t>
            </a:r>
            <a:r>
              <a:rPr lang="en-GB" dirty="0" err="1"/>
              <a:t>împotriva</a:t>
            </a:r>
            <a:r>
              <a:rPr lang="en-GB" dirty="0"/>
              <a:t> </a:t>
            </a:r>
            <a:r>
              <a:rPr lang="en-GB" dirty="0" err="1" smtClean="0"/>
              <a:t>atacurilor</a:t>
            </a:r>
            <a:r>
              <a:rPr lang="en-GB" dirty="0" smtClean="0"/>
              <a:t>, </a:t>
            </a:r>
            <a:r>
              <a:rPr lang="en-GB" dirty="0" err="1"/>
              <a:t>unde</a:t>
            </a:r>
            <a:r>
              <a:rPr lang="en-GB" dirty="0"/>
              <a:t> </a:t>
            </a:r>
            <a:r>
              <a:rPr lang="en-GB" dirty="0" err="1"/>
              <a:t>mesajul</a:t>
            </a:r>
            <a:r>
              <a:rPr lang="en-GB" dirty="0"/>
              <a:t>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capturat</a:t>
            </a:r>
            <a:r>
              <a:rPr lang="en-GB" dirty="0"/>
              <a:t> de </a:t>
            </a:r>
            <a:r>
              <a:rPr lang="en-GB" dirty="0" err="1" smtClean="0"/>
              <a:t>cineva</a:t>
            </a:r>
            <a:r>
              <a:rPr lang="en-US" dirty="0"/>
              <a:t> </a:t>
            </a:r>
            <a:r>
              <a:rPr lang="en-GB" dirty="0" err="1" smtClean="0"/>
              <a:t>neautorizat</a:t>
            </a:r>
            <a:r>
              <a:rPr lang="en-GB" dirty="0" smtClean="0"/>
              <a:t> </a:t>
            </a:r>
            <a:r>
              <a:rPr lang="en-GB" dirty="0" err="1"/>
              <a:t>şi</a:t>
            </a:r>
            <a:r>
              <a:rPr lang="en-GB" dirty="0"/>
              <a:t> </a:t>
            </a:r>
            <a:r>
              <a:rPr lang="en-GB" dirty="0" err="1"/>
              <a:t>retransmis</a:t>
            </a:r>
            <a:r>
              <a:rPr lang="en-GB" dirty="0"/>
              <a:t>.</a:t>
            </a:r>
            <a:endParaRPr lang="en-US" dirty="0"/>
          </a:p>
          <a:p>
            <a:r>
              <a:rPr lang="en-GB" dirty="0"/>
              <a:t>o </a:t>
            </a:r>
            <a:r>
              <a:rPr lang="en-GB" b="1" dirty="0"/>
              <a:t>Encapsulating Security Payload (ESP): </a:t>
            </a:r>
            <a:r>
              <a:rPr lang="en-GB" dirty="0"/>
              <a:t>Header‐</a:t>
            </a:r>
            <a:r>
              <a:rPr lang="en-GB" dirty="0" err="1"/>
              <a:t>ul</a:t>
            </a:r>
            <a:r>
              <a:rPr lang="en-GB" dirty="0"/>
              <a:t> de </a:t>
            </a:r>
            <a:r>
              <a:rPr lang="en-GB" dirty="0" err="1"/>
              <a:t>autentificare</a:t>
            </a:r>
            <a:r>
              <a:rPr lang="en-GB" dirty="0"/>
              <a:t> </a:t>
            </a:r>
            <a:r>
              <a:rPr lang="en-GB" dirty="0" err="1"/>
              <a:t>asigură</a:t>
            </a:r>
            <a:r>
              <a:rPr lang="en-GB" dirty="0"/>
              <a:t> </a:t>
            </a:r>
            <a:r>
              <a:rPr lang="en-GB" dirty="0" err="1" smtClean="0"/>
              <a:t>integritatea</a:t>
            </a:r>
            <a:r>
              <a:rPr lang="en-US" dirty="0"/>
              <a:t> </a:t>
            </a:r>
            <a:r>
              <a:rPr lang="en-GB" dirty="0" err="1" smtClean="0"/>
              <a:t>datelor</a:t>
            </a:r>
            <a:r>
              <a:rPr lang="en-GB" dirty="0" smtClean="0"/>
              <a:t> </a:t>
            </a:r>
            <a:r>
              <a:rPr lang="en-GB" dirty="0"/>
              <a:t>nu </a:t>
            </a:r>
            <a:r>
              <a:rPr lang="en-GB" dirty="0" err="1"/>
              <a:t>şi</a:t>
            </a:r>
            <a:r>
              <a:rPr lang="en-GB" dirty="0"/>
              <a:t> </a:t>
            </a:r>
            <a:r>
              <a:rPr lang="en-GB" dirty="0" err="1"/>
              <a:t>confidențialitatea</a:t>
            </a:r>
            <a:r>
              <a:rPr lang="en-GB" dirty="0"/>
              <a:t> </a:t>
            </a:r>
            <a:r>
              <a:rPr lang="en-GB" dirty="0" err="1"/>
              <a:t>lor</a:t>
            </a:r>
            <a:r>
              <a:rPr lang="en-GB" dirty="0"/>
              <a:t>. </a:t>
            </a:r>
            <a:r>
              <a:rPr lang="en-GB" dirty="0" err="1"/>
              <a:t>Aceasta</a:t>
            </a:r>
            <a:r>
              <a:rPr lang="en-GB" dirty="0"/>
              <a:t> (</a:t>
            </a:r>
            <a:r>
              <a:rPr lang="en-GB" dirty="0" err="1"/>
              <a:t>confidențialitatea</a:t>
            </a:r>
            <a:r>
              <a:rPr lang="en-GB" dirty="0"/>
              <a:t>) se </a:t>
            </a:r>
            <a:r>
              <a:rPr lang="en-GB" dirty="0" err="1"/>
              <a:t>asigură</a:t>
            </a:r>
            <a:r>
              <a:rPr lang="en-GB" dirty="0"/>
              <a:t> </a:t>
            </a:r>
            <a:r>
              <a:rPr lang="en-GB" dirty="0" err="1" smtClean="0"/>
              <a:t>utilizând</a:t>
            </a:r>
            <a:r>
              <a:rPr lang="en-US" dirty="0"/>
              <a:t> </a:t>
            </a:r>
            <a:r>
              <a:rPr lang="en-GB" dirty="0" err="1" smtClean="0"/>
              <a:t>protocolul</a:t>
            </a:r>
            <a:r>
              <a:rPr lang="en-GB" dirty="0" smtClean="0"/>
              <a:t> </a:t>
            </a:r>
            <a:r>
              <a:rPr lang="en-GB" dirty="0"/>
              <a:t>ESP care </a:t>
            </a:r>
            <a:r>
              <a:rPr lang="en-GB" dirty="0" err="1"/>
              <a:t>criptează</a:t>
            </a:r>
            <a:r>
              <a:rPr lang="en-GB" dirty="0"/>
              <a:t> </a:t>
            </a:r>
            <a:r>
              <a:rPr lang="en-GB" dirty="0" err="1"/>
              <a:t>informațiile</a:t>
            </a:r>
            <a:r>
              <a:rPr lang="en-GB" dirty="0"/>
              <a:t> din </a:t>
            </a:r>
            <a:r>
              <a:rPr lang="en-GB" dirty="0" err="1"/>
              <a:t>pachetul</a:t>
            </a:r>
            <a:r>
              <a:rPr lang="en-GB" dirty="0"/>
              <a:t> IP.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01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GB" sz="3100" b="1" dirty="0" err="1">
                <a:effectLst/>
              </a:rPr>
              <a:t>Protocoale</a:t>
            </a:r>
            <a:r>
              <a:rPr lang="en-GB" sz="3100" b="1" dirty="0">
                <a:effectLst/>
              </a:rPr>
              <a:t> </a:t>
            </a:r>
            <a:r>
              <a:rPr lang="en-GB" sz="3100" b="1" dirty="0" err="1">
                <a:effectLst/>
              </a:rPr>
              <a:t>si</a:t>
            </a:r>
            <a:r>
              <a:rPr lang="en-GB" sz="3100" b="1" dirty="0">
                <a:effectLst/>
              </a:rPr>
              <a:t> </a:t>
            </a:r>
            <a:r>
              <a:rPr lang="en-GB" sz="3100" b="1" dirty="0" err="1">
                <a:effectLst/>
              </a:rPr>
              <a:t>componente</a:t>
            </a:r>
            <a:r>
              <a:rPr lang="en-GB" sz="3100" b="1" dirty="0">
                <a:effectLst/>
              </a:rPr>
              <a:t> </a:t>
            </a:r>
            <a:r>
              <a:rPr lang="en-GB" sz="3100" b="1" dirty="0" err="1" smtClean="0">
                <a:effectLst/>
              </a:rPr>
              <a:t>IPSec</a:t>
            </a:r>
            <a:endParaRPr lang="en-US" sz="31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706245" y="2066925"/>
            <a:ext cx="573151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66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err="1">
                <a:effectLst/>
              </a:rPr>
              <a:t>Protocoale</a:t>
            </a:r>
            <a:r>
              <a:rPr lang="en-GB" sz="3600" b="1" dirty="0">
                <a:effectLst/>
              </a:rPr>
              <a:t> </a:t>
            </a:r>
            <a:r>
              <a:rPr lang="en-GB" sz="3600" b="1" dirty="0" err="1">
                <a:effectLst/>
              </a:rPr>
              <a:t>si</a:t>
            </a:r>
            <a:r>
              <a:rPr lang="en-GB" sz="3600" b="1" dirty="0">
                <a:effectLst/>
              </a:rPr>
              <a:t> </a:t>
            </a:r>
            <a:r>
              <a:rPr lang="en-GB" sz="3600" b="1" dirty="0" err="1">
                <a:effectLst/>
              </a:rPr>
              <a:t>componente</a:t>
            </a:r>
            <a:r>
              <a:rPr lang="en-GB" sz="3600" b="1" dirty="0">
                <a:effectLst/>
              </a:rPr>
              <a:t> </a:t>
            </a:r>
            <a:r>
              <a:rPr lang="en-GB" sz="3600" b="1" dirty="0" err="1">
                <a:effectLst/>
              </a:rPr>
              <a:t>IPSec</a:t>
            </a:r>
            <a:endParaRPr lang="en-US" sz="3600" b="1" dirty="0"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err="1"/>
              <a:t>Niciunul</a:t>
            </a:r>
            <a:r>
              <a:rPr lang="en-GB" dirty="0"/>
              <a:t> din </a:t>
            </a:r>
            <a:r>
              <a:rPr lang="en-GB" dirty="0" err="1"/>
              <a:t>aceste</a:t>
            </a:r>
            <a:r>
              <a:rPr lang="en-GB" dirty="0"/>
              <a:t> </a:t>
            </a:r>
            <a:r>
              <a:rPr lang="en-GB" dirty="0" err="1"/>
              <a:t>componente</a:t>
            </a:r>
            <a:r>
              <a:rPr lang="en-GB" dirty="0"/>
              <a:t> nu </a:t>
            </a:r>
            <a:r>
              <a:rPr lang="en-GB" dirty="0" err="1"/>
              <a:t>poate</a:t>
            </a:r>
            <a:r>
              <a:rPr lang="en-GB" dirty="0"/>
              <a:t> </a:t>
            </a:r>
            <a:r>
              <a:rPr lang="en-GB" dirty="0" err="1"/>
              <a:t>funcționa</a:t>
            </a:r>
            <a:r>
              <a:rPr lang="en-GB" dirty="0"/>
              <a:t> </a:t>
            </a:r>
            <a:r>
              <a:rPr lang="en-GB" dirty="0" err="1"/>
              <a:t>fără</a:t>
            </a:r>
            <a:r>
              <a:rPr lang="en-GB" dirty="0"/>
              <a:t> </a:t>
            </a:r>
            <a:r>
              <a:rPr lang="en-GB" dirty="0" err="1"/>
              <a:t>celalalt</a:t>
            </a:r>
            <a:r>
              <a:rPr lang="en-GB" dirty="0"/>
              <a:t>. </a:t>
            </a:r>
            <a:r>
              <a:rPr lang="en-GB" dirty="0" err="1"/>
              <a:t>Pentru</a:t>
            </a:r>
            <a:r>
              <a:rPr lang="en-GB" dirty="0"/>
              <a:t> a </a:t>
            </a:r>
            <a:r>
              <a:rPr lang="en-GB" dirty="0" err="1"/>
              <a:t>funcționa</a:t>
            </a:r>
            <a:r>
              <a:rPr lang="en-GB" dirty="0"/>
              <a:t> </a:t>
            </a:r>
            <a:r>
              <a:rPr lang="en-GB" dirty="0" err="1"/>
              <a:t>corect</a:t>
            </a:r>
            <a:r>
              <a:rPr lang="en-GB" dirty="0"/>
              <a:t> </a:t>
            </a:r>
            <a:r>
              <a:rPr lang="en-GB" dirty="0" smtClean="0"/>
              <a:t>au </a:t>
            </a:r>
            <a:r>
              <a:rPr lang="en-GB" dirty="0" err="1" smtClean="0"/>
              <a:t>nevoie</a:t>
            </a:r>
            <a:r>
              <a:rPr lang="en-GB" dirty="0" smtClean="0"/>
              <a:t> </a:t>
            </a:r>
            <a:r>
              <a:rPr lang="en-GB" dirty="0" err="1"/>
              <a:t>şi</a:t>
            </a:r>
            <a:r>
              <a:rPr lang="en-GB" dirty="0"/>
              <a:t> de </a:t>
            </a:r>
            <a:r>
              <a:rPr lang="en-GB" dirty="0" err="1"/>
              <a:t>suportul</a:t>
            </a:r>
            <a:r>
              <a:rPr lang="en-GB" dirty="0"/>
              <a:t> </a:t>
            </a:r>
            <a:r>
              <a:rPr lang="en-GB" dirty="0" err="1"/>
              <a:t>altor</a:t>
            </a:r>
            <a:r>
              <a:rPr lang="en-GB" dirty="0"/>
              <a:t> </a:t>
            </a:r>
            <a:r>
              <a:rPr lang="en-GB" dirty="0" err="1"/>
              <a:t>protocoale</a:t>
            </a:r>
            <a:r>
              <a:rPr lang="en-GB" dirty="0"/>
              <a:t> </a:t>
            </a:r>
            <a:r>
              <a:rPr lang="en-GB" dirty="0" err="1"/>
              <a:t>şi</a:t>
            </a:r>
            <a:r>
              <a:rPr lang="en-GB" dirty="0"/>
              <a:t> </a:t>
            </a:r>
            <a:r>
              <a:rPr lang="en-GB" dirty="0" err="1"/>
              <a:t>servicii</a:t>
            </a:r>
            <a:r>
              <a:rPr lang="en-GB" dirty="0"/>
              <a:t>. </a:t>
            </a:r>
            <a:r>
              <a:rPr lang="en-GB" dirty="0" err="1"/>
              <a:t>Cele</a:t>
            </a:r>
            <a:r>
              <a:rPr lang="en-GB" dirty="0"/>
              <a:t> </a:t>
            </a:r>
            <a:r>
              <a:rPr lang="en-GB" dirty="0" err="1"/>
              <a:t>mai</a:t>
            </a:r>
            <a:r>
              <a:rPr lang="en-GB" dirty="0"/>
              <a:t> </a:t>
            </a:r>
            <a:r>
              <a:rPr lang="en-GB" dirty="0" err="1"/>
              <a:t>importante</a:t>
            </a:r>
            <a:r>
              <a:rPr lang="en-GB" dirty="0"/>
              <a:t> </a:t>
            </a:r>
            <a:r>
              <a:rPr lang="en-GB" dirty="0" err="1"/>
              <a:t>includ</a:t>
            </a:r>
            <a:r>
              <a:rPr lang="en-GB" dirty="0"/>
              <a:t>:</a:t>
            </a:r>
            <a:endParaRPr lang="en-US" dirty="0"/>
          </a:p>
          <a:p>
            <a:r>
              <a:rPr lang="en-GB" dirty="0"/>
              <a:t>o </a:t>
            </a:r>
            <a:r>
              <a:rPr lang="en-GB" b="1" dirty="0" err="1"/>
              <a:t>Algoritmi</a:t>
            </a:r>
            <a:r>
              <a:rPr lang="en-GB" b="1" dirty="0"/>
              <a:t> de </a:t>
            </a:r>
            <a:r>
              <a:rPr lang="en-GB" b="1" dirty="0" err="1"/>
              <a:t>criptare</a:t>
            </a:r>
            <a:r>
              <a:rPr lang="en-GB" b="1" dirty="0"/>
              <a:t>/hash: </a:t>
            </a:r>
            <a:r>
              <a:rPr lang="en-GB" dirty="0"/>
              <a:t>AH </a:t>
            </a:r>
            <a:r>
              <a:rPr lang="en-GB" dirty="0" err="1"/>
              <a:t>si</a:t>
            </a:r>
            <a:r>
              <a:rPr lang="en-GB" dirty="0"/>
              <a:t> ESP au </a:t>
            </a:r>
            <a:r>
              <a:rPr lang="en-GB" dirty="0" err="1"/>
              <a:t>caracter</a:t>
            </a:r>
            <a:r>
              <a:rPr lang="en-GB" dirty="0"/>
              <a:t> generic </a:t>
            </a:r>
            <a:r>
              <a:rPr lang="en-GB" dirty="0" err="1"/>
              <a:t>şi</a:t>
            </a:r>
            <a:r>
              <a:rPr lang="en-GB" dirty="0"/>
              <a:t> nu </a:t>
            </a:r>
            <a:r>
              <a:rPr lang="en-GB" dirty="0" err="1"/>
              <a:t>specifică</a:t>
            </a:r>
            <a:r>
              <a:rPr lang="en-GB" dirty="0"/>
              <a:t> </a:t>
            </a:r>
            <a:r>
              <a:rPr lang="en-GB" dirty="0" err="1"/>
              <a:t>mecanismul</a:t>
            </a:r>
            <a:endParaRPr lang="en-US" dirty="0"/>
          </a:p>
          <a:p>
            <a:pPr marL="0" indent="0">
              <a:buNone/>
            </a:pPr>
            <a:r>
              <a:rPr lang="en-GB" dirty="0" err="1"/>
              <a:t>utilizat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criptare</a:t>
            </a:r>
            <a:r>
              <a:rPr lang="en-GB" dirty="0"/>
              <a:t>. </a:t>
            </a:r>
            <a:r>
              <a:rPr lang="en-GB" dirty="0" err="1"/>
              <a:t>Acest</a:t>
            </a:r>
            <a:r>
              <a:rPr lang="en-GB" dirty="0"/>
              <a:t> </a:t>
            </a:r>
            <a:r>
              <a:rPr lang="en-GB" dirty="0" err="1"/>
              <a:t>lucru</a:t>
            </a:r>
            <a:r>
              <a:rPr lang="en-GB" dirty="0"/>
              <a:t> le </a:t>
            </a:r>
            <a:r>
              <a:rPr lang="en-GB" dirty="0" err="1"/>
              <a:t>dă</a:t>
            </a:r>
            <a:r>
              <a:rPr lang="en-GB" dirty="0"/>
              <a:t> </a:t>
            </a:r>
            <a:r>
              <a:rPr lang="en-GB" dirty="0" err="1"/>
              <a:t>flexibilitatea</a:t>
            </a:r>
            <a:r>
              <a:rPr lang="en-GB" dirty="0"/>
              <a:t> de a </a:t>
            </a:r>
            <a:r>
              <a:rPr lang="en-GB" dirty="0" err="1"/>
              <a:t>lucra</a:t>
            </a:r>
            <a:r>
              <a:rPr lang="en-GB" dirty="0"/>
              <a:t> cu o </a:t>
            </a:r>
            <a:r>
              <a:rPr lang="en-GB" dirty="0" err="1"/>
              <a:t>varietate</a:t>
            </a:r>
            <a:r>
              <a:rPr lang="en-GB" dirty="0"/>
              <a:t> de </a:t>
            </a:r>
            <a:r>
              <a:rPr lang="en-GB" dirty="0" err="1"/>
              <a:t>algortmi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de </a:t>
            </a:r>
            <a:r>
              <a:rPr lang="en-GB" dirty="0" err="1"/>
              <a:t>criptare</a:t>
            </a:r>
            <a:r>
              <a:rPr lang="en-GB" dirty="0"/>
              <a:t> </a:t>
            </a:r>
            <a:r>
              <a:rPr lang="en-GB" dirty="0" err="1"/>
              <a:t>şi</a:t>
            </a:r>
            <a:r>
              <a:rPr lang="en-GB" dirty="0"/>
              <a:t> de a </a:t>
            </a:r>
            <a:r>
              <a:rPr lang="en-GB" dirty="0" err="1"/>
              <a:t>negocia</a:t>
            </a:r>
            <a:r>
              <a:rPr lang="en-GB" dirty="0"/>
              <a:t> care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cel</a:t>
            </a:r>
            <a:r>
              <a:rPr lang="en-GB" dirty="0"/>
              <a:t> </a:t>
            </a:r>
            <a:r>
              <a:rPr lang="en-GB" dirty="0" err="1"/>
              <a:t>mai</a:t>
            </a:r>
            <a:r>
              <a:rPr lang="en-GB" dirty="0"/>
              <a:t> bun </a:t>
            </a:r>
            <a:r>
              <a:rPr lang="en-GB" dirty="0" err="1"/>
              <a:t>pentru</a:t>
            </a:r>
            <a:r>
              <a:rPr lang="en-GB" dirty="0"/>
              <a:t> a fi </a:t>
            </a:r>
            <a:r>
              <a:rPr lang="en-GB" dirty="0" err="1"/>
              <a:t>utilizat</a:t>
            </a:r>
            <a:r>
              <a:rPr lang="en-GB" dirty="0"/>
              <a:t>. </a:t>
            </a:r>
            <a:r>
              <a:rPr lang="en-GB" dirty="0" err="1"/>
              <a:t>Doi</a:t>
            </a:r>
            <a:r>
              <a:rPr lang="en-GB" dirty="0"/>
              <a:t> </a:t>
            </a:r>
            <a:r>
              <a:rPr lang="en-GB" dirty="0" err="1"/>
              <a:t>dintre</a:t>
            </a:r>
            <a:r>
              <a:rPr lang="en-GB" dirty="0"/>
              <a:t> </a:t>
            </a:r>
            <a:r>
              <a:rPr lang="en-GB" dirty="0" err="1"/>
              <a:t>cei</a:t>
            </a:r>
            <a:r>
              <a:rPr lang="en-GB" dirty="0"/>
              <a:t> </a:t>
            </a:r>
            <a:r>
              <a:rPr lang="en-GB" dirty="0" err="1"/>
              <a:t>mai</a:t>
            </a:r>
            <a:endParaRPr lang="en-US" dirty="0"/>
          </a:p>
          <a:p>
            <a:pPr marL="0" indent="0">
              <a:buNone/>
            </a:pPr>
            <a:r>
              <a:rPr lang="en-GB" dirty="0" err="1"/>
              <a:t>utilizați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IPSec</a:t>
            </a:r>
            <a:r>
              <a:rPr lang="en-GB" dirty="0"/>
              <a:t> </a:t>
            </a:r>
            <a:r>
              <a:rPr lang="en-GB" dirty="0" err="1"/>
              <a:t>sunt</a:t>
            </a:r>
            <a:r>
              <a:rPr lang="en-GB" dirty="0"/>
              <a:t> Message Digest 5 (MD5) </a:t>
            </a:r>
            <a:r>
              <a:rPr lang="en-GB" dirty="0" err="1"/>
              <a:t>şi</a:t>
            </a:r>
            <a:r>
              <a:rPr lang="en-GB" dirty="0"/>
              <a:t> Secure Hash Algorithm 1 (SHA‐1). Se </a:t>
            </a:r>
            <a:r>
              <a:rPr lang="en-GB" dirty="0" err="1"/>
              <a:t>mai</a:t>
            </a:r>
            <a:endParaRPr lang="en-US" dirty="0"/>
          </a:p>
          <a:p>
            <a:pPr marL="0" indent="0">
              <a:buNone/>
            </a:pPr>
            <a:r>
              <a:rPr lang="en-GB" dirty="0" err="1"/>
              <a:t>numesc</a:t>
            </a:r>
            <a:r>
              <a:rPr lang="en-GB" dirty="0"/>
              <a:t> </a:t>
            </a:r>
            <a:r>
              <a:rPr lang="en-GB" dirty="0" err="1"/>
              <a:t>şi</a:t>
            </a:r>
            <a:r>
              <a:rPr lang="en-GB" dirty="0"/>
              <a:t> </a:t>
            </a:r>
            <a:r>
              <a:rPr lang="en-GB" dirty="0" err="1"/>
              <a:t>algoritmi</a:t>
            </a:r>
            <a:r>
              <a:rPr lang="en-GB" dirty="0"/>
              <a:t> hash </a:t>
            </a:r>
            <a:r>
              <a:rPr lang="en-GB" dirty="0" err="1"/>
              <a:t>deoarece</a:t>
            </a:r>
            <a:r>
              <a:rPr lang="en-GB" dirty="0"/>
              <a:t> </a:t>
            </a:r>
            <a:r>
              <a:rPr lang="en-GB" dirty="0" err="1"/>
              <a:t>funcționează</a:t>
            </a:r>
            <a:r>
              <a:rPr lang="en-GB" dirty="0"/>
              <a:t> </a:t>
            </a:r>
            <a:r>
              <a:rPr lang="en-GB" dirty="0" err="1"/>
              <a:t>calculând</a:t>
            </a:r>
            <a:r>
              <a:rPr lang="en-GB" dirty="0"/>
              <a:t> o </a:t>
            </a:r>
            <a:r>
              <a:rPr lang="en-GB" dirty="0" err="1"/>
              <a:t>funcție</a:t>
            </a:r>
            <a:r>
              <a:rPr lang="en-GB" dirty="0"/>
              <a:t> hash3 </a:t>
            </a:r>
            <a:r>
              <a:rPr lang="en-GB" dirty="0" err="1"/>
              <a:t>bazată</a:t>
            </a:r>
            <a:r>
              <a:rPr lang="en-GB" dirty="0"/>
              <a:t> </a:t>
            </a:r>
            <a:r>
              <a:rPr lang="en-GB" dirty="0" err="1"/>
              <a:t>pe</a:t>
            </a:r>
            <a:r>
              <a:rPr lang="en-GB" dirty="0"/>
              <a:t> </a:t>
            </a:r>
            <a:r>
              <a:rPr lang="en-GB" dirty="0" err="1"/>
              <a:t>datele</a:t>
            </a:r>
            <a:endParaRPr lang="en-US" dirty="0"/>
          </a:p>
          <a:p>
            <a:pPr marL="0" indent="0">
              <a:buNone/>
            </a:pPr>
            <a:r>
              <a:rPr lang="en-GB" dirty="0"/>
              <a:t>de </a:t>
            </a:r>
            <a:r>
              <a:rPr lang="en-GB" dirty="0" err="1"/>
              <a:t>intrare</a:t>
            </a:r>
            <a:r>
              <a:rPr lang="en-GB" dirty="0"/>
              <a:t> </a:t>
            </a:r>
            <a:r>
              <a:rPr lang="en-GB" dirty="0" err="1"/>
              <a:t>şi</a:t>
            </a:r>
            <a:r>
              <a:rPr lang="en-GB" dirty="0"/>
              <a:t> </a:t>
            </a:r>
            <a:r>
              <a:rPr lang="en-GB" dirty="0" err="1"/>
              <a:t>cheie</a:t>
            </a:r>
            <a:r>
              <a:rPr lang="en-GB" dirty="0"/>
              <a:t>.</a:t>
            </a:r>
            <a:endParaRPr lang="en-US" dirty="0"/>
          </a:p>
          <a:p>
            <a:r>
              <a:rPr lang="en-GB" dirty="0"/>
              <a:t>o </a:t>
            </a:r>
            <a:r>
              <a:rPr lang="en-GB" b="1" dirty="0" err="1"/>
              <a:t>Politici</a:t>
            </a:r>
            <a:r>
              <a:rPr lang="en-GB" b="1" dirty="0"/>
              <a:t> de </a:t>
            </a:r>
            <a:r>
              <a:rPr lang="en-GB" b="1" dirty="0" err="1"/>
              <a:t>securitate</a:t>
            </a:r>
            <a:r>
              <a:rPr lang="en-GB" b="1" dirty="0"/>
              <a:t> </a:t>
            </a:r>
            <a:r>
              <a:rPr lang="en-GB" b="1" dirty="0" err="1"/>
              <a:t>şi</a:t>
            </a:r>
            <a:r>
              <a:rPr lang="en-GB" b="1" dirty="0"/>
              <a:t> </a:t>
            </a:r>
            <a:r>
              <a:rPr lang="en-GB" b="1" dirty="0" err="1"/>
              <a:t>asocieri</a:t>
            </a:r>
            <a:r>
              <a:rPr lang="en-GB" b="1" dirty="0"/>
              <a:t>, </a:t>
            </a:r>
            <a:r>
              <a:rPr lang="en-GB" b="1" dirty="0" err="1"/>
              <a:t>metode</a:t>
            </a:r>
            <a:r>
              <a:rPr lang="en-GB" b="1" dirty="0"/>
              <a:t> de management: </a:t>
            </a:r>
            <a:r>
              <a:rPr lang="en-GB" dirty="0" err="1"/>
              <a:t>întrucât</a:t>
            </a:r>
            <a:r>
              <a:rPr lang="en-GB" dirty="0"/>
              <a:t> </a:t>
            </a:r>
            <a:r>
              <a:rPr lang="en-GB" dirty="0" err="1"/>
              <a:t>IPSec</a:t>
            </a:r>
            <a:r>
              <a:rPr lang="en-GB" dirty="0"/>
              <a:t> </a:t>
            </a:r>
            <a:r>
              <a:rPr lang="en-GB" dirty="0" err="1"/>
              <a:t>asigură</a:t>
            </a:r>
            <a:endParaRPr lang="en-US" dirty="0"/>
          </a:p>
          <a:p>
            <a:pPr marL="0" indent="0">
              <a:buNone/>
            </a:pPr>
            <a:r>
              <a:rPr lang="en-GB" dirty="0" err="1"/>
              <a:t>flexibilitatea</a:t>
            </a:r>
            <a:r>
              <a:rPr lang="en-GB" dirty="0"/>
              <a:t> </a:t>
            </a:r>
            <a:r>
              <a:rPr lang="en-GB" dirty="0" err="1"/>
              <a:t>modului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care </a:t>
            </a:r>
            <a:r>
              <a:rPr lang="en-GB" dirty="0" err="1"/>
              <a:t>echipamentele</a:t>
            </a:r>
            <a:r>
              <a:rPr lang="en-GB" dirty="0"/>
              <a:t> pot </a:t>
            </a:r>
            <a:r>
              <a:rPr lang="en-GB" dirty="0" err="1"/>
              <a:t>să</a:t>
            </a:r>
            <a:r>
              <a:rPr lang="en-GB" dirty="0"/>
              <a:t> se </a:t>
            </a:r>
            <a:r>
              <a:rPr lang="en-GB" dirty="0" err="1"/>
              <a:t>asigure</a:t>
            </a:r>
            <a:r>
              <a:rPr lang="en-GB" dirty="0"/>
              <a:t> </a:t>
            </a:r>
            <a:r>
              <a:rPr lang="en-GB" dirty="0" err="1"/>
              <a:t>securitatea</a:t>
            </a:r>
            <a:r>
              <a:rPr lang="en-GB" dirty="0"/>
              <a:t>, </a:t>
            </a:r>
            <a:r>
              <a:rPr lang="en-GB" dirty="0" err="1"/>
              <a:t>trebuie</a:t>
            </a:r>
            <a:r>
              <a:rPr lang="en-GB" dirty="0"/>
              <a:t> </a:t>
            </a:r>
            <a:r>
              <a:rPr lang="en-GB" dirty="0" err="1"/>
              <a:t>să</a:t>
            </a:r>
            <a:r>
              <a:rPr lang="en-GB" dirty="0"/>
              <a:t> </a:t>
            </a:r>
            <a:r>
              <a:rPr lang="en-GB" dirty="0" err="1"/>
              <a:t>existe</a:t>
            </a:r>
            <a:endParaRPr lang="en-US" dirty="0"/>
          </a:p>
          <a:p>
            <a:pPr marL="0" indent="0">
              <a:buNone/>
            </a:pPr>
            <a:r>
              <a:rPr lang="en-GB" dirty="0" err="1"/>
              <a:t>posibilitatea</a:t>
            </a:r>
            <a:r>
              <a:rPr lang="en-GB" dirty="0"/>
              <a:t> </a:t>
            </a:r>
            <a:r>
              <a:rPr lang="en-GB" dirty="0" err="1"/>
              <a:t>gestionarii</a:t>
            </a:r>
            <a:r>
              <a:rPr lang="en-GB" dirty="0"/>
              <a:t> </a:t>
            </a:r>
            <a:r>
              <a:rPr lang="en-GB" dirty="0" err="1"/>
              <a:t>relațiilor</a:t>
            </a:r>
            <a:r>
              <a:rPr lang="en-GB" dirty="0"/>
              <a:t> de </a:t>
            </a:r>
            <a:r>
              <a:rPr lang="en-GB" dirty="0" err="1"/>
              <a:t>securitate</a:t>
            </a:r>
            <a:r>
              <a:rPr lang="en-GB" dirty="0"/>
              <a:t> </a:t>
            </a:r>
            <a:r>
              <a:rPr lang="en-GB" dirty="0" err="1"/>
              <a:t>dintre</a:t>
            </a:r>
            <a:r>
              <a:rPr lang="en-GB" dirty="0"/>
              <a:t> </a:t>
            </a:r>
            <a:r>
              <a:rPr lang="en-GB" dirty="0" err="1"/>
              <a:t>echipamente</a:t>
            </a:r>
            <a:r>
              <a:rPr lang="en-GB" dirty="0"/>
              <a:t>. </a:t>
            </a:r>
            <a:r>
              <a:rPr lang="en-GB" dirty="0" err="1"/>
              <a:t>Acest</a:t>
            </a:r>
            <a:r>
              <a:rPr lang="en-GB" dirty="0"/>
              <a:t> </a:t>
            </a:r>
            <a:r>
              <a:rPr lang="en-GB" dirty="0" err="1"/>
              <a:t>lucru</a:t>
            </a:r>
            <a:r>
              <a:rPr lang="en-GB" dirty="0"/>
              <a:t> se</a:t>
            </a:r>
            <a:endParaRPr lang="en-US" dirty="0"/>
          </a:p>
          <a:p>
            <a:pPr marL="0" indent="0">
              <a:buNone/>
            </a:pPr>
            <a:r>
              <a:rPr lang="en-GB" dirty="0" err="1"/>
              <a:t>realizează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IPSec</a:t>
            </a:r>
            <a:r>
              <a:rPr lang="en-GB" dirty="0"/>
              <a:t> </a:t>
            </a:r>
            <a:r>
              <a:rPr lang="en-GB" dirty="0" err="1"/>
              <a:t>folosind</a:t>
            </a:r>
            <a:r>
              <a:rPr lang="en-GB" dirty="0"/>
              <a:t> </a:t>
            </a:r>
            <a:r>
              <a:rPr lang="en-GB" dirty="0" err="1"/>
              <a:t>politici</a:t>
            </a:r>
            <a:r>
              <a:rPr lang="en-GB" dirty="0"/>
              <a:t> de </a:t>
            </a:r>
            <a:r>
              <a:rPr lang="en-GB" dirty="0" err="1"/>
              <a:t>securitate</a:t>
            </a:r>
            <a:r>
              <a:rPr lang="en-GB" dirty="0"/>
              <a:t> </a:t>
            </a:r>
            <a:r>
              <a:rPr lang="en-GB" dirty="0" err="1"/>
              <a:t>şi</a:t>
            </a:r>
            <a:r>
              <a:rPr lang="en-GB" dirty="0"/>
              <a:t> </a:t>
            </a:r>
            <a:r>
              <a:rPr lang="en-GB" dirty="0" err="1"/>
              <a:t>asocieri</a:t>
            </a:r>
            <a:r>
              <a:rPr lang="en-GB" dirty="0"/>
              <a:t> de </a:t>
            </a:r>
            <a:r>
              <a:rPr lang="en-GB" dirty="0" err="1"/>
              <a:t>securitate</a:t>
            </a:r>
            <a:r>
              <a:rPr lang="en-GB" dirty="0"/>
              <a:t>, </a:t>
            </a:r>
            <a:r>
              <a:rPr lang="en-GB" dirty="0" err="1"/>
              <a:t>precum</a:t>
            </a:r>
            <a:r>
              <a:rPr lang="en-GB" dirty="0"/>
              <a:t> </a:t>
            </a:r>
            <a:r>
              <a:rPr lang="en-GB" dirty="0" err="1"/>
              <a:t>şi</a:t>
            </a:r>
            <a:r>
              <a:rPr lang="en-GB" dirty="0"/>
              <a:t> </a:t>
            </a:r>
            <a:r>
              <a:rPr lang="en-GB" dirty="0" err="1"/>
              <a:t>căi</a:t>
            </a:r>
            <a:r>
              <a:rPr lang="en-GB" dirty="0"/>
              <a:t> de a</a:t>
            </a:r>
            <a:endParaRPr lang="en-US" dirty="0"/>
          </a:p>
          <a:p>
            <a:pPr marL="0" indent="0">
              <a:buNone/>
            </a:pPr>
            <a:r>
              <a:rPr lang="en-GB" dirty="0" err="1"/>
              <a:t>putea</a:t>
            </a:r>
            <a:r>
              <a:rPr lang="en-GB" dirty="0"/>
              <a:t> </a:t>
            </a:r>
            <a:r>
              <a:rPr lang="en-GB" dirty="0" err="1"/>
              <a:t>schimba</a:t>
            </a:r>
            <a:r>
              <a:rPr lang="en-GB" dirty="0"/>
              <a:t> </a:t>
            </a:r>
            <a:r>
              <a:rPr lang="en-GB" dirty="0" err="1"/>
              <a:t>informația</a:t>
            </a:r>
            <a:r>
              <a:rPr lang="en-GB" dirty="0"/>
              <a:t>.</a:t>
            </a:r>
            <a:endParaRPr lang="en-US" dirty="0"/>
          </a:p>
          <a:p>
            <a:r>
              <a:rPr lang="en-GB" dirty="0"/>
              <a:t>o </a:t>
            </a:r>
            <a:r>
              <a:rPr lang="en-GB" b="1" dirty="0" err="1"/>
              <a:t>Cadrul</a:t>
            </a:r>
            <a:r>
              <a:rPr lang="en-GB" b="1" dirty="0"/>
              <a:t> de </a:t>
            </a:r>
            <a:r>
              <a:rPr lang="en-GB" b="1" dirty="0" err="1"/>
              <a:t>schimbare</a:t>
            </a:r>
            <a:r>
              <a:rPr lang="en-GB" b="1" dirty="0"/>
              <a:t> a </a:t>
            </a:r>
            <a:r>
              <a:rPr lang="en-GB" b="1" dirty="0" err="1"/>
              <a:t>cheilor</a:t>
            </a:r>
            <a:r>
              <a:rPr lang="en-GB" b="1" dirty="0"/>
              <a:t> </a:t>
            </a:r>
            <a:r>
              <a:rPr lang="en-GB" b="1" dirty="0" err="1"/>
              <a:t>şi</a:t>
            </a:r>
            <a:r>
              <a:rPr lang="en-GB" b="1" dirty="0"/>
              <a:t> </a:t>
            </a:r>
            <a:r>
              <a:rPr lang="en-GB" b="1" dirty="0" err="1"/>
              <a:t>mecanisme</a:t>
            </a:r>
            <a:r>
              <a:rPr lang="en-GB" b="1" dirty="0"/>
              <a:t>: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ca</a:t>
            </a:r>
            <a:r>
              <a:rPr lang="en-GB" dirty="0"/>
              <a:t> </a:t>
            </a:r>
            <a:r>
              <a:rPr lang="en-GB" dirty="0" err="1"/>
              <a:t>două</a:t>
            </a:r>
            <a:r>
              <a:rPr lang="en-GB" dirty="0"/>
              <a:t> </a:t>
            </a:r>
            <a:r>
              <a:rPr lang="en-GB" dirty="0" err="1"/>
              <a:t>echipamente</a:t>
            </a:r>
            <a:r>
              <a:rPr lang="en-GB" dirty="0"/>
              <a:t> </a:t>
            </a:r>
            <a:r>
              <a:rPr lang="en-GB" dirty="0" err="1"/>
              <a:t>să</a:t>
            </a:r>
            <a:r>
              <a:rPr lang="en-GB" dirty="0"/>
              <a:t> </a:t>
            </a:r>
            <a:r>
              <a:rPr lang="en-GB" dirty="0" err="1"/>
              <a:t>poată</a:t>
            </a:r>
            <a:endParaRPr lang="en-US" dirty="0"/>
          </a:p>
          <a:p>
            <a:pPr marL="0" indent="0">
              <a:buNone/>
            </a:pPr>
            <a:r>
              <a:rPr lang="en-GB" dirty="0" err="1"/>
              <a:t>schimba</a:t>
            </a:r>
            <a:r>
              <a:rPr lang="en-GB" dirty="0"/>
              <a:t> </a:t>
            </a:r>
            <a:r>
              <a:rPr lang="en-GB" dirty="0" err="1"/>
              <a:t>informație</a:t>
            </a:r>
            <a:r>
              <a:rPr lang="en-GB" dirty="0"/>
              <a:t> </a:t>
            </a:r>
            <a:r>
              <a:rPr lang="en-GB" dirty="0" err="1"/>
              <a:t>criptată</a:t>
            </a:r>
            <a:r>
              <a:rPr lang="en-GB" dirty="0"/>
              <a:t> au </a:t>
            </a:r>
            <a:r>
              <a:rPr lang="en-GB" dirty="0" err="1"/>
              <a:t>nevoie</a:t>
            </a:r>
            <a:r>
              <a:rPr lang="en-GB" dirty="0"/>
              <a:t> </a:t>
            </a:r>
            <a:r>
              <a:rPr lang="en-GB" dirty="0" err="1"/>
              <a:t>să</a:t>
            </a:r>
            <a:r>
              <a:rPr lang="en-GB" dirty="0"/>
              <a:t> </a:t>
            </a:r>
            <a:r>
              <a:rPr lang="en-GB" dirty="0" err="1"/>
              <a:t>schimbe</a:t>
            </a:r>
            <a:r>
              <a:rPr lang="en-GB" dirty="0"/>
              <a:t> </a:t>
            </a:r>
            <a:r>
              <a:rPr lang="en-GB" dirty="0" err="1"/>
              <a:t>şi</a:t>
            </a:r>
            <a:r>
              <a:rPr lang="en-GB" dirty="0"/>
              <a:t> </a:t>
            </a:r>
            <a:r>
              <a:rPr lang="en-GB" dirty="0" err="1"/>
              <a:t>cheile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decriptare</a:t>
            </a:r>
            <a:r>
              <a:rPr lang="en-GB" dirty="0"/>
              <a:t>. Mai au </a:t>
            </a:r>
            <a:r>
              <a:rPr lang="en-GB" dirty="0" err="1"/>
              <a:t>nevoie</a:t>
            </a:r>
            <a:endParaRPr lang="en-US" dirty="0"/>
          </a:p>
          <a:p>
            <a:pPr marL="0" indent="0">
              <a:buNone/>
            </a:pPr>
            <a:r>
              <a:rPr lang="en-GB" dirty="0" err="1"/>
              <a:t>să</a:t>
            </a:r>
            <a:r>
              <a:rPr lang="en-GB" dirty="0"/>
              <a:t> </a:t>
            </a:r>
            <a:r>
              <a:rPr lang="en-GB" dirty="0" err="1"/>
              <a:t>schimbe</a:t>
            </a:r>
            <a:r>
              <a:rPr lang="en-GB" dirty="0"/>
              <a:t> </a:t>
            </a:r>
            <a:r>
              <a:rPr lang="en-GB" dirty="0" err="1"/>
              <a:t>şi</a:t>
            </a:r>
            <a:r>
              <a:rPr lang="en-GB" dirty="0"/>
              <a:t> </a:t>
            </a:r>
            <a:r>
              <a:rPr lang="en-GB" dirty="0" err="1"/>
              <a:t>informație</a:t>
            </a:r>
            <a:r>
              <a:rPr lang="en-GB" dirty="0"/>
              <a:t> </a:t>
            </a:r>
            <a:r>
              <a:rPr lang="en-GB" dirty="0" err="1"/>
              <a:t>asociată</a:t>
            </a:r>
            <a:r>
              <a:rPr lang="en-GB" dirty="0"/>
              <a:t> </a:t>
            </a:r>
            <a:r>
              <a:rPr lang="en-GB" dirty="0" err="1"/>
              <a:t>securizată</a:t>
            </a:r>
            <a:r>
              <a:rPr lang="en-GB" dirty="0"/>
              <a:t>.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IPSec</a:t>
            </a:r>
            <a:r>
              <a:rPr lang="en-GB" dirty="0"/>
              <a:t>, </a:t>
            </a:r>
            <a:r>
              <a:rPr lang="en-GB" dirty="0" err="1"/>
              <a:t>protocolul</a:t>
            </a:r>
            <a:r>
              <a:rPr lang="en-GB" dirty="0"/>
              <a:t> care </a:t>
            </a:r>
            <a:r>
              <a:rPr lang="en-GB" dirty="0" err="1"/>
              <a:t>asigură</a:t>
            </a:r>
            <a:r>
              <a:rPr lang="en-GB" dirty="0"/>
              <a:t> </a:t>
            </a:r>
            <a:r>
              <a:rPr lang="en-GB" dirty="0" err="1"/>
              <a:t>acest</a:t>
            </a:r>
            <a:r>
              <a:rPr lang="en-GB" dirty="0"/>
              <a:t> </a:t>
            </a:r>
            <a:r>
              <a:rPr lang="en-GB" dirty="0" err="1"/>
              <a:t>lucru</a:t>
            </a:r>
            <a:endParaRPr lang="en-US" dirty="0"/>
          </a:p>
          <a:p>
            <a:pPr marL="0" indent="0">
              <a:buNone/>
            </a:pP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i="1" dirty="0"/>
              <a:t>IKE </a:t>
            </a:r>
            <a:r>
              <a:rPr lang="en-GB" dirty="0"/>
              <a:t>(</a:t>
            </a:r>
            <a:r>
              <a:rPr lang="en-GB" i="1" dirty="0"/>
              <a:t>Internet Key Exchange</a:t>
            </a:r>
            <a:r>
              <a:rPr lang="en-GB" dirty="0"/>
              <a:t>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002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GB" sz="3600" dirty="0">
                <a:effectLst/>
              </a:rPr>
              <a:t> </a:t>
            </a: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r>
              <a:rPr lang="en-GB" sz="3100" b="1" dirty="0">
                <a:effectLst/>
              </a:rPr>
              <a:t>ARHITECTURA “BUMP IN THE STACK” (</a:t>
            </a:r>
            <a:r>
              <a:rPr lang="en-GB" sz="3100" b="1" dirty="0" smtClean="0">
                <a:effectLst/>
              </a:rPr>
              <a:t>BITS)</a:t>
            </a:r>
            <a:endParaRPr lang="en-US" sz="31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acest</a:t>
            </a:r>
            <a:r>
              <a:rPr lang="en-GB" dirty="0"/>
              <a:t> tip de </a:t>
            </a:r>
            <a:r>
              <a:rPr lang="en-GB" dirty="0" err="1"/>
              <a:t>implementare</a:t>
            </a:r>
            <a:r>
              <a:rPr lang="en-GB" dirty="0"/>
              <a:t> a </a:t>
            </a:r>
            <a:r>
              <a:rPr lang="en-GB" dirty="0" err="1"/>
              <a:t>lui</a:t>
            </a:r>
            <a:r>
              <a:rPr lang="en-GB" dirty="0"/>
              <a:t> </a:t>
            </a:r>
            <a:r>
              <a:rPr lang="en-GB" dirty="0" err="1"/>
              <a:t>IPSec</a:t>
            </a:r>
            <a:r>
              <a:rPr lang="en-GB" dirty="0"/>
              <a:t>, </a:t>
            </a:r>
            <a:r>
              <a:rPr lang="en-GB" dirty="0" err="1"/>
              <a:t>IPSec</a:t>
            </a:r>
            <a:r>
              <a:rPr lang="en-GB" dirty="0"/>
              <a:t> </a:t>
            </a:r>
            <a:r>
              <a:rPr lang="en-GB" dirty="0" err="1"/>
              <a:t>devine</a:t>
            </a:r>
            <a:r>
              <a:rPr lang="en-GB" dirty="0"/>
              <a:t> un </a:t>
            </a:r>
            <a:r>
              <a:rPr lang="en-GB" dirty="0" err="1"/>
              <a:t>nivel</a:t>
            </a:r>
            <a:r>
              <a:rPr lang="en-GB" dirty="0"/>
              <a:t> </a:t>
            </a:r>
            <a:r>
              <a:rPr lang="en-GB" dirty="0" err="1"/>
              <a:t>separat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setul</a:t>
            </a:r>
            <a:r>
              <a:rPr lang="en-GB" dirty="0"/>
              <a:t> TCP/IP. Este </a:t>
            </a:r>
            <a:r>
              <a:rPr lang="en-GB" dirty="0" err="1"/>
              <a:t>implementat</a:t>
            </a:r>
            <a:r>
              <a:rPr lang="en-GB" dirty="0"/>
              <a:t> </a:t>
            </a:r>
            <a:r>
              <a:rPr lang="en-GB" dirty="0" err="1"/>
              <a:t>ca</a:t>
            </a:r>
            <a:r>
              <a:rPr lang="en-GB" dirty="0"/>
              <a:t> software </a:t>
            </a:r>
            <a:r>
              <a:rPr lang="en-GB" dirty="0" err="1"/>
              <a:t>ce</a:t>
            </a:r>
            <a:r>
              <a:rPr lang="en-GB" dirty="0"/>
              <a:t> se </a:t>
            </a:r>
            <a:r>
              <a:rPr lang="en-GB" dirty="0" err="1"/>
              <a:t>află</a:t>
            </a:r>
            <a:r>
              <a:rPr lang="en-GB" dirty="0"/>
              <a:t> sub IP </a:t>
            </a:r>
            <a:r>
              <a:rPr lang="en-GB" dirty="0" err="1"/>
              <a:t>şi</a:t>
            </a:r>
            <a:r>
              <a:rPr lang="en-GB" dirty="0"/>
              <a:t> </a:t>
            </a:r>
            <a:r>
              <a:rPr lang="en-GB" dirty="0" err="1"/>
              <a:t>adaugă</a:t>
            </a:r>
            <a:r>
              <a:rPr lang="en-GB" dirty="0"/>
              <a:t> </a:t>
            </a:r>
            <a:r>
              <a:rPr lang="en-GB" dirty="0" err="1"/>
              <a:t>protecție</a:t>
            </a:r>
            <a:r>
              <a:rPr lang="en-GB" dirty="0"/>
              <a:t> de </a:t>
            </a:r>
            <a:r>
              <a:rPr lang="en-GB" dirty="0" err="1"/>
              <a:t>securitate</a:t>
            </a:r>
            <a:r>
              <a:rPr lang="en-GB" dirty="0"/>
              <a:t> la </a:t>
            </a:r>
            <a:r>
              <a:rPr lang="en-GB" dirty="0" err="1"/>
              <a:t>datagramele</a:t>
            </a:r>
            <a:r>
              <a:rPr lang="en-GB" dirty="0"/>
              <a:t> create de </a:t>
            </a:r>
            <a:r>
              <a:rPr lang="en-GB" dirty="0" err="1"/>
              <a:t>nivelul</a:t>
            </a:r>
            <a:r>
              <a:rPr lang="en-GB" dirty="0"/>
              <a:t> IP‐</a:t>
            </a:r>
            <a:r>
              <a:rPr lang="en-GB" dirty="0" err="1"/>
              <a:t>ului</a:t>
            </a:r>
            <a:r>
              <a:rPr lang="en-GB" b="1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59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GB" sz="2800" b="1" dirty="0">
                <a:effectLst/>
              </a:rPr>
              <a:t>ARHITECTURA “BUMP IN THE STACK” (BITS)</a:t>
            </a:r>
            <a:endParaRPr lang="en-US" sz="2800" dirty="0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828800" y="1828800"/>
            <a:ext cx="51816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79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GB" sz="3100" b="1" dirty="0">
                <a:effectLst/>
              </a:rPr>
              <a:t>ARHITECTURA “BUMP IN THE WIRE” (</a:t>
            </a:r>
            <a:r>
              <a:rPr lang="en-GB" sz="3100" b="1" dirty="0" smtClean="0">
                <a:effectLst/>
              </a:rPr>
              <a:t>BITW)</a:t>
            </a:r>
            <a:endParaRPr lang="en-US" sz="31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această</a:t>
            </a:r>
            <a:r>
              <a:rPr lang="en-GB" dirty="0"/>
              <a:t> </a:t>
            </a:r>
            <a:r>
              <a:rPr lang="en-GB" dirty="0" err="1"/>
              <a:t>arhitectură</a:t>
            </a:r>
            <a:r>
              <a:rPr lang="en-GB" dirty="0"/>
              <a:t> </a:t>
            </a:r>
            <a:r>
              <a:rPr lang="en-GB" dirty="0" err="1"/>
              <a:t>IPSec</a:t>
            </a:r>
            <a:r>
              <a:rPr lang="en-GB" dirty="0"/>
              <a:t>, </a:t>
            </a:r>
            <a:r>
              <a:rPr lang="en-GB" dirty="0" err="1"/>
              <a:t>IPSec</a:t>
            </a:r>
            <a:r>
              <a:rPr lang="en-GB" dirty="0"/>
              <a:t> </a:t>
            </a:r>
            <a:r>
              <a:rPr lang="en-GB" dirty="0" err="1"/>
              <a:t>este</a:t>
            </a:r>
            <a:r>
              <a:rPr lang="en-GB" dirty="0"/>
              <a:t> de </a:t>
            </a:r>
            <a:r>
              <a:rPr lang="en-GB" dirty="0" err="1"/>
              <a:t>fapt</a:t>
            </a:r>
            <a:r>
              <a:rPr lang="en-GB" dirty="0"/>
              <a:t> </a:t>
            </a:r>
            <a:r>
              <a:rPr lang="en-GB" dirty="0" err="1"/>
              <a:t>implementat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echipamente</a:t>
            </a:r>
            <a:r>
              <a:rPr lang="en-GB" dirty="0"/>
              <a:t> separate care se </a:t>
            </a:r>
            <a:r>
              <a:rPr lang="en-GB" dirty="0" err="1"/>
              <a:t>află</a:t>
            </a:r>
            <a:r>
              <a:rPr lang="en-GB" dirty="0"/>
              <a:t> </a:t>
            </a:r>
            <a:r>
              <a:rPr lang="en-GB" dirty="0" err="1"/>
              <a:t>între</a:t>
            </a:r>
            <a:r>
              <a:rPr lang="en-GB" dirty="0"/>
              <a:t> </a:t>
            </a:r>
            <a:r>
              <a:rPr lang="en-GB" dirty="0" err="1"/>
              <a:t>echipamentele</a:t>
            </a:r>
            <a:r>
              <a:rPr lang="en-GB" dirty="0"/>
              <a:t> </a:t>
            </a:r>
            <a:r>
              <a:rPr lang="en-GB" dirty="0" err="1"/>
              <a:t>ce</a:t>
            </a:r>
            <a:r>
              <a:rPr lang="en-GB" dirty="0"/>
              <a:t> </a:t>
            </a:r>
            <a:r>
              <a:rPr lang="en-GB" dirty="0" err="1"/>
              <a:t>vor</a:t>
            </a:r>
            <a:r>
              <a:rPr lang="en-GB" dirty="0"/>
              <a:t> </a:t>
            </a:r>
            <a:r>
              <a:rPr lang="en-GB" dirty="0" err="1"/>
              <a:t>să</a:t>
            </a:r>
            <a:r>
              <a:rPr lang="en-GB" dirty="0"/>
              <a:t> </a:t>
            </a:r>
            <a:r>
              <a:rPr lang="en-GB" dirty="0" err="1"/>
              <a:t>comunice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siguranță</a:t>
            </a:r>
            <a:r>
              <a:rPr lang="en-GB" dirty="0"/>
              <a:t>. </a:t>
            </a:r>
            <a:r>
              <a:rPr lang="en-GB" dirty="0" err="1"/>
              <a:t>Această</a:t>
            </a:r>
            <a:r>
              <a:rPr lang="en-GB" dirty="0"/>
              <a:t> </a:t>
            </a:r>
            <a:r>
              <a:rPr lang="en-GB" dirty="0" err="1"/>
              <a:t>recondiționare</a:t>
            </a:r>
            <a:r>
              <a:rPr lang="en-GB" dirty="0"/>
              <a:t> </a:t>
            </a:r>
            <a:r>
              <a:rPr lang="en-GB" dirty="0" err="1"/>
              <a:t>îndepărtează</a:t>
            </a:r>
            <a:r>
              <a:rPr lang="en-GB" dirty="0"/>
              <a:t> </a:t>
            </a:r>
            <a:r>
              <a:rPr lang="en-GB" dirty="0" err="1"/>
              <a:t>siguranța</a:t>
            </a:r>
            <a:r>
              <a:rPr lang="en-GB" dirty="0"/>
              <a:t> </a:t>
            </a:r>
            <a:r>
              <a:rPr lang="en-GB" dirty="0" err="1"/>
              <a:t>datagramelor</a:t>
            </a:r>
            <a:r>
              <a:rPr lang="en-GB" dirty="0"/>
              <a:t> IP </a:t>
            </a:r>
            <a:r>
              <a:rPr lang="en-GB" dirty="0" err="1"/>
              <a:t>pentru</a:t>
            </a:r>
            <a:r>
              <a:rPr lang="en-GB" dirty="0"/>
              <a:t> transport </a:t>
            </a:r>
            <a:r>
              <a:rPr lang="en-GB" dirty="0" err="1"/>
              <a:t>pe</a:t>
            </a:r>
            <a:r>
              <a:rPr lang="en-GB" dirty="0"/>
              <a:t> Internet</a:t>
            </a:r>
            <a:r>
              <a:rPr lang="en-GB" b="1" dirty="0"/>
              <a:t>. </a:t>
            </a:r>
            <a:r>
              <a:rPr lang="en-GB" dirty="0"/>
              <a:t> La </a:t>
            </a:r>
            <a:r>
              <a:rPr lang="en-GB" dirty="0" err="1"/>
              <a:t>fel</a:t>
            </a:r>
            <a:r>
              <a:rPr lang="en-GB" dirty="0"/>
              <a:t> cum BITS </a:t>
            </a:r>
            <a:r>
              <a:rPr lang="en-GB" dirty="0" err="1"/>
              <a:t>permite</a:t>
            </a:r>
            <a:r>
              <a:rPr lang="en-GB" dirty="0"/>
              <a:t> </a:t>
            </a:r>
            <a:r>
              <a:rPr lang="en-GB" dirty="0" err="1"/>
              <a:t>să</a:t>
            </a:r>
            <a:r>
              <a:rPr lang="en-GB" dirty="0"/>
              <a:t> </a:t>
            </a:r>
            <a:r>
              <a:rPr lang="en-GB" dirty="0" err="1"/>
              <a:t>adăugați</a:t>
            </a:r>
            <a:r>
              <a:rPr lang="en-GB" dirty="0"/>
              <a:t> </a:t>
            </a:r>
            <a:r>
              <a:rPr lang="en-GB" dirty="0" err="1"/>
              <a:t>IPSec</a:t>
            </a:r>
            <a:r>
              <a:rPr lang="en-GB" dirty="0"/>
              <a:t> la </a:t>
            </a:r>
            <a:r>
              <a:rPr lang="en-GB" dirty="0" err="1"/>
              <a:t>gazde</a:t>
            </a:r>
            <a:r>
              <a:rPr lang="en-GB" dirty="0"/>
              <a:t>, BITW </a:t>
            </a:r>
            <a:r>
              <a:rPr lang="en-GB" dirty="0" err="1"/>
              <a:t>poate</a:t>
            </a:r>
            <a:r>
              <a:rPr lang="en-GB" dirty="0"/>
              <a:t> "re‐</a:t>
            </a:r>
            <a:r>
              <a:rPr lang="en-GB" dirty="0" err="1"/>
              <a:t>echipa</a:t>
            </a:r>
            <a:r>
              <a:rPr lang="en-GB" dirty="0"/>
              <a:t>" </a:t>
            </a:r>
            <a:r>
              <a:rPr lang="en-GB" dirty="0" err="1"/>
              <a:t>routerele</a:t>
            </a:r>
            <a:r>
              <a:rPr lang="en-GB" dirty="0"/>
              <a:t> non‐</a:t>
            </a:r>
            <a:r>
              <a:rPr lang="en-GB" dirty="0" err="1"/>
              <a:t>IPSec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a </a:t>
            </a:r>
            <a:r>
              <a:rPr lang="en-GB" dirty="0" err="1"/>
              <a:t>oferi</a:t>
            </a:r>
            <a:r>
              <a:rPr lang="en-GB" dirty="0"/>
              <a:t> </a:t>
            </a:r>
            <a:r>
              <a:rPr lang="en-GB" dirty="0" err="1"/>
              <a:t>beneficii</a:t>
            </a:r>
            <a:r>
              <a:rPr lang="en-GB" dirty="0"/>
              <a:t> de </a:t>
            </a:r>
            <a:r>
              <a:rPr lang="en-GB" dirty="0" err="1"/>
              <a:t>securitate</a:t>
            </a:r>
            <a:r>
              <a:rPr lang="en-GB" dirty="0"/>
              <a:t>. </a:t>
            </a:r>
            <a:r>
              <a:rPr lang="en-GB" dirty="0" err="1"/>
              <a:t>Dezavantajele</a:t>
            </a:r>
            <a:r>
              <a:rPr lang="en-GB" dirty="0"/>
              <a:t> </a:t>
            </a:r>
            <a:r>
              <a:rPr lang="en-GB" dirty="0" err="1"/>
              <a:t>sunt</a:t>
            </a:r>
            <a:r>
              <a:rPr lang="en-GB" dirty="0"/>
              <a:t> </a:t>
            </a:r>
            <a:r>
              <a:rPr lang="en-GB" dirty="0" err="1"/>
              <a:t>complexitatea</a:t>
            </a:r>
            <a:r>
              <a:rPr lang="en-GB" dirty="0"/>
              <a:t> </a:t>
            </a:r>
            <a:r>
              <a:rPr lang="en-GB" dirty="0" err="1"/>
              <a:t>şi</a:t>
            </a:r>
            <a:r>
              <a:rPr lang="en-GB" dirty="0"/>
              <a:t> </a:t>
            </a:r>
            <a:r>
              <a:rPr lang="en-GB" dirty="0" err="1"/>
              <a:t>costurile</a:t>
            </a:r>
            <a:r>
              <a:rPr lang="en-GB" dirty="0"/>
              <a:t> de </a:t>
            </a:r>
            <a:r>
              <a:rPr lang="en-GB" dirty="0" err="1"/>
              <a:t>implementare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919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231</TotalTime>
  <Words>1455</Words>
  <Application>Microsoft Office PowerPoint</Application>
  <PresentationFormat>On-screen Show (4:3)</PresentationFormat>
  <Paragraphs>77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Executive</vt:lpstr>
      <vt:lpstr>UNIVERSITATEA POLITEHNICA BUCUREȘTI  FACULTATEA de ELECTRONICĂ, TELECOMUNICAȚII ȘI TEHNOLOGIA INFORMAȚIEI</vt:lpstr>
      <vt:lpstr>  Cuprins</vt:lpstr>
      <vt:lpstr> IPSec - generalitati, standarde</vt:lpstr>
      <vt:lpstr>       Functionare - componente si protocoale</vt:lpstr>
      <vt:lpstr> Protocoale si componente IPSec</vt:lpstr>
      <vt:lpstr>Protocoale si componente IPSec</vt:lpstr>
      <vt:lpstr>   ARHITECTURA “BUMP IN THE STACK” (BITS)</vt:lpstr>
      <vt:lpstr>  ARHITECTURA “BUMP IN THE STACK” (BITS)</vt:lpstr>
      <vt:lpstr> ARHITECTURA “BUMP IN THE WIRE” (BITW)</vt:lpstr>
      <vt:lpstr> ARHITECTURA “BUMP IN THE WIRE” (BITW)</vt:lpstr>
      <vt:lpstr> MODUL TRANSPORT</vt:lpstr>
      <vt:lpstr> MODUL TRANSPORT </vt:lpstr>
      <vt:lpstr>      MODUL TUNELAT</vt:lpstr>
      <vt:lpstr> MODUL TUNELAT</vt:lpstr>
      <vt:lpstr> HEADER DE IDENTIFICARE (AUTHENTICATION HEADER ‐ AH)</vt:lpstr>
      <vt:lpstr>HEADER DE IDENTIFICARE (AUTHENTICATION HEADER ‐ AH)</vt:lpstr>
      <vt:lpstr>HEADER DE IDENTIFICARE (AUTHENTICATION HEADER ‐ AH)</vt:lpstr>
      <vt:lpstr> IPSEC ENCAPSULATING SECURITY PAYLOAD (ESP)</vt:lpstr>
      <vt:lpstr>      IPSEC ENCAPSULATING SECURITY PAYLOAD (ESP)</vt:lpstr>
      <vt:lpstr>      IPSEC ENCAPSULATING SECURITY PAYLOAD (ESP)</vt:lpstr>
      <vt:lpstr>      Concluzii</vt:lpstr>
      <vt:lpstr>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UNIVERSITATEA POLITEHNICA BUCUREȘTI  FACULTATEA de ELECTRONICĂ, TELECOMUNICAȚII ȘI TEHNOLOGIA INFORMAȚIEI</dc:title>
  <dc:creator>Ana</dc:creator>
  <cp:lastModifiedBy>AndreiCarmen</cp:lastModifiedBy>
  <cp:revision>43</cp:revision>
  <dcterms:created xsi:type="dcterms:W3CDTF">2013-01-08T21:06:46Z</dcterms:created>
  <dcterms:modified xsi:type="dcterms:W3CDTF">2016-06-02T06:19:36Z</dcterms:modified>
</cp:coreProperties>
</file>