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9909B20-B2D4-460E-A1E3-C7F4ADFA9068}" type="datetimeFigureOut">
              <a:rPr lang="en-US" smtClean="0"/>
              <a:pPr/>
              <a:t>2/8/2016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8D73060-231C-404B-B932-1EC863CD0C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909B20-B2D4-460E-A1E3-C7F4ADFA9068}"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73060-231C-404B-B932-1EC863CD0C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909B20-B2D4-460E-A1E3-C7F4ADFA9068}" type="datetimeFigureOut">
              <a:rPr lang="en-US" smtClean="0"/>
              <a:pPr/>
              <a:t>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73060-231C-404B-B932-1EC863CD0C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9909B20-B2D4-460E-A1E3-C7F4ADFA9068}" type="datetimeFigureOut">
              <a:rPr lang="en-US" smtClean="0"/>
              <a:pPr/>
              <a:t>2/8/2016</a:t>
            </a:fld>
            <a:endParaRPr lang="en-US"/>
          </a:p>
        </p:txBody>
      </p:sp>
      <p:sp>
        <p:nvSpPr>
          <p:cNvPr id="9" name="Slide Number Placeholder 8"/>
          <p:cNvSpPr>
            <a:spLocks noGrp="1"/>
          </p:cNvSpPr>
          <p:nvPr>
            <p:ph type="sldNum" sz="quarter" idx="15"/>
          </p:nvPr>
        </p:nvSpPr>
        <p:spPr/>
        <p:txBody>
          <a:bodyPr rtlCol="0"/>
          <a:lstStyle/>
          <a:p>
            <a:fld id="{C8D73060-231C-404B-B932-1EC863CD0CA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9909B20-B2D4-460E-A1E3-C7F4ADFA9068}" type="datetimeFigureOut">
              <a:rPr lang="en-US" smtClean="0"/>
              <a:pPr/>
              <a:t>2/8/2016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8D73060-231C-404B-B932-1EC863CD0CA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9909B20-B2D4-460E-A1E3-C7F4ADFA9068}" type="datetimeFigureOut">
              <a:rPr lang="en-US" smtClean="0"/>
              <a:pPr/>
              <a:t>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73060-231C-404B-B932-1EC863CD0CA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9909B20-B2D4-460E-A1E3-C7F4ADFA9068}" type="datetimeFigureOut">
              <a:rPr lang="en-US" smtClean="0"/>
              <a:pPr/>
              <a:t>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D73060-231C-404B-B932-1EC863CD0CA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9909B20-B2D4-460E-A1E3-C7F4ADFA9068}" type="datetimeFigureOut">
              <a:rPr lang="en-US" smtClean="0"/>
              <a:pPr/>
              <a:t>2/8/2016</a:t>
            </a:fld>
            <a:endParaRPr lang="en-US"/>
          </a:p>
        </p:txBody>
      </p:sp>
      <p:sp>
        <p:nvSpPr>
          <p:cNvPr id="7" name="Slide Number Placeholder 6"/>
          <p:cNvSpPr>
            <a:spLocks noGrp="1"/>
          </p:cNvSpPr>
          <p:nvPr>
            <p:ph type="sldNum" sz="quarter" idx="11"/>
          </p:nvPr>
        </p:nvSpPr>
        <p:spPr/>
        <p:txBody>
          <a:bodyPr rtlCol="0"/>
          <a:lstStyle/>
          <a:p>
            <a:fld id="{C8D73060-231C-404B-B932-1EC863CD0CA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09B20-B2D4-460E-A1E3-C7F4ADFA9068}" type="datetimeFigureOut">
              <a:rPr lang="en-US" smtClean="0"/>
              <a:pPr/>
              <a:t>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D73060-231C-404B-B932-1EC863CD0C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9909B20-B2D4-460E-A1E3-C7F4ADFA9068}" type="datetimeFigureOut">
              <a:rPr lang="en-US" smtClean="0"/>
              <a:pPr/>
              <a:t>2/8/2016</a:t>
            </a:fld>
            <a:endParaRPr lang="en-US"/>
          </a:p>
        </p:txBody>
      </p:sp>
      <p:sp>
        <p:nvSpPr>
          <p:cNvPr id="22" name="Slide Number Placeholder 21"/>
          <p:cNvSpPr>
            <a:spLocks noGrp="1"/>
          </p:cNvSpPr>
          <p:nvPr>
            <p:ph type="sldNum" sz="quarter" idx="15"/>
          </p:nvPr>
        </p:nvSpPr>
        <p:spPr/>
        <p:txBody>
          <a:bodyPr rtlCol="0"/>
          <a:lstStyle/>
          <a:p>
            <a:fld id="{C8D73060-231C-404B-B932-1EC863CD0CA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9909B20-B2D4-460E-A1E3-C7F4ADFA9068}" type="datetimeFigureOut">
              <a:rPr lang="en-US" smtClean="0"/>
              <a:pPr/>
              <a:t>2/8/2016</a:t>
            </a:fld>
            <a:endParaRPr lang="en-US"/>
          </a:p>
        </p:txBody>
      </p:sp>
      <p:sp>
        <p:nvSpPr>
          <p:cNvPr id="18" name="Slide Number Placeholder 17"/>
          <p:cNvSpPr>
            <a:spLocks noGrp="1"/>
          </p:cNvSpPr>
          <p:nvPr>
            <p:ph type="sldNum" sz="quarter" idx="11"/>
          </p:nvPr>
        </p:nvSpPr>
        <p:spPr/>
        <p:txBody>
          <a:bodyPr rtlCol="0"/>
          <a:lstStyle/>
          <a:p>
            <a:fld id="{C8D73060-231C-404B-B932-1EC863CD0CA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9909B20-B2D4-460E-A1E3-C7F4ADFA9068}" type="datetimeFigureOut">
              <a:rPr lang="en-US" smtClean="0"/>
              <a:pPr/>
              <a:t>2/8/2016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8D73060-231C-404B-B932-1EC863CD0C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Tema</a:t>
            </a:r>
            <a:r>
              <a:rPr lang="en-US" dirty="0" smtClean="0"/>
              <a:t> de </a:t>
            </a:r>
            <a:r>
              <a:rPr lang="en-US" dirty="0" err="1" smtClean="0"/>
              <a:t>casă</a:t>
            </a:r>
            <a:r>
              <a:rPr lang="en-US" dirty="0" smtClean="0"/>
              <a:t> – </a:t>
            </a:r>
            <a:r>
              <a:rPr lang="en-US" dirty="0" err="1" smtClean="0"/>
              <a:t>Rci</a:t>
            </a:r>
            <a:r>
              <a:rPr lang="en-US" dirty="0" smtClean="0"/>
              <a:t/>
            </a:r>
            <a:br>
              <a:rPr lang="en-US" dirty="0" smtClean="0"/>
            </a:br>
            <a:r>
              <a:rPr lang="en-US" dirty="0" err="1" smtClean="0"/>
              <a:t>Sdn</a:t>
            </a:r>
            <a:r>
              <a:rPr lang="en-US" dirty="0" smtClean="0"/>
              <a:t> – Software-Defined Networking</a:t>
            </a:r>
            <a:endParaRPr lang="en-US" dirty="0"/>
          </a:p>
        </p:txBody>
      </p:sp>
      <p:sp>
        <p:nvSpPr>
          <p:cNvPr id="3" name="Subtitle 2"/>
          <p:cNvSpPr>
            <a:spLocks noGrp="1"/>
          </p:cNvSpPr>
          <p:nvPr>
            <p:ph type="subTitle" idx="1"/>
          </p:nvPr>
        </p:nvSpPr>
        <p:spPr/>
        <p:txBody>
          <a:bodyPr/>
          <a:lstStyle/>
          <a:p>
            <a:r>
              <a:rPr lang="en-US" dirty="0" err="1" smtClean="0"/>
              <a:t>Aflorei</a:t>
            </a:r>
            <a:r>
              <a:rPr lang="en-US" dirty="0" smtClean="0"/>
              <a:t> Victor</a:t>
            </a:r>
          </a:p>
          <a:p>
            <a:r>
              <a:rPr lang="en-US" dirty="0" smtClean="0"/>
              <a:t>Prof. </a:t>
            </a:r>
            <a:r>
              <a:rPr lang="en-US" dirty="0" err="1" smtClean="0"/>
              <a:t>Coordonator</a:t>
            </a:r>
            <a:r>
              <a:rPr lang="en-US" dirty="0" smtClean="0"/>
              <a:t>: </a:t>
            </a:r>
            <a:r>
              <a:rPr lang="en-US" dirty="0" err="1" smtClean="0"/>
              <a:t>Conf.dr.ing</a:t>
            </a:r>
            <a:r>
              <a:rPr lang="en-US" dirty="0" smtClean="0"/>
              <a:t> </a:t>
            </a:r>
            <a:r>
              <a:rPr lang="en-US" dirty="0" err="1" smtClean="0"/>
              <a:t>Ștefan</a:t>
            </a:r>
            <a:r>
              <a:rPr lang="en-US" dirty="0" smtClean="0"/>
              <a:t> </a:t>
            </a:r>
            <a:r>
              <a:rPr lang="en-US" dirty="0" err="1" smtClean="0"/>
              <a:t>Stăncescu</a:t>
            </a:r>
            <a:endParaRPr lang="en-US" dirty="0" smtClean="0"/>
          </a:p>
          <a:p>
            <a:r>
              <a:rPr lang="en-US" dirty="0" smtClean="0"/>
              <a:t>Master IISC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381000"/>
          </a:xfrm>
        </p:spPr>
        <p:txBody>
          <a:bodyPr>
            <a:noAutofit/>
          </a:bodyPr>
          <a:lstStyle/>
          <a:p>
            <a:r>
              <a:rPr lang="en-US" sz="2400" dirty="0" smtClean="0">
                <a:latin typeface="Times New Roman" pitchFamily="18" charset="0"/>
                <a:cs typeface="Times New Roman" pitchFamily="18" charset="0"/>
              </a:rPr>
              <a:t>Data plane</a:t>
            </a:r>
            <a:endParaRPr lang="en-US" sz="2400" dirty="0">
              <a:latin typeface="Times New Roman" pitchFamily="18" charset="0"/>
              <a:cs typeface="Times New Roman" pitchFamily="18" charset="0"/>
            </a:endParaRPr>
          </a:p>
        </p:txBody>
      </p:sp>
      <p:pic>
        <p:nvPicPr>
          <p:cNvPr id="4" name="Picture 3" descr="C:\Users\Victor\Desktop\Figura2.2.jpg"/>
          <p:cNvPicPr/>
          <p:nvPr/>
        </p:nvPicPr>
        <p:blipFill>
          <a:blip r:embed="rId2" cstate="print"/>
          <a:srcRect/>
          <a:stretch>
            <a:fillRect/>
          </a:stretch>
        </p:blipFill>
        <p:spPr bwMode="auto">
          <a:xfrm>
            <a:off x="381000" y="609601"/>
            <a:ext cx="7924800" cy="3809999"/>
          </a:xfrm>
          <a:prstGeom prst="rect">
            <a:avLst/>
          </a:prstGeom>
          <a:noFill/>
          <a:ln w="9525">
            <a:noFill/>
            <a:miter lim="800000"/>
            <a:headEnd/>
            <a:tailEnd/>
          </a:ln>
        </p:spPr>
      </p:pic>
      <p:sp>
        <p:nvSpPr>
          <p:cNvPr id="5" name="TextBox 4"/>
          <p:cNvSpPr txBox="1"/>
          <p:nvPr/>
        </p:nvSpPr>
        <p:spPr>
          <a:xfrm>
            <a:off x="2514600" y="4495800"/>
            <a:ext cx="4038600" cy="307777"/>
          </a:xfrm>
          <a:prstGeom prst="rect">
            <a:avLst/>
          </a:prstGeom>
          <a:noFill/>
        </p:spPr>
        <p:txBody>
          <a:bodyPr wrap="square" rtlCol="0">
            <a:spAutoFit/>
          </a:bodyPr>
          <a:lstStyle/>
          <a:p>
            <a:pPr algn="ctr"/>
            <a:r>
              <a:rPr lang="en-US" sz="1400" dirty="0" err="1" smtClean="0">
                <a:latin typeface="Times New Roman" pitchFamily="18" charset="0"/>
                <a:cs typeface="Times New Roman" pitchFamily="18" charset="0"/>
              </a:rPr>
              <a:t>Figura</a:t>
            </a:r>
            <a:r>
              <a:rPr lang="en-US" sz="1400" dirty="0" smtClean="0">
                <a:latin typeface="Times New Roman" pitchFamily="18" charset="0"/>
                <a:cs typeface="Times New Roman" pitchFamily="18" charset="0"/>
              </a:rPr>
              <a:t> 4. </a:t>
            </a:r>
            <a:r>
              <a:rPr lang="en-US" sz="1400" dirty="0" err="1" smtClean="0">
                <a:latin typeface="Times New Roman" pitchFamily="18" charset="0"/>
                <a:cs typeface="Times New Roman" pitchFamily="18" charset="0"/>
              </a:rPr>
              <a:t>Resursele</a:t>
            </a:r>
            <a:r>
              <a:rPr lang="en-US" sz="1400" dirty="0" smtClean="0">
                <a:latin typeface="Times New Roman" pitchFamily="18" charset="0"/>
                <a:cs typeface="Times New Roman" pitchFamily="18" charset="0"/>
              </a:rPr>
              <a:t> NE (Network elements)</a:t>
            </a:r>
            <a:endParaRPr lang="en-US" sz="1400" dirty="0">
              <a:latin typeface="Times New Roman" pitchFamily="18" charset="0"/>
              <a:cs typeface="Times New Roman" pitchFamily="18" charset="0"/>
            </a:endParaRPr>
          </a:p>
        </p:txBody>
      </p:sp>
      <p:sp>
        <p:nvSpPr>
          <p:cNvPr id="6" name="TextBox 5"/>
          <p:cNvSpPr txBox="1"/>
          <p:nvPr/>
        </p:nvSpPr>
        <p:spPr>
          <a:xfrm>
            <a:off x="304800" y="4876801"/>
            <a:ext cx="7772400" cy="1877437"/>
          </a:xfrm>
          <a:prstGeom prst="rect">
            <a:avLst/>
          </a:prstGeom>
          <a:noFill/>
        </p:spPr>
        <p:txBody>
          <a:bodyPr wrap="square" rtlCol="0">
            <a:spAutoFit/>
          </a:bodyPr>
          <a:lstStyle/>
          <a:p>
            <a:r>
              <a:rPr lang="ro-RO" sz="1400" dirty="0" smtClean="0">
                <a:latin typeface="Times New Roman" pitchFamily="18" charset="0"/>
                <a:cs typeface="Times New Roman" pitchFamily="18" charset="0"/>
              </a:rPr>
              <a:t>Interfața dintre data plane și controller plane (D-CPI) conține </a:t>
            </a:r>
            <a:r>
              <a:rPr lang="en-US" sz="1400" dirty="0" err="1" smtClean="0">
                <a:latin typeface="Times New Roman" pitchFamily="18" charset="0"/>
                <a:cs typeface="Times New Roman" pitchFamily="18" charset="0"/>
              </a:rPr>
              <a:t>următoarele</a:t>
            </a:r>
            <a:r>
              <a:rPr lang="en-US"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funcții</a:t>
            </a:r>
            <a:r>
              <a:rPr lang="en-US" sz="1400" dirty="0" smtClean="0">
                <a:latin typeface="Times New Roman" pitchFamily="18" charset="0"/>
                <a:cs typeface="Times New Roman" pitchFamily="18" charset="0"/>
              </a:rPr>
              <a:t>:</a:t>
            </a:r>
          </a:p>
          <a:p>
            <a:pPr lvl="0">
              <a:buFont typeface="Arial" pitchFamily="34" charset="0"/>
              <a:buChar char="•"/>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Controlul</a:t>
            </a:r>
            <a:r>
              <a:rPr lang="en-US" sz="1400" dirty="0" smtClean="0">
                <a:latin typeface="Times New Roman" pitchFamily="18" charset="0"/>
                <a:cs typeface="Times New Roman" pitchFamily="18" charset="0"/>
              </a:rPr>
              <a:t> pragmatic al </a:t>
            </a:r>
            <a:r>
              <a:rPr lang="en-US" sz="1400" dirty="0" err="1" smtClean="0">
                <a:latin typeface="Times New Roman" pitchFamily="18" charset="0"/>
                <a:cs typeface="Times New Roman" pitchFamily="18" charset="0"/>
              </a:rPr>
              <a:t>tuturor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funcțiilor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expuse</a:t>
            </a:r>
            <a:r>
              <a:rPr lang="en-US" sz="1400" dirty="0" smtClean="0">
                <a:latin typeface="Times New Roman" pitchFamily="18" charset="0"/>
                <a:cs typeface="Times New Roman" pitchFamily="18" charset="0"/>
              </a:rPr>
              <a:t> de RBD;</a:t>
            </a:r>
          </a:p>
          <a:p>
            <a:pPr lvl="0">
              <a:buFont typeface="Arial" pitchFamily="34" charset="0"/>
              <a:buChar char="•"/>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Avertizarea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capabilităților</a:t>
            </a:r>
            <a:r>
              <a:rPr lang="en-US" sz="1400" dirty="0" smtClean="0">
                <a:latin typeface="Times New Roman" pitchFamily="18" charset="0"/>
                <a:cs typeface="Times New Roman" pitchFamily="18" charset="0"/>
              </a:rPr>
              <a:t>;</a:t>
            </a:r>
          </a:p>
          <a:p>
            <a:pPr lvl="0">
              <a:buFont typeface="Arial" pitchFamily="34" charset="0"/>
              <a:buChar char="•"/>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Notificarea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evenimentelor</a:t>
            </a:r>
            <a:r>
              <a:rPr lang="en-US" sz="1400" dirty="0" smtClean="0">
                <a:latin typeface="Times New Roman" pitchFamily="18" charset="0"/>
                <a:cs typeface="Times New Roman" pitchFamily="18" charset="0"/>
              </a:rPr>
              <a:t>.</a:t>
            </a:r>
          </a:p>
          <a:p>
            <a:pPr lvl="0">
              <a:buFont typeface="Arial" pitchFamily="34" charset="0"/>
              <a:buChar char="•"/>
            </a:pPr>
            <a:endParaRPr lang="en-US" sz="1400" dirty="0" smtClean="0">
              <a:latin typeface="Times New Roman" pitchFamily="18" charset="0"/>
              <a:cs typeface="Times New Roman" pitchFamily="18" charset="0"/>
            </a:endParaRPr>
          </a:p>
          <a:p>
            <a:pPr lvl="0" algn="just"/>
            <a:r>
              <a:rPr lang="en-US" sz="1400" dirty="0" smtClean="0">
                <a:latin typeface="Times New Roman" pitchFamily="18" charset="0"/>
                <a:cs typeface="Times New Roman" pitchFamily="18" charset="0"/>
              </a:rPr>
              <a:t>RDB - </a:t>
            </a:r>
            <a:r>
              <a:rPr lang="ro-RO" sz="1400" dirty="0" smtClean="0">
                <a:latin typeface="Times New Roman" pitchFamily="18" charset="0"/>
                <a:cs typeface="Times New Roman" pitchFamily="18" charset="0"/>
              </a:rPr>
              <a:t>bază de date master de resurse ce reprezintă repozitoriul conceptual a tuturor resurselor informaționale cunoscute la nivelul elementului de rețea.</a:t>
            </a:r>
            <a:endParaRPr lang="en-US" sz="1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609600"/>
          </a:xfrm>
        </p:spPr>
        <p:txBody>
          <a:bodyPr>
            <a:normAutofit/>
          </a:bodyPr>
          <a:lstStyle/>
          <a:p>
            <a:r>
              <a:rPr lang="en-US" sz="2400" dirty="0" smtClean="0">
                <a:latin typeface="Times New Roman" pitchFamily="18" charset="0"/>
                <a:cs typeface="Times New Roman" pitchFamily="18" charset="0"/>
              </a:rPr>
              <a:t>Controller Plane</a:t>
            </a:r>
            <a:endParaRPr lang="en-US" sz="24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685800"/>
            <a:ext cx="7467600" cy="5788152"/>
          </a:xfrm>
        </p:spPr>
        <p:txBody>
          <a:bodyPr>
            <a:normAutofit/>
          </a:bodyPr>
          <a:lstStyle/>
          <a:p>
            <a:pPr algn="just">
              <a:buNone/>
            </a:pPr>
            <a:endParaRPr lang="en-US" sz="1800" dirty="0" smtClean="0">
              <a:latin typeface="Times New Roman" pitchFamily="18" charset="0"/>
              <a:cs typeface="Times New Roman" pitchFamily="18" charset="0"/>
            </a:endParaRPr>
          </a:p>
          <a:p>
            <a:pPr algn="just"/>
            <a:r>
              <a:rPr lang="ro-RO" sz="1800" dirty="0" smtClean="0">
                <a:latin typeface="Times New Roman" pitchFamily="18" charset="0"/>
                <a:cs typeface="Times New Roman" pitchFamily="18" charset="0"/>
              </a:rPr>
              <a:t>Funcțiile și serviciile care fac parte din comportamentul vizibil din exterior a unui controller includ o vizibilitate completă a instanței modelului informațional aflat sub controlul său. Funcțiile suplimentare care pot fi necesare, depind de anumite circumstanțe:</a:t>
            </a:r>
            <a:endParaRPr lang="en-US" sz="1800" dirty="0" smtClean="0">
              <a:latin typeface="Times New Roman" pitchFamily="18" charset="0"/>
              <a:cs typeface="Times New Roman" pitchFamily="18" charset="0"/>
            </a:endParaRPr>
          </a:p>
          <a:p>
            <a:pPr lvl="1" algn="just"/>
            <a:r>
              <a:rPr lang="ro-RO" sz="1600" dirty="0" smtClean="0">
                <a:latin typeface="Times New Roman" pitchFamily="18" charset="0"/>
                <a:cs typeface="Times New Roman" pitchFamily="18" charset="0"/>
              </a:rPr>
              <a:t>Învățarea topologiei și calculul de căi (path computation)</a:t>
            </a:r>
            <a:r>
              <a:rPr lang="en-US" sz="1600" dirty="0" smtClean="0">
                <a:latin typeface="Times New Roman" pitchFamily="18" charset="0"/>
                <a:cs typeface="Times New Roman" pitchFamily="18" charset="0"/>
              </a:rPr>
              <a:t>;</a:t>
            </a:r>
          </a:p>
          <a:p>
            <a:pPr lvl="1" algn="just"/>
            <a:r>
              <a:rPr lang="ro-RO" sz="1600" dirty="0" smtClean="0">
                <a:latin typeface="Times New Roman" pitchFamily="18" charset="0"/>
                <a:cs typeface="Times New Roman" pitchFamily="18" charset="0"/>
              </a:rPr>
              <a:t>Crearea și menținerea unui model suplimentar abstractizat de resurse pentru aplicațiile sale, cu resursele delimitate de politica aplicată. Virtualizarea și controlul resurselor sunt potențial recursive.</a:t>
            </a:r>
            <a:endParaRPr lang="en-US" sz="1300" dirty="0" smtClean="0">
              <a:latin typeface="Times New Roman" pitchFamily="18" charset="0"/>
              <a:cs typeface="Times New Roman" pitchFamily="18" charset="0"/>
            </a:endParaRPr>
          </a:p>
          <a:p>
            <a:pPr lvl="1" algn="just"/>
            <a:endParaRPr lang="en-US" sz="1300" dirty="0" smtClean="0">
              <a:latin typeface="Times New Roman" pitchFamily="18" charset="0"/>
              <a:cs typeface="Times New Roman" pitchFamily="18" charset="0"/>
            </a:endParaRPr>
          </a:p>
          <a:p>
            <a:pPr algn="just"/>
            <a:r>
              <a:rPr lang="ro-RO" sz="1600" b="1" dirty="0" smtClean="0">
                <a:latin typeface="Times New Roman" pitchFamily="18" charset="0"/>
                <a:cs typeface="Times New Roman" pitchFamily="18" charset="0"/>
              </a:rPr>
              <a:t>Elemente funcționale ale controller-ului SDN</a:t>
            </a:r>
            <a:endParaRPr lang="en-US" sz="1600" b="1" dirty="0" smtClean="0">
              <a:latin typeface="Times New Roman" pitchFamily="18" charset="0"/>
              <a:cs typeface="Times New Roman" pitchFamily="18" charset="0"/>
            </a:endParaRPr>
          </a:p>
          <a:p>
            <a:pPr algn="just"/>
            <a:endParaRPr lang="en-US" sz="1600" b="1" dirty="0" smtClean="0">
              <a:latin typeface="Times New Roman" pitchFamily="18" charset="0"/>
              <a:cs typeface="Times New Roman" pitchFamily="18" charset="0"/>
            </a:endParaRPr>
          </a:p>
          <a:p>
            <a:pPr lvl="1" algn="just"/>
            <a:r>
              <a:rPr lang="ro-RO" sz="1600" dirty="0" smtClean="0"/>
              <a:t>Funcția de control a planului de date (Data plane control function - DPCF)</a:t>
            </a:r>
            <a:endParaRPr lang="en-US" sz="1600" dirty="0" smtClean="0"/>
          </a:p>
          <a:p>
            <a:pPr lvl="1" algn="just"/>
            <a:r>
              <a:rPr lang="ro-RO" sz="1600" dirty="0" smtClean="0"/>
              <a:t>Coordonatorul (Coordinator)</a:t>
            </a:r>
            <a:endParaRPr lang="en-US" sz="1600" dirty="0" smtClean="0"/>
          </a:p>
          <a:p>
            <a:pPr lvl="1" algn="just"/>
            <a:r>
              <a:rPr lang="en-US" sz="1600" dirty="0" err="1" smtClean="0"/>
              <a:t>Virtualizer</a:t>
            </a:r>
            <a:endParaRPr lang="en-US" sz="1600" dirty="0" smtClean="0"/>
          </a:p>
          <a:p>
            <a:pPr lvl="1" algn="just"/>
            <a:r>
              <a:rPr lang="en-US" sz="1600" dirty="0" err="1" smtClean="0"/>
              <a:t>Agentul</a:t>
            </a:r>
            <a:endParaRPr lang="en-US" sz="1600" dirty="0" smtClean="0"/>
          </a:p>
          <a:p>
            <a:pPr lvl="1" algn="just"/>
            <a:endParaRPr lang="en-US" sz="13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Victor\Desktop\cotroller.jpg"/>
          <p:cNvPicPr/>
          <p:nvPr/>
        </p:nvPicPr>
        <p:blipFill>
          <a:blip r:embed="rId2" cstate="print"/>
          <a:srcRect/>
          <a:stretch>
            <a:fillRect/>
          </a:stretch>
        </p:blipFill>
        <p:spPr bwMode="auto">
          <a:xfrm>
            <a:off x="609600" y="533400"/>
            <a:ext cx="7772400" cy="4953000"/>
          </a:xfrm>
          <a:prstGeom prst="rect">
            <a:avLst/>
          </a:prstGeom>
          <a:noFill/>
          <a:ln w="9525">
            <a:noFill/>
            <a:miter lim="800000"/>
            <a:headEnd/>
            <a:tailEnd/>
          </a:ln>
        </p:spPr>
      </p:pic>
      <p:sp>
        <p:nvSpPr>
          <p:cNvPr id="5" name="TextBox 4"/>
          <p:cNvSpPr txBox="1"/>
          <p:nvPr/>
        </p:nvSpPr>
        <p:spPr>
          <a:xfrm>
            <a:off x="2667000" y="5638800"/>
            <a:ext cx="3962400" cy="338554"/>
          </a:xfrm>
          <a:prstGeom prst="rect">
            <a:avLst/>
          </a:prstGeom>
          <a:noFill/>
        </p:spPr>
        <p:txBody>
          <a:bodyPr wrap="square" rtlCol="0">
            <a:spAutoFit/>
          </a:bodyPr>
          <a:lstStyle/>
          <a:p>
            <a:pPr algn="ctr"/>
            <a:r>
              <a:rPr lang="en-US" sz="1600" dirty="0" err="1" smtClean="0">
                <a:latin typeface="Times New Roman" pitchFamily="18" charset="0"/>
                <a:cs typeface="Times New Roman" pitchFamily="18" charset="0"/>
              </a:rPr>
              <a:t>Figura</a:t>
            </a:r>
            <a:r>
              <a:rPr lang="en-US" sz="1600" dirty="0" smtClean="0">
                <a:latin typeface="Times New Roman" pitchFamily="18" charset="0"/>
                <a:cs typeface="Times New Roman" pitchFamily="18" charset="0"/>
              </a:rPr>
              <a:t> 5. </a:t>
            </a:r>
            <a:r>
              <a:rPr lang="en-US" sz="1600" dirty="0" err="1" smtClean="0">
                <a:latin typeface="Times New Roman" pitchFamily="18" charset="0"/>
                <a:cs typeface="Times New Roman" pitchFamily="18" charset="0"/>
              </a:rPr>
              <a:t>Logica</a:t>
            </a:r>
            <a:r>
              <a:rPr lang="en-US" sz="1600" dirty="0" smtClean="0">
                <a:latin typeface="Times New Roman" pitchFamily="18" charset="0"/>
                <a:cs typeface="Times New Roman" pitchFamily="18" charset="0"/>
              </a:rPr>
              <a:t> de control a SDN</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34962"/>
          </a:xfrm>
        </p:spPr>
        <p:txBody>
          <a:bodyPr>
            <a:normAutofit fontScale="90000"/>
          </a:bodyPr>
          <a:lstStyle/>
          <a:p>
            <a:r>
              <a:rPr lang="en-US" sz="2400" dirty="0" smtClean="0">
                <a:latin typeface="Times New Roman" pitchFamily="18" charset="0"/>
                <a:cs typeface="Times New Roman" pitchFamily="18" charset="0"/>
              </a:rPr>
              <a:t>Application plane</a:t>
            </a:r>
            <a:endParaRPr lang="en-US" sz="2400" dirty="0">
              <a:latin typeface="Times New Roman" pitchFamily="18" charset="0"/>
              <a:cs typeface="Times New Roman" pitchFamily="18" charset="0"/>
            </a:endParaRPr>
          </a:p>
        </p:txBody>
      </p:sp>
      <p:pic>
        <p:nvPicPr>
          <p:cNvPr id="4" name="Picture 3" descr="C:\Users\Victor\Desktop\Figura2.8.jpg"/>
          <p:cNvPicPr/>
          <p:nvPr/>
        </p:nvPicPr>
        <p:blipFill>
          <a:blip r:embed="rId2" cstate="print"/>
          <a:srcRect/>
          <a:stretch>
            <a:fillRect/>
          </a:stretch>
        </p:blipFill>
        <p:spPr bwMode="auto">
          <a:xfrm>
            <a:off x="457200" y="685801"/>
            <a:ext cx="7848600" cy="4343399"/>
          </a:xfrm>
          <a:prstGeom prst="rect">
            <a:avLst/>
          </a:prstGeom>
          <a:noFill/>
          <a:ln w="9525">
            <a:noFill/>
            <a:miter lim="800000"/>
            <a:headEnd/>
            <a:tailEnd/>
          </a:ln>
        </p:spPr>
      </p:pic>
      <p:sp>
        <p:nvSpPr>
          <p:cNvPr id="6" name="TextBox 5"/>
          <p:cNvSpPr txBox="1"/>
          <p:nvPr/>
        </p:nvSpPr>
        <p:spPr>
          <a:xfrm>
            <a:off x="3276600" y="5105400"/>
            <a:ext cx="2895600" cy="307777"/>
          </a:xfrm>
          <a:prstGeom prst="rect">
            <a:avLst/>
          </a:prstGeom>
          <a:noFill/>
        </p:spPr>
        <p:txBody>
          <a:bodyPr wrap="square" rtlCol="0">
            <a:spAutoFit/>
          </a:bodyPr>
          <a:lstStyle/>
          <a:p>
            <a:r>
              <a:rPr lang="en-US" sz="1400" dirty="0" err="1" smtClean="0">
                <a:latin typeface="Times New Roman" pitchFamily="18" charset="0"/>
                <a:cs typeface="Times New Roman" pitchFamily="18" charset="0"/>
              </a:rPr>
              <a:t>Figura</a:t>
            </a:r>
            <a:r>
              <a:rPr lang="en-US" sz="1400" dirty="0" smtClean="0">
                <a:latin typeface="Times New Roman" pitchFamily="18" charset="0"/>
                <a:cs typeface="Times New Roman" pitchFamily="18" charset="0"/>
              </a:rPr>
              <a:t> 6. SDN – Application plane</a:t>
            </a:r>
            <a:endParaRPr lang="en-US" sz="1400" dirty="0">
              <a:latin typeface="Times New Roman" pitchFamily="18" charset="0"/>
              <a:cs typeface="Times New Roman" pitchFamily="18" charset="0"/>
            </a:endParaRPr>
          </a:p>
        </p:txBody>
      </p:sp>
      <p:sp>
        <p:nvSpPr>
          <p:cNvPr id="7" name="TextBox 6"/>
          <p:cNvSpPr txBox="1"/>
          <p:nvPr/>
        </p:nvSpPr>
        <p:spPr>
          <a:xfrm>
            <a:off x="228600" y="5562600"/>
            <a:ext cx="7924800" cy="954107"/>
          </a:xfrm>
          <a:prstGeom prst="rect">
            <a:avLst/>
          </a:prstGeom>
          <a:noFill/>
        </p:spPr>
        <p:txBody>
          <a:bodyPr wrap="square" rtlCol="0">
            <a:spAutoFit/>
          </a:bodyPr>
          <a:lstStyle/>
          <a:p>
            <a:pPr algn="just">
              <a:buFont typeface="Arial" pitchFamily="34" charset="0"/>
              <a:buChar char="•"/>
            </a:pPr>
            <a:r>
              <a:rPr lang="ro-RO" sz="1400" dirty="0" smtClean="0">
                <a:latin typeface="Times New Roman" pitchFamily="18" charset="0"/>
                <a:cs typeface="Times New Roman" pitchFamily="18" charset="0"/>
              </a:rPr>
              <a:t>Principiile SDN permit ca aplicațiile să precizeze resursele și comportamentul de care au nevoie de la rețea. </a:t>
            </a:r>
            <a:endParaRPr lang="en-US" sz="1400" dirty="0" smtClean="0">
              <a:latin typeface="Times New Roman" pitchFamily="18" charset="0"/>
              <a:cs typeface="Times New Roman" pitchFamily="18" charset="0"/>
            </a:endParaRPr>
          </a:p>
          <a:p>
            <a:pPr algn="just">
              <a:buFont typeface="Arial" pitchFamily="34" charset="0"/>
              <a:buChar char="•"/>
            </a:pPr>
            <a:r>
              <a:rPr lang="ro-RO" sz="1400" dirty="0" smtClean="0">
                <a:latin typeface="Times New Roman" pitchFamily="18" charset="0"/>
                <a:cs typeface="Times New Roman" pitchFamily="18" charset="0"/>
              </a:rPr>
              <a:t>Interfața dintre controller-ul SDN și planul aplicațiilor este numită interfața application-controller, A-CPI. </a:t>
            </a:r>
            <a:endParaRPr lang="en-US" sz="1400" dirty="0" smtClean="0">
              <a:latin typeface="Times New Roman" pitchFamily="18" charset="0"/>
              <a:cs typeface="Times New Roman" pitchFamily="18" charset="0"/>
            </a:endParaRPr>
          </a:p>
          <a:p>
            <a:pPr algn="just">
              <a:buFont typeface="Arial" pitchFamily="34" charset="0"/>
              <a:buChar char="•"/>
            </a:pPr>
            <a:r>
              <a:rPr lang="ro-RO" sz="1400" dirty="0" smtClean="0">
                <a:latin typeface="Times New Roman" pitchFamily="18" charset="0"/>
                <a:cs typeface="Times New Roman" pitchFamily="18" charset="0"/>
              </a:rPr>
              <a:t>Figura </a:t>
            </a:r>
            <a:r>
              <a:rPr lang="en-US" sz="1400" dirty="0" smtClean="0">
                <a:latin typeface="Times New Roman" pitchFamily="18" charset="0"/>
                <a:cs typeface="Times New Roman" pitchFamily="18" charset="0"/>
              </a:rPr>
              <a:t>6</a:t>
            </a:r>
            <a:r>
              <a:rPr lang="ro-RO" sz="1400" dirty="0" smtClean="0">
                <a:latin typeface="Times New Roman" pitchFamily="18" charset="0"/>
                <a:cs typeface="Times New Roman" pitchFamily="18" charset="0"/>
              </a:rPr>
              <a:t>. ilustrază că o aplicație SDN poate suporta ea un agent A-CPI, care permite ierarhii recursive a aplicației. </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a:bodyPr>
          <a:lstStyle/>
          <a:p>
            <a:r>
              <a:rPr lang="en-US" sz="2000" dirty="0" err="1" smtClean="0">
                <a:latin typeface="Times New Roman" pitchFamily="18" charset="0"/>
                <a:cs typeface="Times New Roman" pitchFamily="18" charset="0"/>
              </a:rPr>
              <a:t>Funcția</a:t>
            </a:r>
            <a:r>
              <a:rPr lang="en-US" sz="2000" dirty="0" smtClean="0">
                <a:latin typeface="Times New Roman" pitchFamily="18" charset="0"/>
                <a:cs typeface="Times New Roman" pitchFamily="18" charset="0"/>
              </a:rPr>
              <a:t> de management</a:t>
            </a:r>
            <a:endParaRPr lang="en-US" sz="2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90600"/>
            <a:ext cx="7467600" cy="5483352"/>
          </a:xfrm>
        </p:spPr>
        <p:txBody>
          <a:bodyPr>
            <a:normAutofit/>
          </a:bodyPr>
          <a:lstStyle/>
          <a:p>
            <a:pPr algn="just"/>
            <a:r>
              <a:rPr lang="ro-RO" sz="2000" dirty="0" smtClean="0">
                <a:latin typeface="Times New Roman" pitchFamily="18" charset="0"/>
                <a:cs typeface="Times New Roman" pitchFamily="18" charset="0"/>
              </a:rPr>
              <a:t>Funcția de management acoperă task-uri de suport a infrastructurii care nu trebuie să fie efectuate de către planele de aplicație, control si de date.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Funcția de management poate efectua și operații pentru care planele aplicație, de control și de date sunt restricționate de politica sau din alte motive</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Arhitectura SDN recunoaște funcțiile de management clasice, cum ar fi de inventarul echipamentelor, izolarea erorilor, upgrade de software și altele asem</a:t>
            </a:r>
            <a:r>
              <a:rPr lang="en-US" sz="2000" dirty="0" err="1" smtClean="0">
                <a:latin typeface="Times New Roman" pitchFamily="18" charset="0"/>
                <a:cs typeface="Times New Roman" pitchFamily="18" charset="0"/>
              </a:rPr>
              <a:t>ănătoare</a:t>
            </a:r>
            <a:r>
              <a:rPr lang="ro-RO" sz="2000" dirty="0" smtClean="0">
                <a:latin typeface="Times New Roman" pitchFamily="18" charset="0"/>
                <a:cs typeface="Times New Roman" pitchFamily="18" charset="0"/>
              </a:rPr>
              <a:t>, dar le privește ca fiind inafara domeniul de aplicare al SDN.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Unul dintre beneficiile percepute ale SDN este </a:t>
            </a:r>
            <a:r>
              <a:rPr lang="en-US" sz="2000" dirty="0" smtClean="0">
                <a:latin typeface="Times New Roman" pitchFamily="18" charset="0"/>
                <a:cs typeface="Times New Roman" pitchFamily="18" charset="0"/>
              </a:rPr>
              <a:t>de a </a:t>
            </a:r>
            <a:r>
              <a:rPr lang="ro-RO" sz="2000" dirty="0" smtClean="0">
                <a:latin typeface="Times New Roman" pitchFamily="18" charset="0"/>
                <a:cs typeface="Times New Roman" pitchFamily="18" charset="0"/>
              </a:rPr>
              <a:t>permite clienților (</a:t>
            </a:r>
            <a:r>
              <a:rPr lang="en-US" sz="2000" dirty="0" smtClean="0">
                <a:latin typeface="Times New Roman" pitchFamily="18" charset="0"/>
                <a:cs typeface="Times New Roman" pitchFamily="18" charset="0"/>
              </a:rPr>
              <a:t>din</a:t>
            </a:r>
            <a:r>
              <a:rPr lang="ro-RO" sz="2000" dirty="0" smtClean="0">
                <a:latin typeface="Times New Roman" pitchFamily="18" charset="0"/>
                <a:cs typeface="Times New Roman" pitchFamily="18" charset="0"/>
              </a:rPr>
              <a:t> domenii de încredere străine) </a:t>
            </a:r>
            <a:r>
              <a:rPr lang="en-US" sz="2000" dirty="0" err="1" smtClean="0">
                <a:latin typeface="Times New Roman" pitchFamily="18" charset="0"/>
                <a:cs typeface="Times New Roman" pitchFamily="18" charset="0"/>
              </a:rPr>
              <a:t>să</a:t>
            </a:r>
            <a:r>
              <a:rPr lang="en-US" sz="2000" dirty="0" smtClean="0">
                <a:latin typeface="Times New Roman" pitchFamily="18" charset="0"/>
                <a:cs typeface="Times New Roman" pitchFamily="18" charset="0"/>
              </a:rPr>
              <a:t> re</a:t>
            </a:r>
            <a:r>
              <a:rPr lang="ro-RO" sz="2000" dirty="0" smtClean="0">
                <a:latin typeface="Times New Roman" pitchFamily="18" charset="0"/>
                <a:cs typeface="Times New Roman" pitchFamily="18" charset="0"/>
              </a:rPr>
              <a:t>aliz</a:t>
            </a:r>
            <a:r>
              <a:rPr lang="en-US" sz="2000" dirty="0" err="1" smtClean="0">
                <a:latin typeface="Times New Roman" pitchFamily="18" charset="0"/>
                <a:cs typeface="Times New Roman" pitchFamily="18" charset="0"/>
              </a:rPr>
              <a:t>eze</a:t>
            </a:r>
            <a:r>
              <a:rPr lang="ro-RO" sz="2000" smtClean="0">
                <a:latin typeface="Times New Roman" pitchFamily="18" charset="0"/>
                <a:cs typeface="Times New Roman" pitchFamily="18" charset="0"/>
              </a:rPr>
              <a:t> </a:t>
            </a:r>
            <a:r>
              <a:rPr lang="ro-RO" sz="2000" dirty="0" smtClean="0">
                <a:latin typeface="Times New Roman" pitchFamily="18" charset="0"/>
                <a:cs typeface="Times New Roman" pitchFamily="18" charset="0"/>
              </a:rPr>
              <a:t>multe dintre acțiunile care sunt în prezent efectuate de sisteme de management.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a:bodyPr>
          <a:lstStyle/>
          <a:p>
            <a:r>
              <a:rPr lang="en-US" sz="2800" dirty="0" err="1" smtClean="0">
                <a:latin typeface="Times New Roman" pitchFamily="18" charset="0"/>
                <a:cs typeface="Times New Roman" pitchFamily="18" charset="0"/>
              </a:rPr>
              <a:t>Concluzii</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19200"/>
            <a:ext cx="7467600" cy="4800600"/>
          </a:xfrm>
        </p:spPr>
        <p:txBody>
          <a:bodyPr>
            <a:normAutofit/>
          </a:bodyPr>
          <a:lstStyle/>
          <a:p>
            <a:r>
              <a:rPr lang="en-US" dirty="0" err="1" smtClean="0">
                <a:latin typeface="Times New Roman" pitchFamily="18" charset="0"/>
                <a:cs typeface="Times New Roman" pitchFamily="18" charset="0"/>
              </a:rPr>
              <a:t>Principalele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avantaje</a:t>
            </a:r>
            <a:r>
              <a:rPr lang="en-US" dirty="0" smtClean="0">
                <a:latin typeface="Times New Roman" pitchFamily="18" charset="0"/>
                <a:cs typeface="Times New Roman" pitchFamily="18" charset="0"/>
              </a:rPr>
              <a:t> ale SDN </a:t>
            </a:r>
            <a:r>
              <a:rPr lang="en-US" dirty="0" err="1" smtClean="0">
                <a:latin typeface="Times New Roman" pitchFamily="18" charset="0"/>
                <a:cs typeface="Times New Roman" pitchFamily="18" charset="0"/>
              </a:rPr>
              <a:t>sunt</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ro-RO" dirty="0" smtClean="0">
                <a:latin typeface="Times New Roman" pitchFamily="18" charset="0"/>
                <a:cs typeface="Times New Roman" pitchFamily="18" charset="0"/>
              </a:rPr>
              <a:t>Reducerea </a:t>
            </a:r>
            <a:r>
              <a:rPr lang="ro-RO" dirty="0" smtClean="0">
                <a:latin typeface="Times New Roman" pitchFamily="18" charset="0"/>
                <a:cs typeface="Times New Roman" pitchFamily="18" charset="0"/>
              </a:rPr>
              <a:t>costurilor </a:t>
            </a:r>
            <a:endParaRPr lang="en-US" dirty="0" smtClean="0">
              <a:latin typeface="Times New Roman" pitchFamily="18" charset="0"/>
              <a:cs typeface="Times New Roman" pitchFamily="18" charset="0"/>
            </a:endParaRPr>
          </a:p>
          <a:p>
            <a:r>
              <a:rPr lang="ro-RO" dirty="0" smtClean="0">
                <a:latin typeface="Times New Roman" pitchFamily="18" charset="0"/>
                <a:cs typeface="Times New Roman" pitchFamily="18" charset="0"/>
              </a:rPr>
              <a:t>Reducerea overhead-ului </a:t>
            </a:r>
            <a:endParaRPr lang="en-US" dirty="0" smtClean="0">
              <a:latin typeface="Times New Roman" pitchFamily="18" charset="0"/>
              <a:cs typeface="Times New Roman" pitchFamily="18" charset="0"/>
            </a:endParaRPr>
          </a:p>
          <a:p>
            <a:r>
              <a:rPr lang="ro-RO" dirty="0" smtClean="0">
                <a:latin typeface="Times New Roman" pitchFamily="18" charset="0"/>
                <a:cs typeface="Times New Roman" pitchFamily="18" charset="0"/>
              </a:rPr>
              <a:t>Fizic vs. Virtual Networking Management </a:t>
            </a:r>
            <a:endParaRPr lang="en-US" dirty="0" smtClean="0">
              <a:latin typeface="Times New Roman" pitchFamily="18" charset="0"/>
              <a:cs typeface="Times New Roman" pitchFamily="18" charset="0"/>
            </a:endParaRPr>
          </a:p>
          <a:p>
            <a:r>
              <a:rPr lang="ro-RO" dirty="0" smtClean="0">
                <a:latin typeface="Times New Roman" pitchFamily="18" charset="0"/>
                <a:cs typeface="Times New Roman" pitchFamily="18" charset="0"/>
              </a:rPr>
              <a:t>Managing Virtual Packet Forwarding </a:t>
            </a:r>
            <a:endParaRPr lang="en-US" dirty="0" smtClean="0">
              <a:latin typeface="Times New Roman" pitchFamily="18" charset="0"/>
              <a:cs typeface="Times New Roman" pitchFamily="18" charset="0"/>
            </a:endParaRPr>
          </a:p>
          <a:p>
            <a:r>
              <a:rPr lang="ro-RO" dirty="0" smtClean="0">
                <a:latin typeface="Times New Roman" pitchFamily="18" charset="0"/>
                <a:cs typeface="Times New Roman" pitchFamily="18" charset="0"/>
              </a:rPr>
              <a:t>Downtime redus </a:t>
            </a:r>
            <a:endParaRPr lang="en-US" dirty="0" smtClean="0">
              <a:latin typeface="Times New Roman" pitchFamily="18" charset="0"/>
              <a:cs typeface="Times New Roman" pitchFamily="18" charset="0"/>
            </a:endParaRPr>
          </a:p>
          <a:p>
            <a:r>
              <a:rPr lang="ro-RO" dirty="0" smtClean="0">
                <a:latin typeface="Times New Roman" pitchFamily="18" charset="0"/>
                <a:cs typeface="Times New Roman" pitchFamily="18" charset="0"/>
              </a:rPr>
              <a:t>Izolarea și controlul traficului </a:t>
            </a:r>
            <a:endParaRPr lang="en-US" dirty="0" smtClean="0">
              <a:latin typeface="Times New Roman" pitchFamily="18" charset="0"/>
              <a:cs typeface="Times New Roman" pitchFamily="18" charset="0"/>
            </a:endParaRPr>
          </a:p>
          <a:p>
            <a:r>
              <a:rPr lang="ro-RO" dirty="0" smtClean="0">
                <a:latin typeface="Times New Roman" pitchFamily="18" charset="0"/>
                <a:cs typeface="Times New Roman" pitchFamily="18" charset="0"/>
              </a:rPr>
              <a:t>Extensibilitate</a:t>
            </a:r>
            <a:endParaRPr lang="en-US" dirty="0" smtClean="0">
              <a:latin typeface="Times New Roman" pitchFamily="18" charset="0"/>
              <a:cs typeface="Times New Roman" pitchFamily="18" charset="0"/>
            </a:endParaRPr>
          </a:p>
          <a:p>
            <a:r>
              <a:rPr lang="ro-RO" dirty="0" smtClean="0">
                <a:latin typeface="Times New Roman" pitchFamily="18" charset="0"/>
                <a:cs typeface="Times New Roman" pitchFamily="18" charset="0"/>
              </a:rPr>
              <a:t>Central Networking Management Tool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514600"/>
            <a:ext cx="7467600" cy="609600"/>
          </a:xfrm>
        </p:spPr>
        <p:txBody>
          <a:bodyPr/>
          <a:lstStyle/>
          <a:p>
            <a:pPr algn="ctr"/>
            <a:r>
              <a:rPr lang="en-US" dirty="0" err="1" smtClean="0"/>
              <a:t>Vă</a:t>
            </a:r>
            <a:r>
              <a:rPr lang="en-US" dirty="0" smtClean="0"/>
              <a:t> </a:t>
            </a:r>
            <a:r>
              <a:rPr lang="en-US" dirty="0" err="1" smtClean="0"/>
              <a:t>multumesc</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Scopul</a:t>
            </a:r>
            <a:r>
              <a:rPr lang="en-US" dirty="0" smtClean="0"/>
              <a:t> </a:t>
            </a:r>
            <a:r>
              <a:rPr lang="en-US" dirty="0" err="1" smtClean="0"/>
              <a:t>Sdn</a:t>
            </a:r>
            <a:r>
              <a:rPr lang="en-US" dirty="0" smtClean="0"/>
              <a:t> – Software-Defined Networking</a:t>
            </a:r>
            <a:endParaRPr lang="en-US" dirty="0"/>
          </a:p>
        </p:txBody>
      </p:sp>
      <p:sp>
        <p:nvSpPr>
          <p:cNvPr id="3" name="Content Placeholder 2"/>
          <p:cNvSpPr>
            <a:spLocks noGrp="1"/>
          </p:cNvSpPr>
          <p:nvPr>
            <p:ph sz="quarter" idx="1"/>
          </p:nvPr>
        </p:nvSpPr>
        <p:spPr/>
        <p:txBody>
          <a:bodyPr>
            <a:normAutofit/>
          </a:bodyPr>
          <a:lstStyle/>
          <a:p>
            <a:pPr algn="just"/>
            <a:endParaRPr lang="en-US"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Scopul SDN este de a oferi interfețe deschise care permit dezvoltarea de software ce poate controla conectivitatea oferită de un set de resurse ale rețelei cât și fluxul de trafic din rețea, împreună cu posibilitatea de a analiza și de a modifica traficul din rețeaua respectivă.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ro-RO" sz="2000" dirty="0" smtClean="0">
                <a:latin typeface="Times New Roman" pitchFamily="18" charset="0"/>
                <a:cs typeface="Times New Roman" pitchFamily="18" charset="0"/>
              </a:rPr>
              <a:t>Aceste funcții primitive pot fi abstractizate în anumite servicii de rețea arbitrare, dintre care unele ar putea să nu fie prezente în mod evident.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a:bodyPr>
          <a:lstStyle/>
          <a:p>
            <a:r>
              <a:rPr lang="en-US" sz="2800" dirty="0" err="1" smtClean="0">
                <a:latin typeface="Times New Roman" pitchFamily="18" charset="0"/>
                <a:cs typeface="Times New Roman" pitchFamily="18" charset="0"/>
              </a:rPr>
              <a:t>Componentele</a:t>
            </a:r>
            <a:r>
              <a:rPr lang="en-US" sz="2800" dirty="0" smtClean="0">
                <a:latin typeface="Times New Roman" pitchFamily="18" charset="0"/>
                <a:cs typeface="Times New Roman" pitchFamily="18" charset="0"/>
              </a:rPr>
              <a:t> de </a:t>
            </a:r>
            <a:r>
              <a:rPr lang="en-US" sz="2800" dirty="0" err="1" smtClean="0">
                <a:latin typeface="Times New Roman" pitchFamily="18" charset="0"/>
                <a:cs typeface="Times New Roman" pitchFamily="18" charset="0"/>
              </a:rPr>
              <a:t>bază</a:t>
            </a:r>
            <a:r>
              <a:rPr lang="en-US" sz="2800" dirty="0" smtClean="0">
                <a:latin typeface="Times New Roman" pitchFamily="18" charset="0"/>
                <a:cs typeface="Times New Roman" pitchFamily="18" charset="0"/>
              </a:rPr>
              <a:t> ale </a:t>
            </a:r>
            <a:r>
              <a:rPr lang="en-US" sz="2800" dirty="0" err="1" smtClean="0">
                <a:latin typeface="Times New Roman" pitchFamily="18" charset="0"/>
                <a:cs typeface="Times New Roman" pitchFamily="18" charset="0"/>
              </a:rPr>
              <a:t>arhitecturii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sdn</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90600"/>
            <a:ext cx="8077200" cy="609600"/>
          </a:xfrm>
        </p:spPr>
        <p:txBody>
          <a:bodyPr>
            <a:normAutofit/>
          </a:bodyPr>
          <a:lstStyle/>
          <a:p>
            <a:pPr algn="just"/>
            <a:r>
              <a:rPr lang="en-US" sz="1600" dirty="0" smtClean="0">
                <a:latin typeface="Times New Roman" pitchFamily="18" charset="0"/>
                <a:cs typeface="Times New Roman" pitchFamily="18" charset="0"/>
              </a:rPr>
              <a:t>C</a:t>
            </a:r>
            <a:r>
              <a:rPr lang="ro-RO" sz="1600" dirty="0" smtClean="0">
                <a:latin typeface="Times New Roman" pitchFamily="18" charset="0"/>
                <a:cs typeface="Times New Roman" pitchFamily="18" charset="0"/>
              </a:rPr>
              <a:t>omponentele de bază SDN, cu terminologia similară cu cea prezentată de ONF - Open Networking Foundation - "Software-Defined Networking: The New Norm for Networks" </a:t>
            </a:r>
            <a:endParaRPr lang="en-US" sz="1600" dirty="0">
              <a:latin typeface="Times New Roman" pitchFamily="18" charset="0"/>
              <a:cs typeface="Times New Roman" pitchFamily="18" charset="0"/>
            </a:endParaRPr>
          </a:p>
        </p:txBody>
      </p:sp>
      <p:pic>
        <p:nvPicPr>
          <p:cNvPr id="4" name="Picture 3" descr="C:\Users\Victor\Desktop\Figura1.jpg"/>
          <p:cNvPicPr/>
          <p:nvPr/>
        </p:nvPicPr>
        <p:blipFill>
          <a:blip r:embed="rId2" cstate="print"/>
          <a:srcRect/>
          <a:stretch>
            <a:fillRect/>
          </a:stretch>
        </p:blipFill>
        <p:spPr bwMode="auto">
          <a:xfrm>
            <a:off x="990600" y="1797658"/>
            <a:ext cx="6705600" cy="3993542"/>
          </a:xfrm>
          <a:prstGeom prst="rect">
            <a:avLst/>
          </a:prstGeom>
          <a:noFill/>
          <a:ln w="9525">
            <a:noFill/>
            <a:miter lim="800000"/>
            <a:headEnd/>
            <a:tailEnd/>
          </a:ln>
        </p:spPr>
      </p:pic>
      <p:sp>
        <p:nvSpPr>
          <p:cNvPr id="6" name="TextBox 5"/>
          <p:cNvSpPr txBox="1"/>
          <p:nvPr/>
        </p:nvSpPr>
        <p:spPr>
          <a:xfrm>
            <a:off x="1219200" y="5943600"/>
            <a:ext cx="6477000" cy="381000"/>
          </a:xfrm>
          <a:prstGeom prst="rect">
            <a:avLst/>
          </a:prstGeom>
          <a:noFill/>
        </p:spPr>
        <p:txBody>
          <a:bodyPr wrap="square" rtlCol="0">
            <a:spAutoFit/>
          </a:bodyPr>
          <a:lstStyle/>
          <a:p>
            <a:pPr algn="ctr"/>
            <a:r>
              <a:rPr lang="en-US" dirty="0" err="1" smtClean="0">
                <a:latin typeface="Times New Roman" pitchFamily="18" charset="0"/>
                <a:cs typeface="Times New Roman" pitchFamily="18" charset="0"/>
              </a:rPr>
              <a:t>Figura</a:t>
            </a:r>
            <a:r>
              <a:rPr lang="en-US"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Componentele</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bază</a:t>
            </a:r>
            <a:r>
              <a:rPr lang="en-US" dirty="0" smtClean="0">
                <a:latin typeface="Times New Roman" pitchFamily="18" charset="0"/>
                <a:cs typeface="Times New Roman" pitchFamily="18" charset="0"/>
              </a:rPr>
              <a:t> ale SDN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609600"/>
          </a:xfrm>
        </p:spPr>
        <p:txBody>
          <a:bodyPr>
            <a:normAutofit/>
          </a:bodyPr>
          <a:lstStyle/>
          <a:p>
            <a:r>
              <a:rPr lang="en-US" sz="3200" dirty="0" err="1" smtClean="0">
                <a:latin typeface="Times New Roman" pitchFamily="18" charset="0"/>
                <a:cs typeface="Times New Roman" pitchFamily="18" charset="0"/>
              </a:rPr>
              <a:t>Elementele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arhitecturale</a:t>
            </a:r>
            <a:r>
              <a:rPr lang="en-US" sz="3200" dirty="0" smtClean="0">
                <a:latin typeface="Times New Roman" pitchFamily="18" charset="0"/>
                <a:cs typeface="Times New Roman" pitchFamily="18" charset="0"/>
              </a:rPr>
              <a:t> de </a:t>
            </a:r>
            <a:r>
              <a:rPr lang="en-US" sz="3200" dirty="0" err="1" smtClean="0">
                <a:latin typeface="Times New Roman" pitchFamily="18" charset="0"/>
                <a:cs typeface="Times New Roman" pitchFamily="18" charset="0"/>
              </a:rPr>
              <a:t>bază</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19200"/>
            <a:ext cx="7467600" cy="4876800"/>
          </a:xfrm>
        </p:spPr>
        <p:txBody>
          <a:bodyPr>
            <a:normAutofit/>
          </a:bodyPr>
          <a:lstStyle/>
          <a:p>
            <a:r>
              <a:rPr lang="ro-RO" sz="2000" b="1" dirty="0" smtClean="0">
                <a:latin typeface="Times New Roman" pitchFamily="18" charset="0"/>
                <a:cs typeface="Times New Roman" pitchFamily="18" charset="0"/>
              </a:rPr>
              <a:t>Data plane</a:t>
            </a:r>
            <a:endParaRPr lang="en-US" sz="2000" b="1" dirty="0" smtClean="0">
              <a:latin typeface="Times New Roman" pitchFamily="18" charset="0"/>
              <a:cs typeface="Times New Roman" pitchFamily="18" charset="0"/>
            </a:endParaRPr>
          </a:p>
          <a:p>
            <a:pPr lvl="1" algn="just"/>
            <a:r>
              <a:rPr lang="ro-RO" sz="1400" dirty="0" smtClean="0">
                <a:latin typeface="Times New Roman" pitchFamily="18" charset="0"/>
                <a:cs typeface="Times New Roman" pitchFamily="18" charset="0"/>
              </a:rPr>
              <a:t>Planul de date cuprinde un set format din unul sau mai multe elemente de rețea, fiecare dintre ele conținând un set de resursele pentru forwardarea și pentru procesarea traficului. </a:t>
            </a:r>
            <a:endParaRPr lang="en-US" sz="1400" dirty="0" smtClean="0">
              <a:latin typeface="Times New Roman" pitchFamily="18" charset="0"/>
              <a:cs typeface="Times New Roman" pitchFamily="18" charset="0"/>
            </a:endParaRPr>
          </a:p>
          <a:p>
            <a:pPr lvl="1" algn="just"/>
            <a:endParaRPr lang="en-US" sz="1400" dirty="0" smtClean="0">
              <a:latin typeface="Times New Roman" pitchFamily="18" charset="0"/>
              <a:cs typeface="Times New Roman" pitchFamily="18" charset="0"/>
            </a:endParaRPr>
          </a:p>
          <a:p>
            <a:pPr algn="just"/>
            <a:r>
              <a:rPr lang="ro-RO" sz="2000" b="1" dirty="0" smtClean="0">
                <a:latin typeface="Times New Roman" pitchFamily="18" charset="0"/>
                <a:cs typeface="Times New Roman" pitchFamily="18" charset="0"/>
              </a:rPr>
              <a:t>Controller plane</a:t>
            </a:r>
            <a:endParaRPr lang="en-US" sz="2000" b="1" dirty="0" smtClean="0">
              <a:latin typeface="Times New Roman" pitchFamily="18" charset="0"/>
              <a:cs typeface="Times New Roman" pitchFamily="18" charset="0"/>
            </a:endParaRPr>
          </a:p>
          <a:p>
            <a:pPr lvl="1" algn="just"/>
            <a:r>
              <a:rPr lang="ro-RO" sz="1400" dirty="0" smtClean="0">
                <a:latin typeface="Times New Roman" pitchFamily="18" charset="0"/>
                <a:cs typeface="Times New Roman" pitchFamily="18" charset="0"/>
              </a:rPr>
              <a:t>Controller plane cuprinde un set de controllere SDN, dintre care fiecare are controlul exclusiv asupra unui set de resurse expuse de către unul sau mai multe elemente de rețea</a:t>
            </a:r>
            <a:r>
              <a:rPr lang="en-US" sz="1400" dirty="0" smtClean="0">
                <a:latin typeface="Times New Roman" pitchFamily="18" charset="0"/>
                <a:cs typeface="Times New Roman" pitchFamily="18" charset="0"/>
              </a:rPr>
              <a:t> (NE – Network Elements)</a:t>
            </a:r>
            <a:r>
              <a:rPr lang="ro-RO" sz="1400" dirty="0" smtClean="0">
                <a:latin typeface="Times New Roman" pitchFamily="18" charset="0"/>
                <a:cs typeface="Times New Roman" pitchFamily="18" charset="0"/>
              </a:rPr>
              <a:t> din planul de date.</a:t>
            </a:r>
            <a:endParaRPr lang="en-US" sz="1400" dirty="0" smtClean="0">
              <a:latin typeface="Times New Roman" pitchFamily="18" charset="0"/>
              <a:cs typeface="Times New Roman" pitchFamily="18" charset="0"/>
            </a:endParaRPr>
          </a:p>
          <a:p>
            <a:pPr lvl="1" algn="just"/>
            <a:r>
              <a:rPr lang="ro-RO" sz="1400" dirty="0" smtClean="0">
                <a:latin typeface="Times New Roman" pitchFamily="18" charset="0"/>
                <a:cs typeface="Times New Roman" pitchFamily="18" charset="0"/>
              </a:rPr>
              <a:t>Funcționalitatea minimă a controller-ului SDN este de a executa cu fidelitate solicitările aplicațiilor pe care le suportă, în timp ce izolează fiecare aplicație de toate celelalte.</a:t>
            </a:r>
            <a:endParaRPr lang="en-US" sz="1400" dirty="0" smtClean="0">
              <a:latin typeface="Times New Roman" pitchFamily="18" charset="0"/>
              <a:cs typeface="Times New Roman" pitchFamily="18" charset="0"/>
            </a:endParaRPr>
          </a:p>
          <a:p>
            <a:pPr lvl="1" algn="just"/>
            <a:endParaRPr lang="en-US" sz="1400" dirty="0" smtClean="0">
              <a:latin typeface="Times New Roman" pitchFamily="18" charset="0"/>
              <a:cs typeface="Times New Roman" pitchFamily="18" charset="0"/>
            </a:endParaRPr>
          </a:p>
          <a:p>
            <a:pPr algn="just"/>
            <a:r>
              <a:rPr lang="ro-RO" sz="2000" b="1" dirty="0" smtClean="0">
                <a:latin typeface="Times New Roman" pitchFamily="18" charset="0"/>
                <a:cs typeface="Times New Roman" pitchFamily="18" charset="0"/>
              </a:rPr>
              <a:t>Application plane</a:t>
            </a:r>
            <a:endParaRPr lang="en-US" sz="1700" b="1" dirty="0" smtClean="0">
              <a:latin typeface="Times New Roman" pitchFamily="18" charset="0"/>
              <a:cs typeface="Times New Roman" pitchFamily="18" charset="0"/>
            </a:endParaRPr>
          </a:p>
          <a:p>
            <a:pPr lvl="1" algn="just"/>
            <a:r>
              <a:rPr lang="ro-RO" sz="1400" dirty="0" smtClean="0">
                <a:latin typeface="Times New Roman" pitchFamily="18" charset="0"/>
                <a:cs typeface="Times New Roman" pitchFamily="18" charset="0"/>
              </a:rPr>
              <a:t>Application plane cuprinde una sau mai multe aplicații,  dintre care fiecare are controlul exclusiv asupra unui set de resurse expuse de către unul sau mai multe controllere SDN.</a:t>
            </a:r>
            <a:endParaRPr lang="en-US" sz="1400" dirty="0" smtClean="0">
              <a:latin typeface="Times New Roman" pitchFamily="18" charset="0"/>
              <a:cs typeface="Times New Roman" pitchFamily="18" charset="0"/>
            </a:endParaRPr>
          </a:p>
          <a:p>
            <a:pPr lvl="1" algn="just"/>
            <a:r>
              <a:rPr lang="ro-RO" sz="1400" dirty="0" smtClean="0">
                <a:latin typeface="Times New Roman" pitchFamily="18" charset="0"/>
                <a:cs typeface="Times New Roman" pitchFamily="18" charset="0"/>
              </a:rPr>
              <a:t>O aplicație poate invoca sau colabora cu alte aplicații. O aplicație poate acționa ca un controller SDN în domeniul propriu.</a:t>
            </a:r>
            <a:endParaRPr lang="en-US" sz="1400" dirty="0" smtClean="0">
              <a:latin typeface="Times New Roman" pitchFamily="18" charset="0"/>
              <a:cs typeface="Times New Roman" pitchFamily="18" charset="0"/>
            </a:endParaRPr>
          </a:p>
          <a:p>
            <a:pPr algn="just"/>
            <a:endParaRPr lang="en-US" sz="20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685800"/>
          </a:xfrm>
        </p:spPr>
        <p:txBody>
          <a:bodyPr/>
          <a:lstStyle/>
          <a:p>
            <a:r>
              <a:rPr lang="en-US" dirty="0" err="1" smtClean="0">
                <a:latin typeface="Times New Roman" pitchFamily="18" charset="0"/>
                <a:cs typeface="Times New Roman" pitchFamily="18" charset="0"/>
              </a:rPr>
              <a:t>Continuare</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Elemente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arhitecturale</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524000"/>
            <a:ext cx="7467600" cy="4949952"/>
          </a:xfrm>
        </p:spPr>
        <p:txBody>
          <a:bodyPr/>
          <a:lstStyle/>
          <a:p>
            <a:pPr algn="just"/>
            <a:r>
              <a:rPr lang="ro-RO" sz="2000" b="1" dirty="0" smtClean="0">
                <a:latin typeface="Times New Roman" pitchFamily="18" charset="0"/>
                <a:cs typeface="Times New Roman" pitchFamily="18" charset="0"/>
              </a:rPr>
              <a:t>Management-ul</a:t>
            </a:r>
            <a:endParaRPr lang="en-US" sz="2000" b="1" dirty="0" smtClean="0">
              <a:latin typeface="Times New Roman" pitchFamily="18" charset="0"/>
              <a:cs typeface="Times New Roman" pitchFamily="18" charset="0"/>
            </a:endParaRPr>
          </a:p>
          <a:p>
            <a:pPr lvl="1" algn="just"/>
            <a:r>
              <a:rPr lang="ro-RO" sz="1400" dirty="0" smtClean="0">
                <a:latin typeface="Times New Roman" pitchFamily="18" charset="0"/>
                <a:cs typeface="Times New Roman" pitchFamily="18" charset="0"/>
              </a:rPr>
              <a:t>Funcționalitatea minimă a managerului este de a aloca resurse dintr-un pool de resurse localizate într-un plan inferior la o anumită entitate client într-un plan superior, precum și de a stabili accesibilitatea informațiilor  pentru a permite entităților de pe planele inferioare și superioare să comunice reciproc.</a:t>
            </a:r>
            <a:endParaRPr lang="en-US" sz="1400" dirty="0" smtClean="0">
              <a:latin typeface="Times New Roman" pitchFamily="18" charset="0"/>
              <a:cs typeface="Times New Roman" pitchFamily="18" charset="0"/>
            </a:endParaRPr>
          </a:p>
          <a:p>
            <a:pPr lvl="1" algn="just"/>
            <a:endParaRPr lang="en-US" sz="1400" dirty="0" smtClean="0">
              <a:latin typeface="Times New Roman" pitchFamily="18" charset="0"/>
              <a:cs typeface="Times New Roman" pitchFamily="18" charset="0"/>
            </a:endParaRPr>
          </a:p>
          <a:p>
            <a:pPr algn="just"/>
            <a:r>
              <a:rPr lang="en-US" sz="2000" b="1" dirty="0" err="1" smtClean="0">
                <a:latin typeface="Times New Roman" pitchFamily="18" charset="0"/>
                <a:cs typeface="Times New Roman" pitchFamily="18" charset="0"/>
              </a:rPr>
              <a:t>Administrarea</a:t>
            </a:r>
            <a:endParaRPr lang="en-US" sz="2000" b="1" dirty="0" smtClean="0">
              <a:latin typeface="Times New Roman" pitchFamily="18" charset="0"/>
              <a:cs typeface="Times New Roman" pitchFamily="18" charset="0"/>
            </a:endParaRPr>
          </a:p>
          <a:p>
            <a:pPr lvl="1" algn="just"/>
            <a:r>
              <a:rPr lang="ro-RO" sz="1400" dirty="0" smtClean="0">
                <a:latin typeface="Times New Roman" pitchFamily="18" charset="0"/>
                <a:cs typeface="Times New Roman" pitchFamily="18" charset="0"/>
              </a:rPr>
              <a:t>Fiecare entitate într-o tranziție nord-sud prin toate planele poate aparține unui domeniu administrativ diferit. Managerul trebuie să se afle  în același domeniu administrativ ca și entitățile pe care le administrează.</a:t>
            </a:r>
            <a:endParaRPr lang="en-US" sz="1400" dirty="0" smtClean="0">
              <a:latin typeface="Times New Roman" pitchFamily="18" charset="0"/>
              <a:cs typeface="Times New Roman" pitchFamily="18" charset="0"/>
            </a:endParaRPr>
          </a:p>
          <a:p>
            <a:pPr lvl="1" algn="just"/>
            <a:endParaRPr lang="en-US" sz="1400" dirty="0" smtClean="0">
              <a:latin typeface="Times New Roman" pitchFamily="18" charset="0"/>
              <a:cs typeface="Times New Roman" pitchFamily="18" charset="0"/>
            </a:endParaRPr>
          </a:p>
          <a:p>
            <a:pPr algn="just"/>
            <a:r>
              <a:rPr lang="ro-RO" sz="2000" b="1" dirty="0" smtClean="0">
                <a:latin typeface="Times New Roman" pitchFamily="18" charset="0"/>
                <a:cs typeface="Times New Roman" pitchFamily="18" charset="0"/>
              </a:rPr>
              <a:t>Protocoalele ONF</a:t>
            </a:r>
            <a:endParaRPr lang="en-US" sz="2000" b="1" dirty="0" smtClean="0">
              <a:latin typeface="Times New Roman" pitchFamily="18" charset="0"/>
              <a:cs typeface="Times New Roman" pitchFamily="18" charset="0"/>
            </a:endParaRPr>
          </a:p>
          <a:p>
            <a:pPr lvl="1" algn="just"/>
            <a:r>
              <a:rPr lang="ro-RO" sz="1400" dirty="0" smtClean="0">
                <a:latin typeface="Times New Roman" pitchFamily="18" charset="0"/>
                <a:cs typeface="Times New Roman" pitchFamily="18" charset="0"/>
              </a:rPr>
              <a:t>Protocolul OF-config este utilizat pentru a efectua unele dintre funcțiile care sunt necesare interfaței de management</a:t>
            </a:r>
            <a:r>
              <a:rPr lang="ro-RO" sz="1100" dirty="0" smtClean="0">
                <a:latin typeface="Times New Roman" pitchFamily="18" charset="0"/>
                <a:cs typeface="Times New Roman" pitchFamily="18" charset="0"/>
              </a:rPr>
              <a:t>.</a:t>
            </a:r>
            <a:endParaRPr lang="en-US" sz="1100" dirty="0" smtClean="0">
              <a:latin typeface="Times New Roman" pitchFamily="18" charset="0"/>
              <a:cs typeface="Times New Roman" pitchFamily="18" charset="0"/>
            </a:endParaRPr>
          </a:p>
          <a:p>
            <a:pPr algn="just"/>
            <a:endParaRPr lang="en-US" sz="17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ro-RO" dirty="0" smtClean="0">
                <a:latin typeface="Times New Roman" pitchFamily="18" charset="0"/>
                <a:cs typeface="Times New Roman" pitchFamily="18" charset="0"/>
              </a:rPr>
              <a:t>Privire de ansamblu a arhitecturii SDN</a:t>
            </a:r>
            <a:endParaRPr lang="en-US" dirty="0">
              <a:latin typeface="Times New Roman" pitchFamily="18" charset="0"/>
              <a:cs typeface="Times New Roman" pitchFamily="18" charset="0"/>
            </a:endParaRPr>
          </a:p>
        </p:txBody>
      </p:sp>
      <p:pic>
        <p:nvPicPr>
          <p:cNvPr id="4" name="Picture 3" descr="C:\Users\Victor\Desktop\Figura3.jpg"/>
          <p:cNvPicPr/>
          <p:nvPr/>
        </p:nvPicPr>
        <p:blipFill>
          <a:blip r:embed="rId2" cstate="print"/>
          <a:srcRect/>
          <a:stretch>
            <a:fillRect/>
          </a:stretch>
        </p:blipFill>
        <p:spPr bwMode="auto">
          <a:xfrm>
            <a:off x="1143000" y="914400"/>
            <a:ext cx="6248400" cy="5105400"/>
          </a:xfrm>
          <a:prstGeom prst="rect">
            <a:avLst/>
          </a:prstGeom>
          <a:noFill/>
          <a:ln w="9525">
            <a:noFill/>
            <a:miter lim="800000"/>
            <a:headEnd/>
            <a:tailEnd/>
          </a:ln>
        </p:spPr>
      </p:pic>
      <p:sp>
        <p:nvSpPr>
          <p:cNvPr id="5" name="TextBox 4"/>
          <p:cNvSpPr txBox="1"/>
          <p:nvPr/>
        </p:nvSpPr>
        <p:spPr>
          <a:xfrm>
            <a:off x="1066800" y="6096000"/>
            <a:ext cx="6781800" cy="369332"/>
          </a:xfrm>
          <a:prstGeom prst="rect">
            <a:avLst/>
          </a:prstGeom>
          <a:noFill/>
        </p:spPr>
        <p:txBody>
          <a:bodyPr wrap="square" rtlCol="0">
            <a:spAutoFit/>
          </a:bodyPr>
          <a:lstStyle/>
          <a:p>
            <a:pPr algn="ctr"/>
            <a:r>
              <a:rPr lang="en-US" dirty="0" err="1" smtClean="0"/>
              <a:t>Figura</a:t>
            </a:r>
            <a:r>
              <a:rPr lang="en-US" dirty="0" smtClean="0"/>
              <a:t> 2. </a:t>
            </a:r>
            <a:r>
              <a:rPr lang="en-US" dirty="0" err="1" smtClean="0"/>
              <a:t>Privire</a:t>
            </a:r>
            <a:r>
              <a:rPr lang="en-US" dirty="0" smtClean="0"/>
              <a:t> de </a:t>
            </a:r>
            <a:r>
              <a:rPr lang="en-US" dirty="0" err="1" smtClean="0"/>
              <a:t>ansamblu</a:t>
            </a:r>
            <a:r>
              <a:rPr lang="en-US" dirty="0" smtClean="0"/>
              <a:t> a </a:t>
            </a:r>
            <a:r>
              <a:rPr lang="en-US" dirty="0" err="1" smtClean="0"/>
              <a:t>arhitecturii</a:t>
            </a:r>
            <a:r>
              <a:rPr lang="en-US" dirty="0" smtClean="0"/>
              <a:t> SDN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381000"/>
            <a:ext cx="7467600" cy="6092825"/>
          </a:xfrm>
        </p:spPr>
        <p:txBody>
          <a:bodyPr>
            <a:normAutofit/>
          </a:bodyPr>
          <a:lstStyle/>
          <a:p>
            <a:pPr algn="just"/>
            <a:r>
              <a:rPr lang="ro-RO" dirty="0" smtClean="0">
                <a:latin typeface="Times New Roman" pitchFamily="18" charset="0"/>
                <a:cs typeface="Times New Roman" pitchFamily="18" charset="0"/>
              </a:rPr>
              <a:t>Stratul de infrastructură (data plane) cuprinde elemente de rețea, care își expun capabilitățile spre stratul de control (controller plane) ​prin intermediul unor interfețe numite </a:t>
            </a:r>
            <a:r>
              <a:rPr lang="ro-RO" b="1" dirty="0" smtClean="0">
                <a:latin typeface="Times New Roman" pitchFamily="18" charset="0"/>
                <a:cs typeface="Times New Roman" pitchFamily="18" charset="0"/>
              </a:rPr>
              <a:t>SDN southbound interface</a:t>
            </a:r>
            <a:r>
              <a:rPr lang="ro-RO"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ro-RO" dirty="0" smtClean="0">
                <a:latin typeface="Times New Roman" pitchFamily="18" charset="0"/>
                <a:cs typeface="Times New Roman" pitchFamily="18" charset="0"/>
              </a:rPr>
              <a:t>Aplicațiile SDN se găsesc în stratul aplicație și transmit cerințele lor de rețea spre controller plane prin intermediul unor interfețe numite </a:t>
            </a:r>
            <a:r>
              <a:rPr lang="ro-RO" b="1" dirty="0" smtClean="0">
                <a:latin typeface="Times New Roman" pitchFamily="18" charset="0"/>
                <a:cs typeface="Times New Roman" pitchFamily="18" charset="0"/>
              </a:rPr>
              <a:t>SDN northbound interface</a:t>
            </a:r>
            <a:r>
              <a:rPr lang="ro-RO" dirty="0" smtClean="0">
                <a:latin typeface="Times New Roman" pitchFamily="18" charset="0"/>
                <a:cs typeface="Times New Roman" pitchFamily="18" charset="0"/>
              </a:rPr>
              <a:t> (adesea aceste interfețe se mai numesc NBI).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ro-RO" dirty="0" smtClean="0">
                <a:latin typeface="Times New Roman" pitchFamily="18" charset="0"/>
                <a:cs typeface="Times New Roman" pitchFamily="18" charset="0"/>
              </a:rPr>
              <a:t>În mijloc, controller-ul SDN traduce cerințele aplicațiilor și exercită un control de nivel scăzut asupra elementelor din rețea, în timp ce furnizează informații relevante spre aplicațiile SDN.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Autofit/>
          </a:bodyPr>
          <a:lstStyle/>
          <a:p>
            <a:r>
              <a:rPr lang="en-US" dirty="0" err="1" smtClean="0">
                <a:latin typeface="Times New Roman" pitchFamily="18" charset="0"/>
                <a:cs typeface="Times New Roman" pitchFamily="18" charset="0"/>
              </a:rPr>
              <a:t>Principiile</a:t>
            </a:r>
            <a:r>
              <a:rPr lang="en-US" dirty="0" smtClean="0">
                <a:latin typeface="Times New Roman" pitchFamily="18" charset="0"/>
                <a:cs typeface="Times New Roman" pitchFamily="18" charset="0"/>
              </a:rPr>
              <a:t> SDN</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066800"/>
            <a:ext cx="7467600" cy="5407152"/>
          </a:xfrm>
        </p:spPr>
        <p:txBody>
          <a:bodyPr/>
          <a:lstStyle/>
          <a:p>
            <a:pPr lvl="0"/>
            <a:r>
              <a:rPr lang="en-US" sz="2000" dirty="0" err="1" smtClean="0">
                <a:latin typeface="Times New Roman" pitchFamily="18" charset="0"/>
                <a:cs typeface="Times New Roman" pitchFamily="18" charset="0"/>
              </a:rPr>
              <a:t>Decuplarea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planului</a:t>
            </a:r>
            <a:r>
              <a:rPr lang="en-US" sz="2000" dirty="0" smtClean="0">
                <a:latin typeface="Times New Roman" pitchFamily="18" charset="0"/>
                <a:cs typeface="Times New Roman" pitchFamily="18" charset="0"/>
              </a:rPr>
              <a:t> controller-</a:t>
            </a:r>
            <a:r>
              <a:rPr lang="en-US" sz="2000" dirty="0" err="1" smtClean="0">
                <a:latin typeface="Times New Roman" pitchFamily="18" charset="0"/>
                <a:cs typeface="Times New Roman" pitchFamily="18" charset="0"/>
              </a:rPr>
              <a:t>ului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planului</a:t>
            </a:r>
            <a:r>
              <a:rPr lang="en-US" sz="2000" dirty="0" smtClean="0">
                <a:latin typeface="Times New Roman" pitchFamily="18" charset="0"/>
                <a:cs typeface="Times New Roman" pitchFamily="18" charset="0"/>
              </a:rPr>
              <a:t> de date</a:t>
            </a:r>
          </a:p>
          <a:p>
            <a:pPr lvl="1"/>
            <a:r>
              <a:rPr lang="ro-RO" sz="1600" dirty="0" smtClean="0">
                <a:latin typeface="Times New Roman" pitchFamily="18" charset="0"/>
                <a:cs typeface="Times New Roman" pitchFamily="18" charset="0"/>
              </a:rPr>
              <a:t>Acest principiu solicită plane separate pentru controller și pentru date. </a:t>
            </a:r>
            <a:endParaRPr lang="en-US" sz="1600" dirty="0" smtClean="0">
              <a:latin typeface="Times New Roman" pitchFamily="18" charset="0"/>
              <a:cs typeface="Times New Roman" pitchFamily="18" charset="0"/>
            </a:endParaRPr>
          </a:p>
          <a:p>
            <a:pPr lvl="1">
              <a:buNone/>
            </a:pPr>
            <a:endParaRPr lang="en-US" sz="16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Controlul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centralizat</a:t>
            </a:r>
            <a:r>
              <a:rPr lang="en-US" sz="2000" dirty="0" smtClean="0">
                <a:latin typeface="Times New Roman" pitchFamily="18" charset="0"/>
                <a:cs typeface="Times New Roman" pitchFamily="18" charset="0"/>
              </a:rPr>
              <a:t> din </a:t>
            </a:r>
            <a:r>
              <a:rPr lang="en-US" sz="2000" dirty="0" err="1" smtClean="0">
                <a:latin typeface="Times New Roman" pitchFamily="18" charset="0"/>
                <a:cs typeface="Times New Roman" pitchFamily="18" charset="0"/>
              </a:rPr>
              <a:t>punct</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vedere</a:t>
            </a:r>
            <a:r>
              <a:rPr lang="en-US" sz="2000" dirty="0" smtClean="0">
                <a:latin typeface="Times New Roman" pitchFamily="18" charset="0"/>
                <a:cs typeface="Times New Roman" pitchFamily="18" charset="0"/>
              </a:rPr>
              <a:t> logic</a:t>
            </a:r>
          </a:p>
          <a:p>
            <a:pPr lvl="1" algn="just"/>
            <a:r>
              <a:rPr lang="ro-RO" sz="1600" dirty="0" smtClean="0">
                <a:latin typeface="Times New Roman" pitchFamily="18" charset="0"/>
                <a:cs typeface="Times New Roman" pitchFamily="18" charset="0"/>
              </a:rPr>
              <a:t>În comparație cu controlul local, un controller centralizat are o perspectivă mai largă a resurselor aflate sub controlul său și poate lua decizii potential mai bune cu privire la modul lor de alocare. Scalabilitatea este imbunătățită atât prin decuplarea cât și prin centralizarea controlului, permițând priviri mai globale dar mai puțin detaliate a resurselor din rețea. </a:t>
            </a:r>
            <a:endParaRPr lang="en-US" sz="1600" dirty="0" smtClean="0">
              <a:latin typeface="Times New Roman" pitchFamily="18" charset="0"/>
              <a:cs typeface="Times New Roman" pitchFamily="18" charset="0"/>
            </a:endParaRPr>
          </a:p>
          <a:p>
            <a:pPr lvl="1" algn="just"/>
            <a:endParaRPr lang="en-US" sz="1600" dirty="0" smtClean="0">
              <a:latin typeface="Times New Roman" pitchFamily="18" charset="0"/>
              <a:cs typeface="Times New Roman" pitchFamily="18" charset="0"/>
            </a:endParaRPr>
          </a:p>
          <a:p>
            <a:pPr lvl="0"/>
            <a:r>
              <a:rPr lang="en-US" sz="2000" dirty="0" err="1" smtClean="0">
                <a:latin typeface="Times New Roman" pitchFamily="18" charset="0"/>
                <a:cs typeface="Times New Roman" pitchFamily="18" charset="0"/>
              </a:rPr>
              <a:t>Expunerea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abstractizată</a:t>
            </a:r>
            <a:r>
              <a:rPr lang="en-US" sz="2000" dirty="0" smtClean="0">
                <a:latin typeface="Times New Roman" pitchFamily="18" charset="0"/>
                <a:cs typeface="Times New Roman" pitchFamily="18" charset="0"/>
              </a:rPr>
              <a:t> a </a:t>
            </a:r>
            <a:r>
              <a:rPr lang="en-US" sz="2000" dirty="0" err="1" smtClean="0">
                <a:latin typeface="Times New Roman" pitchFamily="18" charset="0"/>
                <a:cs typeface="Times New Roman" pitchFamily="18" charset="0"/>
              </a:rPr>
              <a:t>resurselor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rețelei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și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statusul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aplicațiilor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externe</a:t>
            </a:r>
            <a:endParaRPr lang="en-US" sz="2000" dirty="0" smtClean="0">
              <a:latin typeface="Times New Roman" pitchFamily="18" charset="0"/>
              <a:cs typeface="Times New Roman" pitchFamily="18" charset="0"/>
            </a:endParaRPr>
          </a:p>
          <a:p>
            <a:pPr lvl="1" algn="just"/>
            <a:r>
              <a:rPr lang="ro-RO" sz="1600" dirty="0" smtClean="0">
                <a:latin typeface="Times New Roman" pitchFamily="18" charset="0"/>
                <a:cs typeface="Times New Roman" pitchFamily="18" charset="0"/>
              </a:rPr>
              <a:t>Aplicațiile pot exista la orice nivel de abstractizare sau granularitate, atribute descrise adesea ca diferite latitudini, cu ideea că orientarea spre nord sugereză un grad mai mare de abstractizare. </a:t>
            </a:r>
            <a:endParaRPr lang="en-US" sz="16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lvl="0"/>
            <a:endParaRPr lang="en-US"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381001"/>
            <a:ext cx="7467600" cy="1524000"/>
          </a:xfrm>
        </p:spPr>
        <p:txBody>
          <a:bodyPr>
            <a:normAutofit/>
          </a:bodyPr>
          <a:lstStyle/>
          <a:p>
            <a:pPr algn="just"/>
            <a:r>
              <a:rPr lang="ro-RO" sz="1400" dirty="0" smtClean="0">
                <a:latin typeface="Times New Roman" pitchFamily="18" charset="0"/>
                <a:cs typeface="Times New Roman" pitchFamily="18" charset="0"/>
              </a:rPr>
              <a:t>Modelul de nivel înalt a tuturor interfețelor verticale din arhitectura SDN </a:t>
            </a:r>
            <a:r>
              <a:rPr lang="en-US" sz="1400" dirty="0" err="1" smtClean="0">
                <a:latin typeface="Times New Roman" pitchFamily="18" charset="0"/>
                <a:cs typeface="Times New Roman" pitchFamily="18" charset="0"/>
              </a:rPr>
              <a:t>reprezintă</a:t>
            </a:r>
            <a:r>
              <a:rPr lang="ro-RO" sz="1400" dirty="0" smtClean="0">
                <a:latin typeface="Times New Roman" pitchFamily="18" charset="0"/>
                <a:cs typeface="Times New Roman" pitchFamily="18" charset="0"/>
              </a:rPr>
              <a:t> expunerea unei instanțe a unui model informațional - de la server la client, pe care clientul poate efectua operații create-read-update-delete (CRUD) și operații specifice clasei. </a:t>
            </a:r>
            <a:endParaRPr lang="en-US" sz="1400" dirty="0" smtClean="0">
              <a:latin typeface="Times New Roman" pitchFamily="18" charset="0"/>
              <a:cs typeface="Times New Roman" pitchFamily="18" charset="0"/>
            </a:endParaRPr>
          </a:p>
          <a:p>
            <a:pPr algn="just"/>
            <a:r>
              <a:rPr lang="ro-RO" sz="1400" dirty="0" smtClean="0">
                <a:latin typeface="Times New Roman" pitchFamily="18" charset="0"/>
                <a:cs typeface="Times New Roman" pitchFamily="18" charset="0"/>
              </a:rPr>
              <a:t>Din acest punct de vedere, funcția de management este responsabilă de instantierea modelelor de informații și a politicilor care definesc capa</a:t>
            </a:r>
            <a:r>
              <a:rPr lang="en-US" sz="1400" dirty="0" err="1" smtClean="0">
                <a:latin typeface="Times New Roman" pitchFamily="18" charset="0"/>
                <a:cs typeface="Times New Roman" pitchFamily="18" charset="0"/>
              </a:rPr>
              <a:t>bilitățile</a:t>
            </a:r>
            <a:r>
              <a:rPr lang="ro-RO" sz="1400" dirty="0" smtClean="0">
                <a:latin typeface="Times New Roman" pitchFamily="18" charset="0"/>
                <a:cs typeface="Times New Roman" pitchFamily="18" charset="0"/>
              </a:rPr>
              <a:t> expuse peste interfețele dintre plane, mai ales dincolo de granițele domeniului de încredere.</a:t>
            </a:r>
            <a:endParaRPr lang="en-US" sz="1400" dirty="0">
              <a:latin typeface="Times New Roman" pitchFamily="18" charset="0"/>
              <a:cs typeface="Times New Roman" pitchFamily="18" charset="0"/>
            </a:endParaRPr>
          </a:p>
        </p:txBody>
      </p:sp>
      <p:pic>
        <p:nvPicPr>
          <p:cNvPr id="5" name="Picture 4" descr="C:\Users\Victor\Desktop\Figura5.jpg"/>
          <p:cNvPicPr/>
          <p:nvPr/>
        </p:nvPicPr>
        <p:blipFill>
          <a:blip r:embed="rId2" cstate="print"/>
          <a:srcRect/>
          <a:stretch>
            <a:fillRect/>
          </a:stretch>
        </p:blipFill>
        <p:spPr bwMode="auto">
          <a:xfrm>
            <a:off x="2590800" y="1828800"/>
            <a:ext cx="3810000" cy="4191000"/>
          </a:xfrm>
          <a:prstGeom prst="rect">
            <a:avLst/>
          </a:prstGeom>
          <a:noFill/>
          <a:ln w="9525">
            <a:noFill/>
            <a:miter lim="800000"/>
            <a:headEnd/>
            <a:tailEnd/>
          </a:ln>
        </p:spPr>
      </p:pic>
      <p:sp>
        <p:nvSpPr>
          <p:cNvPr id="6" name="TextBox 5"/>
          <p:cNvSpPr txBox="1"/>
          <p:nvPr/>
        </p:nvSpPr>
        <p:spPr>
          <a:xfrm>
            <a:off x="2438400" y="6172200"/>
            <a:ext cx="4343400" cy="338554"/>
          </a:xfrm>
          <a:prstGeom prst="rect">
            <a:avLst/>
          </a:prstGeom>
          <a:noFill/>
        </p:spPr>
        <p:txBody>
          <a:bodyPr wrap="square" rtlCol="0">
            <a:spAutoFit/>
          </a:bodyPr>
          <a:lstStyle/>
          <a:p>
            <a:pPr algn="ctr"/>
            <a:r>
              <a:rPr lang="en-US" sz="1600" dirty="0" err="1" smtClean="0">
                <a:latin typeface="Times New Roman" pitchFamily="18" charset="0"/>
                <a:cs typeface="Times New Roman" pitchFamily="18" charset="0"/>
              </a:rPr>
              <a:t>Figura</a:t>
            </a:r>
            <a:r>
              <a:rPr lang="en-US" sz="1600" dirty="0" smtClean="0">
                <a:latin typeface="Times New Roman" pitchFamily="18" charset="0"/>
                <a:cs typeface="Times New Roman" pitchFamily="18" charset="0"/>
              </a:rPr>
              <a:t> 3. </a:t>
            </a:r>
            <a:r>
              <a:rPr lang="ro-RO" sz="1600" dirty="0" smtClean="0">
                <a:latin typeface="Times New Roman" pitchFamily="18" charset="0"/>
                <a:cs typeface="Times New Roman" pitchFamily="18" charset="0"/>
              </a:rPr>
              <a:t>Rolurile ierarhice recursive</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158</TotalTime>
  <Words>1134</Words>
  <Application>Microsoft Office PowerPoint</Application>
  <PresentationFormat>On-screen Show (4:3)</PresentationFormat>
  <Paragraphs>98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Tema de casă – Rci Sdn – Software-Defined Networking</vt:lpstr>
      <vt:lpstr>Scopul Sdn – Software-Defined Networking</vt:lpstr>
      <vt:lpstr>Componentele de bază ale arhitecturii sdn</vt:lpstr>
      <vt:lpstr>Elementele arhitecturale de bază</vt:lpstr>
      <vt:lpstr>Continuare – Elemente arhitecturale</vt:lpstr>
      <vt:lpstr>Privire de ansamblu a arhitecturii SDN</vt:lpstr>
      <vt:lpstr>Slide 7</vt:lpstr>
      <vt:lpstr>Principiile SDN</vt:lpstr>
      <vt:lpstr>Slide 9</vt:lpstr>
      <vt:lpstr>Data plane</vt:lpstr>
      <vt:lpstr>Controller Plane</vt:lpstr>
      <vt:lpstr>Slide 12</vt:lpstr>
      <vt:lpstr>Application plane</vt:lpstr>
      <vt:lpstr>Funcția de management</vt:lpstr>
      <vt:lpstr>Concluzii</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de casă – Soa Serverul DNS - Linux</dc:title>
  <dc:creator>Victor Aflorei</dc:creator>
  <cp:lastModifiedBy>Victor Aflorei</cp:lastModifiedBy>
  <cp:revision>25</cp:revision>
  <dcterms:created xsi:type="dcterms:W3CDTF">2015-02-08T19:06:35Z</dcterms:created>
  <dcterms:modified xsi:type="dcterms:W3CDTF">2016-02-08T20:09:19Z</dcterms:modified>
</cp:coreProperties>
</file>