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98" autoAdjust="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21-Nov-13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21-Nov-13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21-Nov-13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21-Nov-13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21-Nov-13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21-Nov-13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21-Nov-13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Complemente</a:t>
            </a:r>
            <a:r>
              <a:rPr lang="en-US" dirty="0" smtClean="0"/>
              <a:t> TCP/IP</a:t>
            </a:r>
            <a:endParaRPr lang="en-US" dirty="0"/>
          </a:p>
        </p:txBody>
      </p:sp>
      <p:sp>
        <p:nvSpPr>
          <p:cNvPr id="3" name="Subtitle 2"/>
          <p:cNvSpPr>
            <a:spLocks noGrp="1"/>
          </p:cNvSpPr>
          <p:nvPr>
            <p:ph type="subTitle" idx="1"/>
          </p:nvPr>
        </p:nvSpPr>
        <p:spPr/>
        <p:txBody>
          <a:bodyPr/>
          <a:lstStyle/>
          <a:p>
            <a:r>
              <a:rPr lang="en-US" dirty="0" err="1" smtClean="0"/>
              <a:t>Masterand</a:t>
            </a:r>
            <a:r>
              <a:rPr lang="en-US" dirty="0" smtClean="0"/>
              <a:t>: </a:t>
            </a:r>
            <a:r>
              <a:rPr lang="en-US" dirty="0" err="1" smtClean="0"/>
              <a:t>Bucurica</a:t>
            </a:r>
            <a:r>
              <a:rPr lang="en-US" dirty="0" smtClean="0"/>
              <a:t> </a:t>
            </a:r>
            <a:r>
              <a:rPr lang="en-US" dirty="0" err="1" smtClean="0"/>
              <a:t>Mihai</a:t>
            </a:r>
            <a:r>
              <a:rPr lang="en-US" dirty="0" smtClean="0"/>
              <a:t> </a:t>
            </a:r>
            <a:r>
              <a:rPr lang="en-US" dirty="0" err="1" smtClean="0"/>
              <a:t>Ionut</a:t>
            </a:r>
            <a:endParaRPr lang="en-US" dirty="0" smtClean="0"/>
          </a:p>
          <a:p>
            <a:r>
              <a:rPr lang="en-US" dirty="0" smtClean="0"/>
              <a:t>Master </a:t>
            </a:r>
            <a:r>
              <a:rPr lang="en-US" dirty="0" err="1" smtClean="0"/>
              <a:t>IISC</a:t>
            </a:r>
            <a:r>
              <a:rPr lang="en-US" dirty="0" smtClean="0"/>
              <a:t>, </a:t>
            </a:r>
            <a:r>
              <a:rPr lang="en-US" dirty="0" err="1" smtClean="0"/>
              <a:t>anul</a:t>
            </a:r>
            <a:r>
              <a:rPr lang="en-US" dirty="0" smtClean="0"/>
              <a:t> 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rmAutofit/>
          </a:bodyPr>
          <a:lstStyle/>
          <a:p>
            <a:r>
              <a:rPr lang="en-US" sz="3600" b="1" i="1" dirty="0" err="1" smtClean="0"/>
              <a:t>Pachete</a:t>
            </a:r>
            <a:r>
              <a:rPr lang="en-US" sz="3600" b="1" i="1" dirty="0" smtClean="0"/>
              <a:t> IP cu </a:t>
            </a:r>
            <a:r>
              <a:rPr lang="en-US" sz="3600" b="1" i="1" dirty="0" err="1" smtClean="0"/>
              <a:t>rol</a:t>
            </a:r>
            <a:r>
              <a:rPr lang="en-US" sz="3600" b="1" i="1" dirty="0" smtClean="0"/>
              <a:t> de </a:t>
            </a:r>
            <a:r>
              <a:rPr lang="en-US" sz="3600" b="1" i="1" dirty="0" err="1" smtClean="0"/>
              <a:t>semnale</a:t>
            </a:r>
            <a:r>
              <a:rPr lang="en-US" sz="3600" b="1" i="1" dirty="0" smtClean="0"/>
              <a:t> : </a:t>
            </a:r>
            <a:r>
              <a:rPr lang="en-US" sz="3600" b="1" i="1" dirty="0" err="1" smtClean="0"/>
              <a:t>ICMP</a:t>
            </a:r>
            <a:endParaRPr lang="en-US" sz="3600" dirty="0"/>
          </a:p>
        </p:txBody>
      </p:sp>
      <p:sp>
        <p:nvSpPr>
          <p:cNvPr id="6" name="Subtitle 5"/>
          <p:cNvSpPr>
            <a:spLocks noGrp="1"/>
          </p:cNvSpPr>
          <p:nvPr>
            <p:ph type="subTitle" idx="1"/>
          </p:nvPr>
        </p:nvSpPr>
        <p:spPr>
          <a:xfrm>
            <a:off x="685800" y="1371600"/>
            <a:ext cx="7848600" cy="4876800"/>
          </a:xfrm>
        </p:spPr>
        <p:txBody>
          <a:bodyPr>
            <a:noAutofit/>
          </a:bodyPr>
          <a:lstStyle/>
          <a:p>
            <a:pPr algn="l">
              <a:buFontTx/>
              <a:buChar char="-"/>
            </a:pPr>
            <a:r>
              <a:rPr lang="en-US" sz="1800" dirty="0" smtClean="0">
                <a:solidFill>
                  <a:schemeClr val="tx1"/>
                </a:solidFill>
              </a:rPr>
              <a:t>   </a:t>
            </a:r>
            <a:r>
              <a:rPr lang="ro-RO" sz="1800" dirty="0" smtClean="0">
                <a:solidFill>
                  <a:schemeClr val="tx1"/>
                </a:solidFill>
              </a:rPr>
              <a:t>Probabil </a:t>
            </a:r>
            <a:r>
              <a:rPr lang="ro-RO" sz="1800" dirty="0" smtClean="0">
                <a:solidFill>
                  <a:schemeClr val="tx1"/>
                </a:solidFill>
              </a:rPr>
              <a:t>cele mai utilizate programe care se bazează pe </a:t>
            </a:r>
            <a:r>
              <a:rPr lang="ro-RO" sz="1800" dirty="0" smtClean="0">
                <a:solidFill>
                  <a:schemeClr val="tx1"/>
                </a:solidFill>
              </a:rPr>
              <a:t>ICMP</a:t>
            </a:r>
            <a:r>
              <a:rPr lang="en-US" sz="1800" dirty="0" smtClean="0">
                <a:solidFill>
                  <a:schemeClr val="tx1"/>
                </a:solidFill>
              </a:rPr>
              <a:t> </a:t>
            </a:r>
            <a:r>
              <a:rPr lang="ro-RO" sz="1800" dirty="0" smtClean="0">
                <a:solidFill>
                  <a:schemeClr val="tx1"/>
                </a:solidFill>
              </a:rPr>
              <a:t>sunt</a:t>
            </a:r>
            <a:r>
              <a:rPr lang="en-US" sz="1800" dirty="0" smtClean="0">
                <a:solidFill>
                  <a:schemeClr val="tx1"/>
                </a:solidFill>
              </a:rPr>
              <a:t> </a:t>
            </a:r>
            <a:r>
              <a:rPr lang="ro-RO" sz="1800" b="1" i="1" dirty="0" smtClean="0">
                <a:solidFill>
                  <a:schemeClr val="tx1"/>
                </a:solidFill>
              </a:rPr>
              <a:t>ping</a:t>
            </a:r>
            <a:r>
              <a:rPr lang="en-US" sz="1800" dirty="0" smtClean="0">
                <a:solidFill>
                  <a:schemeClr val="tx1"/>
                </a:solidFill>
              </a:rPr>
              <a:t> </a:t>
            </a:r>
            <a:r>
              <a:rPr lang="ro-RO" sz="1800" dirty="0" smtClean="0">
                <a:solidFill>
                  <a:schemeClr val="tx1"/>
                </a:solidFill>
              </a:rPr>
              <a:t>și</a:t>
            </a:r>
            <a:r>
              <a:rPr lang="en-US" sz="1800" dirty="0" smtClean="0">
                <a:solidFill>
                  <a:schemeClr val="tx1"/>
                </a:solidFill>
              </a:rPr>
              <a:t> </a:t>
            </a:r>
            <a:r>
              <a:rPr lang="ro-RO" sz="1800" b="1" i="1" dirty="0" smtClean="0">
                <a:solidFill>
                  <a:schemeClr val="tx1"/>
                </a:solidFill>
              </a:rPr>
              <a:t>traceroute</a:t>
            </a:r>
            <a:r>
              <a:rPr lang="ro-RO" sz="1800" dirty="0" smtClean="0">
                <a:solidFill>
                  <a:schemeClr val="tx1"/>
                </a:solidFill>
              </a:rPr>
              <a:t>.</a:t>
            </a:r>
            <a:endParaRPr lang="en-US" sz="1800" dirty="0" smtClean="0">
              <a:solidFill>
                <a:schemeClr val="tx1"/>
              </a:solidFill>
            </a:endParaRPr>
          </a:p>
          <a:p>
            <a:pPr algn="l">
              <a:buFontTx/>
              <a:buChar char="-"/>
            </a:pPr>
            <a:r>
              <a:rPr lang="en-US" sz="1800" b="1" i="1" dirty="0" smtClean="0">
                <a:solidFill>
                  <a:schemeClr val="tx1"/>
                </a:solidFill>
              </a:rPr>
              <a:t> </a:t>
            </a:r>
            <a:r>
              <a:rPr lang="en-US" sz="1800" b="1" i="1" dirty="0" smtClean="0">
                <a:solidFill>
                  <a:schemeClr val="tx1"/>
                </a:solidFill>
              </a:rPr>
              <a:t>  </a:t>
            </a:r>
            <a:r>
              <a:rPr lang="ro-RO" sz="1800" b="1" i="1" dirty="0" smtClean="0">
                <a:solidFill>
                  <a:schemeClr val="tx1"/>
                </a:solidFill>
              </a:rPr>
              <a:t>Ping</a:t>
            </a:r>
            <a:r>
              <a:rPr lang="ro-RO" sz="1800" dirty="0" smtClean="0">
                <a:solidFill>
                  <a:schemeClr val="tx1"/>
                </a:solidFill>
              </a:rPr>
              <a:t> </a:t>
            </a:r>
            <a:r>
              <a:rPr lang="ro-RO" sz="1800" dirty="0" smtClean="0">
                <a:solidFill>
                  <a:schemeClr val="tx1"/>
                </a:solidFill>
              </a:rPr>
              <a:t>trimite mesaje ICMP de tip </a:t>
            </a:r>
            <a:r>
              <a:rPr lang="ro-RO" sz="1800" i="1" dirty="0" smtClean="0">
                <a:solidFill>
                  <a:schemeClr val="tx1"/>
                </a:solidFill>
              </a:rPr>
              <a:t>echo request</a:t>
            </a:r>
            <a:r>
              <a:rPr lang="ro-RO" sz="1800" dirty="0" smtClean="0">
                <a:solidFill>
                  <a:schemeClr val="tx1"/>
                </a:solidFill>
              </a:rPr>
              <a:t> ("cerere de ecou") </a:t>
            </a:r>
            <a:r>
              <a:rPr lang="ro-RO" sz="1800" dirty="0" smtClean="0">
                <a:solidFill>
                  <a:schemeClr val="tx1"/>
                </a:solidFill>
              </a:rPr>
              <a:t>către</a:t>
            </a:r>
            <a:r>
              <a:rPr lang="en-US" sz="1800" dirty="0" smtClean="0">
                <a:solidFill>
                  <a:schemeClr val="tx1"/>
                </a:solidFill>
              </a:rPr>
              <a:t> </a:t>
            </a:r>
            <a:r>
              <a:rPr lang="ro-RO" sz="1800" dirty="0" smtClean="0">
                <a:solidFill>
                  <a:schemeClr val="tx1"/>
                </a:solidFill>
              </a:rPr>
              <a:t>calculatorul</a:t>
            </a:r>
            <a:r>
              <a:rPr lang="ro-RO" sz="1800" dirty="0" smtClean="0">
                <a:solidFill>
                  <a:schemeClr val="tx1"/>
                </a:solidFill>
              </a:rPr>
              <a:t> țintă și așteaptă de la acesta mesaje ICMP de tip </a:t>
            </a:r>
            <a:r>
              <a:rPr lang="ro-RO" sz="1800" i="1" dirty="0" smtClean="0">
                <a:solidFill>
                  <a:schemeClr val="tx1"/>
                </a:solidFill>
              </a:rPr>
              <a:t>echo reply</a:t>
            </a:r>
            <a:r>
              <a:rPr lang="ro-RO" sz="1800" dirty="0" smtClean="0">
                <a:solidFill>
                  <a:schemeClr val="tx1"/>
                </a:solidFill>
              </a:rPr>
              <a:t> ("răspuns de tip ecou"). Dacă acestea nu sunt primite, se poate presupune că ceva este în neregulă cu conexiunea dintre cele două calculatoare.</a:t>
            </a:r>
            <a:r>
              <a:rPr lang="ro-RO" sz="1800" baseline="30000" dirty="0" smtClean="0">
                <a:solidFill>
                  <a:schemeClr val="tx1"/>
                </a:solidFill>
              </a:rPr>
              <a:t>[</a:t>
            </a:r>
            <a:r>
              <a:rPr lang="ro-RO" sz="1800" baseline="30000" dirty="0" smtClean="0">
                <a:solidFill>
                  <a:schemeClr val="tx1"/>
                </a:solidFill>
              </a:rPr>
              <a:t>7]</a:t>
            </a:r>
            <a:endParaRPr lang="en-US" sz="1800" dirty="0" smtClean="0">
              <a:solidFill>
                <a:schemeClr val="tx1"/>
              </a:solidFill>
            </a:endParaRPr>
          </a:p>
          <a:p>
            <a:pPr algn="l">
              <a:buFontTx/>
              <a:buChar char="-"/>
            </a:pPr>
            <a:r>
              <a:rPr lang="en-US" sz="1800" dirty="0" smtClean="0">
                <a:solidFill>
                  <a:schemeClr val="tx1"/>
                </a:solidFill>
              </a:rPr>
              <a:t> </a:t>
            </a:r>
            <a:r>
              <a:rPr lang="en-US" sz="1800" dirty="0" smtClean="0">
                <a:solidFill>
                  <a:schemeClr val="tx1"/>
                </a:solidFill>
              </a:rPr>
              <a:t> </a:t>
            </a:r>
            <a:r>
              <a:rPr lang="ro-RO" sz="1800" dirty="0" smtClean="0">
                <a:solidFill>
                  <a:schemeClr val="tx1"/>
                </a:solidFill>
              </a:rPr>
              <a:t>Toate</a:t>
            </a:r>
            <a:r>
              <a:rPr lang="ro-RO" sz="1800" dirty="0" smtClean="0">
                <a:solidFill>
                  <a:schemeClr val="tx1"/>
                </a:solidFill>
              </a:rPr>
              <a:t> pachetele IP au în antet un câmp special numit TTL (</a:t>
            </a:r>
            <a:r>
              <a:rPr lang="ro-RO" sz="1800" i="1" dirty="0" smtClean="0">
                <a:solidFill>
                  <a:schemeClr val="tx1"/>
                </a:solidFill>
              </a:rPr>
              <a:t>Time To Live</a:t>
            </a:r>
            <a:r>
              <a:rPr lang="ro-RO" sz="1800" dirty="0" smtClean="0">
                <a:solidFill>
                  <a:schemeClr val="tx1"/>
                </a:solidFill>
              </a:rPr>
              <a:t>). Acest câmp este decrementat de fiecare dată când trece printr-un ruter. Pentru a evita buclele de routare, în momentul în care câmpul TTL ajunge la zero pachetul nu este trimis mai departe. În această situație, router-ul care a decrementat câmpul TTL la zero trimite către calculatorul-origine al pachetului (adresa acestuia se află tot în prologul IP) un mesaj ICMP de tip </a:t>
            </a:r>
            <a:r>
              <a:rPr lang="ro-RO" sz="1800" i="1" dirty="0" smtClean="0">
                <a:solidFill>
                  <a:schemeClr val="tx1"/>
                </a:solidFill>
              </a:rPr>
              <a:t>time </a:t>
            </a:r>
            <a:r>
              <a:rPr lang="ro-RO" sz="1800" i="1" dirty="0" smtClean="0">
                <a:solidFill>
                  <a:schemeClr val="tx1"/>
                </a:solidFill>
              </a:rPr>
              <a:t>exceeded</a:t>
            </a:r>
            <a:r>
              <a:rPr lang="ro-RO" sz="1800" dirty="0" smtClean="0">
                <a:solidFill>
                  <a:schemeClr val="tx1"/>
                </a:solidFill>
              </a:rPr>
              <a:t>.</a:t>
            </a:r>
            <a:endParaRPr lang="en-US" sz="1800" dirty="0" smtClean="0">
              <a:solidFill>
                <a:schemeClr val="tx1"/>
              </a:solidFill>
            </a:endParaRPr>
          </a:p>
          <a:p>
            <a:pPr algn="l">
              <a:buFontTx/>
              <a:buChar char="-"/>
            </a:pPr>
            <a:r>
              <a:rPr lang="en-US" sz="1800" dirty="0" smtClean="0">
                <a:solidFill>
                  <a:schemeClr val="tx1"/>
                </a:solidFill>
              </a:rPr>
              <a:t>  </a:t>
            </a:r>
            <a:r>
              <a:rPr lang="ro-RO" sz="1800" dirty="0" smtClean="0">
                <a:solidFill>
                  <a:schemeClr val="tx1"/>
                </a:solidFill>
              </a:rPr>
              <a:t>Programul</a:t>
            </a:r>
            <a:r>
              <a:rPr lang="ro-RO" sz="1800" dirty="0" smtClean="0">
                <a:solidFill>
                  <a:schemeClr val="tx1"/>
                </a:solidFill>
              </a:rPr>
              <a:t> traceroute profită de acest mecanism și trimite către calculatorul țintă, pachete UDP cu valori ale câmpului TTL din ce în ce mai mari, cu scopul de a obține mesaje </a:t>
            </a:r>
            <a:r>
              <a:rPr lang="ro-RO" sz="1800" i="1" dirty="0" smtClean="0">
                <a:solidFill>
                  <a:schemeClr val="tx1"/>
                </a:solidFill>
              </a:rPr>
              <a:t>time exceeded</a:t>
            </a:r>
            <a:r>
              <a:rPr lang="ro-RO" sz="1800" dirty="0" smtClean="0">
                <a:solidFill>
                  <a:schemeClr val="tx1"/>
                </a:solidFill>
              </a:rPr>
              <a:t> de la toate routerele aflate pe traseu.</a:t>
            </a:r>
            <a:r>
              <a:rPr lang="ro-RO" sz="1800" baseline="30000" dirty="0" smtClean="0">
                <a:solidFill>
                  <a:schemeClr val="tx1"/>
                </a:solidFill>
              </a:rPr>
              <a:t> [7]</a:t>
            </a:r>
            <a:endParaRPr lang="en-US" sz="1800" dirty="0" smtClean="0">
              <a:solidFill>
                <a:schemeClr val="tx1"/>
              </a:solidFill>
            </a:endParaRPr>
          </a:p>
          <a:p>
            <a:pPr algn="l"/>
            <a:endParaRPr lang="en-US" sz="18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rmAutofit/>
          </a:bodyPr>
          <a:lstStyle/>
          <a:p>
            <a:pPr lvl="1"/>
            <a:r>
              <a:rPr lang="ro-RO" sz="3600" b="1" i="1" dirty="0"/>
              <a:t>Ferestrele de achitare si receptie </a:t>
            </a:r>
            <a:endParaRPr lang="en-US" sz="3200" dirty="0"/>
          </a:p>
        </p:txBody>
      </p:sp>
      <p:sp>
        <p:nvSpPr>
          <p:cNvPr id="6" name="Subtitle 5"/>
          <p:cNvSpPr>
            <a:spLocks noGrp="1"/>
          </p:cNvSpPr>
          <p:nvPr>
            <p:ph type="subTitle" idx="1"/>
          </p:nvPr>
        </p:nvSpPr>
        <p:spPr>
          <a:xfrm>
            <a:off x="685800" y="1371600"/>
            <a:ext cx="7848600" cy="4876800"/>
          </a:xfrm>
        </p:spPr>
        <p:txBody>
          <a:bodyPr>
            <a:noAutofit/>
          </a:bodyPr>
          <a:lstStyle/>
          <a:p>
            <a:pPr algn="l"/>
            <a:r>
              <a:rPr lang="en-US" sz="1800" dirty="0" smtClean="0">
                <a:solidFill>
                  <a:schemeClr val="tx1"/>
                </a:solidFill>
              </a:rPr>
              <a:t> </a:t>
            </a:r>
            <a:r>
              <a:rPr lang="en-US" sz="1800" dirty="0" smtClean="0">
                <a:solidFill>
                  <a:schemeClr val="tx1"/>
                </a:solidFill>
              </a:rPr>
              <a:t>            </a:t>
            </a:r>
            <a:r>
              <a:rPr lang="ro-RO" sz="1800" dirty="0" smtClean="0">
                <a:solidFill>
                  <a:schemeClr val="tx1"/>
                </a:solidFill>
              </a:rPr>
              <a:t>Protocolul </a:t>
            </a:r>
            <a:r>
              <a:rPr lang="ro-RO" sz="1800" dirty="0" smtClean="0">
                <a:solidFill>
                  <a:schemeClr val="tx1"/>
                </a:solidFill>
              </a:rPr>
              <a:t>de bază al TCP-ului este </a:t>
            </a:r>
            <a:r>
              <a:rPr lang="ro-RO" sz="1800" b="1" i="1" dirty="0" smtClean="0">
                <a:solidFill>
                  <a:schemeClr val="tx1"/>
                </a:solidFill>
              </a:rPr>
              <a:t>sliding window protocol</a:t>
            </a:r>
            <a:r>
              <a:rPr lang="ro-RO" sz="1800" dirty="0" smtClean="0">
                <a:solidFill>
                  <a:schemeClr val="tx1"/>
                </a:solidFill>
              </a:rPr>
              <a:t>, care se bazează pe principiul ferestrei glisante. În momentul în care emitătorul transmite un segment, acesta porneste și un timer. Când segmentul ajunge la destinație, receptorul transmite un segment (cu sau fără date) care conține un numar de confirmare egal cu următoarea secvență pe care o așteaptă. Daca timerul emițătorului este depășit înainte de recepția mesajului de confirmare, mesajul este retransmis. </a:t>
            </a:r>
            <a:r>
              <a:rPr lang="ro-RO" sz="1800" baseline="30000" dirty="0" smtClean="0">
                <a:solidFill>
                  <a:schemeClr val="tx1"/>
                </a:solidFill>
              </a:rPr>
              <a:t>[15]</a:t>
            </a:r>
            <a:r>
              <a:rPr lang="ro-RO" sz="1800" dirty="0" smtClean="0">
                <a:solidFill>
                  <a:schemeClr val="tx1"/>
                </a:solidFill>
              </a:rPr>
              <a:t> </a:t>
            </a:r>
            <a:endParaRPr lang="en-US" sz="1800" dirty="0" smtClean="0">
              <a:solidFill>
                <a:schemeClr val="tx1"/>
              </a:solidFill>
            </a:endParaRPr>
          </a:p>
          <a:p>
            <a:pPr algn="l"/>
            <a:r>
              <a:rPr lang="en-US" sz="1800" dirty="0" smtClean="0">
                <a:solidFill>
                  <a:schemeClr val="tx1"/>
                </a:solidFill>
              </a:rPr>
              <a:t> </a:t>
            </a:r>
            <a:r>
              <a:rPr lang="en-US" sz="1800" dirty="0" smtClean="0">
                <a:solidFill>
                  <a:schemeClr val="tx1"/>
                </a:solidFill>
              </a:rPr>
              <a:t>           </a:t>
            </a:r>
            <a:r>
              <a:rPr lang="ro-RO" sz="1800" dirty="0" smtClean="0">
                <a:solidFill>
                  <a:schemeClr val="tx1"/>
                </a:solidFill>
              </a:rPr>
              <a:t>Spre </a:t>
            </a:r>
            <a:r>
              <a:rPr lang="ro-RO" sz="1800" dirty="0" smtClean="0">
                <a:solidFill>
                  <a:schemeClr val="tx1"/>
                </a:solidFill>
              </a:rPr>
              <a:t>deosebire de UDP care transmite pachete între 2 hosturi fără a oferi siguranța că acestea ajung la destinație, TCP este protocol orientat pe conexiune.  Astfel pentru fiecare pachet transmis de la sursă la destinație, cu ajutorul arhitecturii TCP, trebuiesc parcurse mai multe etape: </a:t>
            </a:r>
            <a:endParaRPr lang="en-US" sz="1800" dirty="0" smtClean="0">
              <a:solidFill>
                <a:schemeClr val="tx1"/>
              </a:solidFill>
            </a:endParaRPr>
          </a:p>
          <a:p>
            <a:pPr algn="l"/>
            <a:r>
              <a:rPr lang="en-US" sz="1800" dirty="0" smtClean="0">
                <a:solidFill>
                  <a:schemeClr val="tx1"/>
                </a:solidFill>
              </a:rPr>
              <a:t>                   </a:t>
            </a:r>
            <a:r>
              <a:rPr lang="ro-RO" sz="1800" dirty="0" smtClean="0">
                <a:solidFill>
                  <a:schemeClr val="tx1"/>
                </a:solidFill>
              </a:rPr>
              <a:t>- </a:t>
            </a:r>
            <a:r>
              <a:rPr lang="en-US" sz="1800" dirty="0" smtClean="0">
                <a:solidFill>
                  <a:schemeClr val="tx1"/>
                </a:solidFill>
              </a:rPr>
              <a:t> </a:t>
            </a:r>
            <a:r>
              <a:rPr lang="ro-RO" sz="1800" dirty="0" smtClean="0">
                <a:solidFill>
                  <a:schemeClr val="tx1"/>
                </a:solidFill>
              </a:rPr>
              <a:t>realizarea </a:t>
            </a:r>
            <a:r>
              <a:rPr lang="ro-RO" sz="1800" dirty="0" smtClean="0">
                <a:solidFill>
                  <a:schemeClr val="tx1"/>
                </a:solidFill>
              </a:rPr>
              <a:t>conexiunii dintre cele 2 hosturi </a:t>
            </a:r>
            <a:endParaRPr lang="en-US" sz="1800" dirty="0" smtClean="0">
              <a:solidFill>
                <a:schemeClr val="tx1"/>
              </a:solidFill>
            </a:endParaRPr>
          </a:p>
          <a:p>
            <a:pPr algn="l"/>
            <a:r>
              <a:rPr lang="en-US" sz="1800" dirty="0" smtClean="0">
                <a:solidFill>
                  <a:schemeClr val="tx1"/>
                </a:solidFill>
              </a:rPr>
              <a:t>                   </a:t>
            </a:r>
            <a:r>
              <a:rPr lang="ro-RO" sz="1800" dirty="0" smtClean="0">
                <a:solidFill>
                  <a:schemeClr val="tx1"/>
                </a:solidFill>
              </a:rPr>
              <a:t>-</a:t>
            </a:r>
            <a:r>
              <a:rPr lang="en-US" sz="1800" dirty="0" smtClean="0">
                <a:solidFill>
                  <a:schemeClr val="tx1"/>
                </a:solidFill>
              </a:rPr>
              <a:t> </a:t>
            </a:r>
            <a:r>
              <a:rPr lang="ro-RO" sz="1800" dirty="0" smtClean="0">
                <a:solidFill>
                  <a:schemeClr val="tx1"/>
                </a:solidFill>
              </a:rPr>
              <a:t> </a:t>
            </a:r>
            <a:r>
              <a:rPr lang="ro-RO" sz="1800" dirty="0" smtClean="0">
                <a:solidFill>
                  <a:schemeClr val="tx1"/>
                </a:solidFill>
              </a:rPr>
              <a:t>schimbarea de informații între acestea </a:t>
            </a:r>
            <a:endParaRPr lang="en-US" sz="1800" dirty="0" smtClean="0">
              <a:solidFill>
                <a:schemeClr val="tx1"/>
              </a:solidFill>
            </a:endParaRPr>
          </a:p>
          <a:p>
            <a:pPr algn="l"/>
            <a:r>
              <a:rPr lang="en-US" sz="1800" dirty="0" smtClean="0">
                <a:solidFill>
                  <a:schemeClr val="tx1"/>
                </a:solidFill>
              </a:rPr>
              <a:t>                   </a:t>
            </a:r>
            <a:r>
              <a:rPr lang="ro-RO" sz="1800" dirty="0" smtClean="0">
                <a:solidFill>
                  <a:schemeClr val="tx1"/>
                </a:solidFill>
              </a:rPr>
              <a:t>-</a:t>
            </a:r>
            <a:r>
              <a:rPr lang="en-US" sz="1800" dirty="0" smtClean="0">
                <a:solidFill>
                  <a:schemeClr val="tx1"/>
                </a:solidFill>
              </a:rPr>
              <a:t> </a:t>
            </a:r>
            <a:r>
              <a:rPr lang="ro-RO" sz="1800" dirty="0" smtClean="0">
                <a:solidFill>
                  <a:schemeClr val="tx1"/>
                </a:solidFill>
              </a:rPr>
              <a:t> </a:t>
            </a:r>
            <a:r>
              <a:rPr lang="ro-RO" sz="1800" dirty="0" smtClean="0">
                <a:solidFill>
                  <a:schemeClr val="tx1"/>
                </a:solidFill>
              </a:rPr>
              <a:t>întreruperea conexiunii </a:t>
            </a:r>
            <a:endParaRPr lang="en-US" sz="18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rmAutofit/>
          </a:bodyPr>
          <a:lstStyle/>
          <a:p>
            <a:pPr lvl="1"/>
            <a:r>
              <a:rPr lang="ro-RO" sz="3600" b="1" i="1" dirty="0"/>
              <a:t>Ferestrele de achitare si receptie </a:t>
            </a:r>
            <a:endParaRPr lang="en-US" sz="3200" dirty="0"/>
          </a:p>
        </p:txBody>
      </p:sp>
      <p:sp>
        <p:nvSpPr>
          <p:cNvPr id="6" name="Subtitle 5"/>
          <p:cNvSpPr>
            <a:spLocks noGrp="1"/>
          </p:cNvSpPr>
          <p:nvPr>
            <p:ph type="subTitle" idx="1"/>
          </p:nvPr>
        </p:nvSpPr>
        <p:spPr>
          <a:xfrm>
            <a:off x="685800" y="1371600"/>
            <a:ext cx="7848600" cy="4876800"/>
          </a:xfrm>
        </p:spPr>
        <p:txBody>
          <a:bodyPr>
            <a:noAutofit/>
          </a:bodyPr>
          <a:lstStyle/>
          <a:p>
            <a:pPr algn="l"/>
            <a:r>
              <a:rPr lang="en-US" sz="1800" dirty="0" smtClean="0">
                <a:solidFill>
                  <a:schemeClr val="tx1"/>
                </a:solidFill>
              </a:rPr>
              <a:t> </a:t>
            </a:r>
            <a:r>
              <a:rPr lang="en-US" sz="1800" dirty="0" smtClean="0">
                <a:solidFill>
                  <a:schemeClr val="tx1"/>
                </a:solidFill>
              </a:rPr>
              <a:t>            </a:t>
            </a:r>
            <a:r>
              <a:rPr lang="ro-RO" sz="1800" dirty="0" smtClean="0">
                <a:solidFill>
                  <a:schemeClr val="tx1"/>
                </a:solidFill>
              </a:rPr>
              <a:t>In </a:t>
            </a:r>
            <a:r>
              <a:rPr lang="ro-RO" sz="1800" dirty="0" smtClean="0">
                <a:solidFill>
                  <a:schemeClr val="tx1"/>
                </a:solidFill>
              </a:rPr>
              <a:t>cazul UDP, un pachet este transmis fără a avea siguranța că informația a ajuns de la sursă la destinație. Același pachet transmis folosind protocolul TCP, va oferi siguranța că pachetul a ajuns la destinație. Mai mult, în cazul în care locatia dorită nu poate fi găsită, emițătorul va fi informat de acest lucru. Există 2 cazuri în care nu se poate transmite un pachet:</a:t>
            </a:r>
            <a:endParaRPr lang="en-US" sz="1800" dirty="0" smtClean="0">
              <a:solidFill>
                <a:schemeClr val="tx1"/>
              </a:solidFill>
            </a:endParaRPr>
          </a:p>
          <a:p>
            <a:pPr algn="l"/>
            <a:r>
              <a:rPr lang="ro-RO" sz="1800" dirty="0" smtClean="0">
                <a:solidFill>
                  <a:schemeClr val="tx1"/>
                </a:solidFill>
              </a:rPr>
              <a:t>a) Nu se poate realiza conexiunea între cele 2 hosturi. În momentul în care se </a:t>
            </a:r>
            <a:endParaRPr lang="en-US" sz="1800" dirty="0" smtClean="0">
              <a:solidFill>
                <a:schemeClr val="tx1"/>
              </a:solidFill>
            </a:endParaRPr>
          </a:p>
          <a:p>
            <a:pPr algn="l"/>
            <a:r>
              <a:rPr lang="ro-RO" sz="1800" dirty="0" smtClean="0">
                <a:solidFill>
                  <a:schemeClr val="tx1"/>
                </a:solidFill>
              </a:rPr>
              <a:t>doreste realizarea conexiunii locația nu poate fi gasită sau nu acceptă realizarea </a:t>
            </a:r>
            <a:endParaRPr lang="en-US" sz="1800" dirty="0" smtClean="0">
              <a:solidFill>
                <a:schemeClr val="tx1"/>
              </a:solidFill>
            </a:endParaRPr>
          </a:p>
          <a:p>
            <a:pPr algn="l"/>
            <a:r>
              <a:rPr lang="ro-RO" sz="1800" dirty="0" smtClean="0">
                <a:solidFill>
                  <a:schemeClr val="tx1"/>
                </a:solidFill>
              </a:rPr>
              <a:t>conexiunii. </a:t>
            </a:r>
            <a:endParaRPr lang="en-US" sz="1800" dirty="0" smtClean="0">
              <a:solidFill>
                <a:schemeClr val="tx1"/>
              </a:solidFill>
            </a:endParaRPr>
          </a:p>
          <a:p>
            <a:pPr algn="l"/>
            <a:r>
              <a:rPr lang="ro-RO" sz="1800" dirty="0" smtClean="0">
                <a:solidFill>
                  <a:schemeClr val="tx1"/>
                </a:solidFill>
              </a:rPr>
              <a:t>b) Conexiunea a fost deja realizată anterior între cele 2 hosturi dar pachetul nu </a:t>
            </a:r>
            <a:endParaRPr lang="en-US" sz="1800" dirty="0" smtClean="0">
              <a:solidFill>
                <a:schemeClr val="tx1"/>
              </a:solidFill>
            </a:endParaRPr>
          </a:p>
          <a:p>
            <a:pPr algn="l"/>
            <a:r>
              <a:rPr lang="ro-RO" sz="1800" dirty="0" smtClean="0">
                <a:solidFill>
                  <a:schemeClr val="tx1"/>
                </a:solidFill>
              </a:rPr>
              <a:t>a putut fi transmis. Acest lucru se poate întampla fie din cauză că unul din hosturi s-a </a:t>
            </a:r>
            <a:r>
              <a:rPr lang="ro-RO" sz="1800" dirty="0" smtClean="0">
                <a:solidFill>
                  <a:schemeClr val="tx1"/>
                </a:solidFill>
              </a:rPr>
              <a:t>deconectat </a:t>
            </a:r>
            <a:r>
              <a:rPr lang="ro-RO" sz="1800" dirty="0" smtClean="0">
                <a:solidFill>
                  <a:schemeClr val="tx1"/>
                </a:solidFill>
              </a:rPr>
              <a:t>fără a anunța intreruperea conexiunii (ex: întreruperea curentului), fie fără </a:t>
            </a:r>
            <a:r>
              <a:rPr lang="ro-RO" sz="1800" dirty="0" smtClean="0">
                <a:solidFill>
                  <a:schemeClr val="tx1"/>
                </a:solidFill>
              </a:rPr>
              <a:t>ca </a:t>
            </a:r>
            <a:r>
              <a:rPr lang="ro-RO" sz="1800" dirty="0" smtClean="0">
                <a:solidFill>
                  <a:schemeClr val="tx1"/>
                </a:solidFill>
              </a:rPr>
              <a:t>cererea de închidere să ajungă la celălalt capăt al conexiunii (legătura dintre </a:t>
            </a:r>
            <a:r>
              <a:rPr lang="ro-RO" sz="1800" dirty="0" smtClean="0">
                <a:solidFill>
                  <a:schemeClr val="tx1"/>
                </a:solidFill>
              </a:rPr>
              <a:t>calculatoare </a:t>
            </a:r>
            <a:r>
              <a:rPr lang="ro-RO" sz="1800" dirty="0" smtClean="0">
                <a:solidFill>
                  <a:schemeClr val="tx1"/>
                </a:solidFill>
              </a:rPr>
              <a:t>a fost întreruptă si nu există altă rută alternativă). </a:t>
            </a:r>
            <a:endParaRPr lang="en-US" sz="18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rmAutofit/>
          </a:bodyPr>
          <a:lstStyle/>
          <a:p>
            <a:pPr lvl="1"/>
            <a:r>
              <a:rPr lang="ro-RO" sz="3600" b="1" i="1" dirty="0"/>
              <a:t>Ferestrele de achitare si receptie </a:t>
            </a:r>
            <a:endParaRPr lang="en-US" sz="3200" dirty="0"/>
          </a:p>
        </p:txBody>
      </p:sp>
      <p:sp>
        <p:nvSpPr>
          <p:cNvPr id="6" name="Subtitle 5"/>
          <p:cNvSpPr>
            <a:spLocks noGrp="1"/>
          </p:cNvSpPr>
          <p:nvPr>
            <p:ph type="subTitle" idx="1"/>
          </p:nvPr>
        </p:nvSpPr>
        <p:spPr>
          <a:xfrm>
            <a:off x="685800" y="1371600"/>
            <a:ext cx="7848600" cy="4876800"/>
          </a:xfrm>
        </p:spPr>
        <p:txBody>
          <a:bodyPr>
            <a:noAutofit/>
          </a:bodyPr>
          <a:lstStyle/>
          <a:p>
            <a:pPr algn="l"/>
            <a:r>
              <a:rPr lang="en-US" sz="1800" dirty="0" smtClean="0">
                <a:solidFill>
                  <a:schemeClr val="tx1"/>
                </a:solidFill>
              </a:rPr>
              <a:t> </a:t>
            </a:r>
            <a:r>
              <a:rPr lang="en-US" sz="1800" dirty="0" smtClean="0">
                <a:solidFill>
                  <a:schemeClr val="tx1"/>
                </a:solidFill>
              </a:rPr>
              <a:t>          </a:t>
            </a:r>
            <a:r>
              <a:rPr lang="ro-RO" sz="1800" dirty="0" smtClean="0">
                <a:solidFill>
                  <a:schemeClr val="tx1"/>
                </a:solidFill>
              </a:rPr>
              <a:t>Conexiunea </a:t>
            </a:r>
            <a:r>
              <a:rPr lang="ro-RO" sz="1800" dirty="0" smtClean="0">
                <a:solidFill>
                  <a:schemeClr val="tx1"/>
                </a:solidFill>
              </a:rPr>
              <a:t>TCP poate fi reprezentată printr-un automat cu număr finit de stări. Automatul are 11 stări prezentate mai jos. Ca orice automat, în funcție de starea curentă nu se poate trece decât în anumite stări. </a:t>
            </a:r>
            <a:r>
              <a:rPr lang="ro-RO" sz="1800" baseline="30000" dirty="0" smtClean="0">
                <a:solidFill>
                  <a:schemeClr val="tx1"/>
                </a:solidFill>
              </a:rPr>
              <a:t>[15</a:t>
            </a:r>
            <a:r>
              <a:rPr lang="ro-RO" sz="1800" baseline="30000" dirty="0" smtClean="0">
                <a:solidFill>
                  <a:schemeClr val="tx1"/>
                </a:solidFill>
              </a:rPr>
              <a:t>]</a:t>
            </a:r>
            <a:endParaRPr lang="en-US" sz="1800" baseline="30000" dirty="0" smtClean="0">
              <a:solidFill>
                <a:schemeClr val="tx1"/>
              </a:solidFill>
            </a:endParaRPr>
          </a:p>
          <a:p>
            <a:pPr algn="l">
              <a:buFont typeface="Arial" pitchFamily="34" charset="0"/>
              <a:buChar char="•"/>
            </a:pPr>
            <a:endParaRPr lang="en-US" sz="1800" baseline="30000" dirty="0" smtClean="0">
              <a:solidFill>
                <a:schemeClr val="tx1"/>
              </a:solidFill>
            </a:endParaRPr>
          </a:p>
          <a:p>
            <a:pPr algn="l">
              <a:buFont typeface="Arial" pitchFamily="34" charset="0"/>
              <a:buChar char="•"/>
            </a:pPr>
            <a:r>
              <a:rPr lang="ro-RO" sz="1800" b="1" dirty="0" smtClean="0">
                <a:solidFill>
                  <a:schemeClr val="tx1"/>
                </a:solidFill>
              </a:rPr>
              <a:t>CLOSED</a:t>
            </a:r>
            <a:r>
              <a:rPr lang="ro-RO" sz="1800" dirty="0" smtClean="0">
                <a:solidFill>
                  <a:schemeClr val="tx1"/>
                </a:solidFill>
              </a:rPr>
              <a:t> Nici o conexiune nu este activă </a:t>
            </a:r>
            <a:endParaRPr lang="en-US" sz="1800" dirty="0" smtClean="0">
              <a:solidFill>
                <a:schemeClr val="tx1"/>
              </a:solidFill>
            </a:endParaRPr>
          </a:p>
          <a:p>
            <a:pPr algn="l">
              <a:buFont typeface="Arial" pitchFamily="34" charset="0"/>
              <a:buChar char="•"/>
            </a:pPr>
            <a:r>
              <a:rPr lang="ro-RO" sz="1800" b="1" dirty="0" smtClean="0">
                <a:solidFill>
                  <a:schemeClr val="tx1"/>
                </a:solidFill>
              </a:rPr>
              <a:t>LISTEN</a:t>
            </a:r>
            <a:r>
              <a:rPr lang="ro-RO" sz="1800" dirty="0" smtClean="0">
                <a:solidFill>
                  <a:schemeClr val="tx1"/>
                </a:solidFill>
              </a:rPr>
              <a:t> Servărul asteaptă un apel </a:t>
            </a:r>
            <a:endParaRPr lang="en-US" sz="1800" dirty="0" smtClean="0">
              <a:solidFill>
                <a:schemeClr val="tx1"/>
              </a:solidFill>
            </a:endParaRPr>
          </a:p>
          <a:p>
            <a:pPr algn="l">
              <a:buFont typeface="Arial" pitchFamily="34" charset="0"/>
              <a:buChar char="•"/>
            </a:pPr>
            <a:r>
              <a:rPr lang="ro-RO" sz="1800" b="1" dirty="0" smtClean="0">
                <a:solidFill>
                  <a:schemeClr val="tx1"/>
                </a:solidFill>
              </a:rPr>
              <a:t>SYN RECEIVED</a:t>
            </a:r>
            <a:r>
              <a:rPr lang="ro-RO" sz="1800" dirty="0" smtClean="0">
                <a:solidFill>
                  <a:schemeClr val="tx1"/>
                </a:solidFill>
              </a:rPr>
              <a:t> A fost primită o cerere de conexiune </a:t>
            </a:r>
            <a:endParaRPr lang="en-US" sz="1800" dirty="0" smtClean="0">
              <a:solidFill>
                <a:schemeClr val="tx1"/>
              </a:solidFill>
            </a:endParaRPr>
          </a:p>
          <a:p>
            <a:pPr algn="l">
              <a:buFont typeface="Arial" pitchFamily="34" charset="0"/>
              <a:buChar char="•"/>
            </a:pPr>
            <a:r>
              <a:rPr lang="ro-RO" sz="1800" b="1" dirty="0" smtClean="0">
                <a:solidFill>
                  <a:schemeClr val="tx1"/>
                </a:solidFill>
              </a:rPr>
              <a:t>SYN SENT</a:t>
            </a:r>
            <a:r>
              <a:rPr lang="ro-RO" sz="1800" dirty="0" smtClean="0">
                <a:solidFill>
                  <a:schemeClr val="tx1"/>
                </a:solidFill>
              </a:rPr>
              <a:t> Aplicația a început deschiderea conexiunii </a:t>
            </a:r>
            <a:endParaRPr lang="en-US" sz="1800" dirty="0" smtClean="0">
              <a:solidFill>
                <a:schemeClr val="tx1"/>
              </a:solidFill>
            </a:endParaRPr>
          </a:p>
          <a:p>
            <a:pPr algn="l">
              <a:buFont typeface="Arial" pitchFamily="34" charset="0"/>
              <a:buChar char="•"/>
            </a:pPr>
            <a:r>
              <a:rPr lang="ro-RO" sz="1800" b="1" dirty="0" smtClean="0">
                <a:solidFill>
                  <a:schemeClr val="tx1"/>
                </a:solidFill>
              </a:rPr>
              <a:t>ESTABLISHED</a:t>
            </a:r>
            <a:r>
              <a:rPr lang="ro-RO" sz="1800" dirty="0" smtClean="0">
                <a:solidFill>
                  <a:schemeClr val="tx1"/>
                </a:solidFill>
              </a:rPr>
              <a:t> Starea normală pentru transferul de date </a:t>
            </a:r>
            <a:endParaRPr lang="en-US" sz="1800" dirty="0" smtClean="0">
              <a:solidFill>
                <a:schemeClr val="tx1"/>
              </a:solidFill>
            </a:endParaRPr>
          </a:p>
          <a:p>
            <a:pPr algn="l">
              <a:buFont typeface="Arial" pitchFamily="34" charset="0"/>
              <a:buChar char="•"/>
            </a:pPr>
            <a:r>
              <a:rPr lang="ro-RO" sz="1800" b="1" dirty="0" smtClean="0">
                <a:solidFill>
                  <a:schemeClr val="tx1"/>
                </a:solidFill>
              </a:rPr>
              <a:t>FIN WAIT 1</a:t>
            </a:r>
            <a:r>
              <a:rPr lang="ro-RO" sz="1800" dirty="0" smtClean="0">
                <a:solidFill>
                  <a:schemeClr val="tx1"/>
                </a:solidFill>
              </a:rPr>
              <a:t> Aplicația a zis că a terminat de transmis date </a:t>
            </a:r>
            <a:endParaRPr lang="en-US" sz="1800" dirty="0" smtClean="0">
              <a:solidFill>
                <a:schemeClr val="tx1"/>
              </a:solidFill>
            </a:endParaRPr>
          </a:p>
          <a:p>
            <a:pPr algn="l">
              <a:buFont typeface="Arial" pitchFamily="34" charset="0"/>
              <a:buChar char="•"/>
            </a:pPr>
            <a:r>
              <a:rPr lang="ro-RO" sz="1800" b="1" dirty="0" smtClean="0">
                <a:solidFill>
                  <a:schemeClr val="tx1"/>
                </a:solidFill>
              </a:rPr>
              <a:t>FIN WAIT 2</a:t>
            </a:r>
            <a:r>
              <a:rPr lang="ro-RO" sz="1800" dirty="0" smtClean="0">
                <a:solidFill>
                  <a:schemeClr val="tx1"/>
                </a:solidFill>
              </a:rPr>
              <a:t> Cealaltă parte a acceptat închiderea conexiunii </a:t>
            </a:r>
            <a:endParaRPr lang="en-US" sz="1800" dirty="0" smtClean="0">
              <a:solidFill>
                <a:schemeClr val="tx1"/>
              </a:solidFill>
            </a:endParaRPr>
          </a:p>
          <a:p>
            <a:pPr algn="l">
              <a:buFont typeface="Arial" pitchFamily="34" charset="0"/>
              <a:buChar char="•"/>
            </a:pPr>
            <a:r>
              <a:rPr lang="ro-RO" sz="1800" b="1" dirty="0" smtClean="0">
                <a:solidFill>
                  <a:schemeClr val="tx1"/>
                </a:solidFill>
              </a:rPr>
              <a:t>TIME WAIT</a:t>
            </a:r>
            <a:r>
              <a:rPr lang="ro-RO" sz="1800" dirty="0" smtClean="0">
                <a:solidFill>
                  <a:schemeClr val="tx1"/>
                </a:solidFill>
              </a:rPr>
              <a:t> Așteptare ca toate pachetele să fie transmise </a:t>
            </a:r>
            <a:endParaRPr lang="en-US" sz="1800" dirty="0" smtClean="0">
              <a:solidFill>
                <a:schemeClr val="tx1"/>
              </a:solidFill>
            </a:endParaRPr>
          </a:p>
          <a:p>
            <a:pPr algn="l">
              <a:buFont typeface="Arial" pitchFamily="34" charset="0"/>
              <a:buChar char="•"/>
            </a:pPr>
            <a:r>
              <a:rPr lang="ro-RO" sz="1800" b="1" dirty="0" smtClean="0">
                <a:solidFill>
                  <a:schemeClr val="tx1"/>
                </a:solidFill>
              </a:rPr>
              <a:t>CLOSING</a:t>
            </a:r>
            <a:r>
              <a:rPr lang="ro-RO" sz="1800" dirty="0" smtClean="0">
                <a:solidFill>
                  <a:schemeClr val="tx1"/>
                </a:solidFill>
              </a:rPr>
              <a:t> Ambele părți încearcă închiderea conexiunii simultan </a:t>
            </a:r>
            <a:endParaRPr lang="en-US" sz="1800" dirty="0" smtClean="0">
              <a:solidFill>
                <a:schemeClr val="tx1"/>
              </a:solidFill>
            </a:endParaRPr>
          </a:p>
          <a:p>
            <a:pPr algn="l">
              <a:buFont typeface="Arial" pitchFamily="34" charset="0"/>
              <a:buChar char="•"/>
            </a:pPr>
            <a:r>
              <a:rPr lang="ro-RO" sz="1800" b="1" dirty="0" smtClean="0">
                <a:solidFill>
                  <a:schemeClr val="tx1"/>
                </a:solidFill>
              </a:rPr>
              <a:t>CLOSE WAIT</a:t>
            </a:r>
            <a:r>
              <a:rPr lang="ro-RO" sz="1800" dirty="0" smtClean="0">
                <a:solidFill>
                  <a:schemeClr val="tx1"/>
                </a:solidFill>
              </a:rPr>
              <a:t> Cealaltă parte a inițiat închiderea conexiunii </a:t>
            </a:r>
            <a:endParaRPr lang="en-US" sz="1800" dirty="0" smtClean="0">
              <a:solidFill>
                <a:schemeClr val="tx1"/>
              </a:solidFill>
            </a:endParaRPr>
          </a:p>
          <a:p>
            <a:pPr algn="l">
              <a:buFont typeface="Arial" pitchFamily="34" charset="0"/>
              <a:buChar char="•"/>
            </a:pPr>
            <a:r>
              <a:rPr lang="ro-RO" sz="1800" b="1" dirty="0" smtClean="0">
                <a:solidFill>
                  <a:schemeClr val="tx1"/>
                </a:solidFill>
              </a:rPr>
              <a:t>LAST ACK</a:t>
            </a:r>
            <a:r>
              <a:rPr lang="ro-RO" sz="1800" dirty="0" smtClean="0">
                <a:solidFill>
                  <a:schemeClr val="tx1"/>
                </a:solidFill>
              </a:rPr>
              <a:t> Așteaptă ca toate pachetele să fie transmise</a:t>
            </a:r>
            <a:endParaRPr lang="en-US" sz="1800" dirty="0" smtClean="0">
              <a:solidFill>
                <a:schemeClr val="tx1"/>
              </a:solidFill>
            </a:endParaRPr>
          </a:p>
          <a:p>
            <a:pPr algn="l"/>
            <a:endParaRPr lang="en-US" sz="18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rmAutofit/>
          </a:bodyPr>
          <a:lstStyle/>
          <a:p>
            <a:pPr lvl="1" algn="ctr"/>
            <a:r>
              <a:rPr lang="ro-RO" sz="3600" b="1" i="1" dirty="0"/>
              <a:t>Jocul de bufere</a:t>
            </a:r>
            <a:endParaRPr lang="en-US" sz="3600" dirty="0"/>
          </a:p>
        </p:txBody>
      </p:sp>
      <p:pic>
        <p:nvPicPr>
          <p:cNvPr id="4" name="Picture 3" descr="C:\Users\Mihai\Desktop\tcp management ferestre.jpg"/>
          <p:cNvPicPr/>
          <p:nvPr/>
        </p:nvPicPr>
        <p:blipFill>
          <a:blip r:embed="rId2" cstate="print"/>
          <a:srcRect/>
          <a:stretch>
            <a:fillRect/>
          </a:stretch>
        </p:blipFill>
        <p:spPr bwMode="auto">
          <a:xfrm>
            <a:off x="685800" y="1600200"/>
            <a:ext cx="7619999" cy="4495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rmAutofit/>
          </a:bodyPr>
          <a:lstStyle/>
          <a:p>
            <a:pPr lvl="1" algn="ctr"/>
            <a:r>
              <a:rPr lang="ro-RO" sz="3600" b="1" i="1" dirty="0" smtClean="0"/>
              <a:t>Jocul de bufere</a:t>
            </a:r>
            <a:endParaRPr lang="en-US" sz="3200" dirty="0"/>
          </a:p>
        </p:txBody>
      </p:sp>
      <p:sp>
        <p:nvSpPr>
          <p:cNvPr id="6" name="Subtitle 5"/>
          <p:cNvSpPr>
            <a:spLocks noGrp="1"/>
          </p:cNvSpPr>
          <p:nvPr>
            <p:ph type="subTitle" idx="1"/>
          </p:nvPr>
        </p:nvSpPr>
        <p:spPr>
          <a:xfrm>
            <a:off x="685800" y="1371600"/>
            <a:ext cx="7848600" cy="4876800"/>
          </a:xfrm>
        </p:spPr>
        <p:txBody>
          <a:bodyPr>
            <a:noAutofit/>
          </a:bodyPr>
          <a:lstStyle/>
          <a:p>
            <a:pPr algn="l"/>
            <a:r>
              <a:rPr lang="en-US" sz="1800" dirty="0" smtClean="0">
                <a:solidFill>
                  <a:schemeClr val="tx1"/>
                </a:solidFill>
              </a:rPr>
              <a:t>	</a:t>
            </a:r>
            <a:r>
              <a:rPr lang="ro-RO" sz="1800" dirty="0" smtClean="0">
                <a:solidFill>
                  <a:schemeClr val="tx1"/>
                </a:solidFill>
              </a:rPr>
              <a:t>Transmisia </a:t>
            </a:r>
            <a:r>
              <a:rPr lang="ro-RO" sz="1800" dirty="0" smtClean="0">
                <a:solidFill>
                  <a:schemeClr val="tx1"/>
                </a:solidFill>
              </a:rPr>
              <a:t>de informații între cele 2 hosturi se face numai când se presupune că ambele capete ale conexiunii sunt în starea ESTABLISHED. Astfel se porneste de la ideea că a fost realizată anterior conexiunea. Fiecare host are un buffer în care odată pachetele recepționate ele sunt stocate într-un buffer. Acest buffer are o dimensiune limitată. Astfel dacă are loc transmiterea unui pachet care nu poate fi stocat atunci acesta va fi pierdut fiind necesară retransmisia sa. Pentru a minimiza cantitatea de informație pierdută s-au introdus protocoale de management ale ferestrei. </a:t>
            </a:r>
            <a:endParaRPr lang="en-US" sz="1800" dirty="0" smtClean="0">
              <a:solidFill>
                <a:schemeClr val="tx1"/>
              </a:solidFill>
            </a:endParaRPr>
          </a:p>
          <a:p>
            <a:pPr algn="l"/>
            <a:r>
              <a:rPr lang="en-US" sz="1800" dirty="0" smtClean="0">
                <a:solidFill>
                  <a:schemeClr val="tx1"/>
                </a:solidFill>
              </a:rPr>
              <a:t>	</a:t>
            </a:r>
            <a:r>
              <a:rPr lang="ro-RO" sz="1800" dirty="0" smtClean="0">
                <a:solidFill>
                  <a:schemeClr val="tx1"/>
                </a:solidFill>
              </a:rPr>
              <a:t>După </a:t>
            </a:r>
            <a:r>
              <a:rPr lang="ro-RO" sz="1800" dirty="0" smtClean="0">
                <a:solidFill>
                  <a:schemeClr val="tx1"/>
                </a:solidFill>
              </a:rPr>
              <a:t>cum se observă în imagine, receptorul, în momentul în care trimite mesaje de ACK, trimite și informații suplimentare pentru a informa emițătorul despre spațiului liber din buffer, prin utilizarea câmpului WIN. Valoarea câmpului WIN arată spațiul liber disponibil al bufferului. Astfel, dacă bufferul este plin se va opri transmisia. În momentul în care se eliberează o zonă din buffer, receptorul trimite un mesaj cu dimensiunea zonei eliberate din interiorul bufferului adică cantitatea maximă de informație pe care emițătorul o poate transmite.</a:t>
            </a:r>
            <a:r>
              <a:rPr lang="ro-RO" sz="1800" baseline="30000" dirty="0" smtClean="0">
                <a:solidFill>
                  <a:schemeClr val="tx1"/>
                </a:solidFill>
              </a:rPr>
              <a:t> [15]</a:t>
            </a:r>
            <a:r>
              <a:rPr lang="ro-RO" sz="1800" dirty="0" smtClean="0">
                <a:solidFill>
                  <a:schemeClr val="tx1"/>
                </a:solidFill>
              </a:rPr>
              <a:t> </a:t>
            </a:r>
            <a:endParaRPr lang="en-US" sz="18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Autofit/>
          </a:bodyPr>
          <a:lstStyle/>
          <a:p>
            <a:r>
              <a:rPr lang="ro-RO" sz="3600" b="1" i="1" dirty="0" smtClean="0"/>
              <a:t>Controlul congestiei in </a:t>
            </a:r>
            <a:r>
              <a:rPr lang="ro-RO" sz="3600" b="1" i="1" dirty="0" smtClean="0"/>
              <a:t>TCP</a:t>
            </a:r>
            <a:r>
              <a:rPr lang="en-US" sz="3600" b="1" i="1" dirty="0" smtClean="0"/>
              <a:t> - </a:t>
            </a:r>
            <a:r>
              <a:rPr lang="ro-RO" sz="3600" b="1" i="1" dirty="0" smtClean="0"/>
              <a:t>AIMD</a:t>
            </a:r>
            <a:r>
              <a:rPr lang="en-US" sz="3600" dirty="0" smtClean="0"/>
              <a:t/>
            </a:r>
            <a:br>
              <a:rPr lang="en-US" sz="3600" dirty="0" smtClean="0"/>
            </a:br>
            <a:endParaRPr lang="en-US" sz="3600" dirty="0"/>
          </a:p>
        </p:txBody>
      </p:sp>
      <p:sp>
        <p:nvSpPr>
          <p:cNvPr id="6" name="Subtitle 5"/>
          <p:cNvSpPr>
            <a:spLocks noGrp="1"/>
          </p:cNvSpPr>
          <p:nvPr>
            <p:ph type="subTitle" idx="1"/>
          </p:nvPr>
        </p:nvSpPr>
        <p:spPr>
          <a:xfrm>
            <a:off x="685800" y="1371600"/>
            <a:ext cx="7848600" cy="4876800"/>
          </a:xfrm>
        </p:spPr>
        <p:txBody>
          <a:bodyPr>
            <a:noAutofit/>
          </a:bodyPr>
          <a:lstStyle/>
          <a:p>
            <a:pPr algn="l"/>
            <a:r>
              <a:rPr lang="en-US" sz="1800" b="1" i="1" dirty="0" smtClean="0">
                <a:solidFill>
                  <a:schemeClr val="tx1"/>
                </a:solidFill>
              </a:rPr>
              <a:t>	</a:t>
            </a:r>
            <a:r>
              <a:rPr lang="ro-RO" sz="1800" b="1" i="1" dirty="0" smtClean="0">
                <a:solidFill>
                  <a:schemeClr val="tx1"/>
                </a:solidFill>
              </a:rPr>
              <a:t>AIMD</a:t>
            </a:r>
            <a:r>
              <a:rPr lang="ro-RO" sz="1800" dirty="0" smtClean="0">
                <a:solidFill>
                  <a:schemeClr val="tx1"/>
                </a:solidFill>
              </a:rPr>
              <a:t> </a:t>
            </a:r>
            <a:r>
              <a:rPr lang="ro-RO" sz="1800" dirty="0" smtClean="0">
                <a:solidFill>
                  <a:schemeClr val="tx1"/>
                </a:solidFill>
              </a:rPr>
              <a:t>sau </a:t>
            </a:r>
            <a:r>
              <a:rPr lang="ro-RO" sz="1800" b="1" i="1" dirty="0" smtClean="0">
                <a:solidFill>
                  <a:schemeClr val="tx1"/>
                </a:solidFill>
              </a:rPr>
              <a:t>Adaptive-increase/ Multiplicative-decrease</a:t>
            </a:r>
            <a:r>
              <a:rPr lang="ro-RO" sz="1800" dirty="0" smtClean="0">
                <a:solidFill>
                  <a:schemeClr val="tx1"/>
                </a:solidFill>
              </a:rPr>
              <a:t> este un algoritm de control cu feedback. AIMD combina cresterea liniara a ferestrei de congestie cu o reducere exponentiala cand o congestie are loc.</a:t>
            </a:r>
            <a:r>
              <a:rPr lang="ro-RO" sz="1800" baseline="30000" dirty="0" smtClean="0">
                <a:solidFill>
                  <a:schemeClr val="tx1"/>
                </a:solidFill>
              </a:rPr>
              <a:t> [8][9]</a:t>
            </a:r>
            <a:endParaRPr lang="en-US" sz="1800" dirty="0" smtClean="0">
              <a:solidFill>
                <a:schemeClr val="tx1"/>
              </a:solidFill>
            </a:endParaRPr>
          </a:p>
          <a:p>
            <a:pPr algn="l"/>
            <a:r>
              <a:rPr lang="ro-RO" sz="1800" dirty="0" smtClean="0">
                <a:solidFill>
                  <a:schemeClr val="tx1"/>
                </a:solidFill>
              </a:rPr>
              <a:t>	Abordarea este de a mari rata de transmise(marimea ferestrei) pana cand apare congestie sau se pierd pachete. Politica de crestere poate de exemplu sa mareasca dimensiunea ferestrei cu un numar fixat la fiecare runda dus-intors. Atunci cand se detecteaza congestia, transmitatorul micsoreaza rata de transmisie cu un factor multiplicativ(exemplu: reduce la jumatate). Rezultatul este o comportare „dinti de fierastrau” ca in imaginea de mai jos.</a:t>
            </a:r>
            <a:r>
              <a:rPr lang="ro-RO" sz="1800" baseline="30000" dirty="0" smtClean="0">
                <a:solidFill>
                  <a:schemeClr val="tx1"/>
                </a:solidFill>
              </a:rPr>
              <a:t> [8][9</a:t>
            </a:r>
            <a:r>
              <a:rPr lang="ro-RO" sz="1800" baseline="30000" dirty="0" smtClean="0">
                <a:solidFill>
                  <a:schemeClr val="tx1"/>
                </a:solidFill>
              </a:rPr>
              <a:t>]</a:t>
            </a:r>
            <a:endParaRPr lang="en-US" sz="1800" baseline="30000" dirty="0" smtClean="0">
              <a:solidFill>
                <a:schemeClr val="tx1"/>
              </a:solidFill>
            </a:endParaRPr>
          </a:p>
          <a:p>
            <a:pPr algn="l"/>
            <a:r>
              <a:rPr lang="en-US" sz="1800" dirty="0" smtClean="0">
                <a:solidFill>
                  <a:schemeClr val="tx1"/>
                </a:solidFill>
              </a:rPr>
              <a:t>	</a:t>
            </a:r>
            <a:r>
              <a:rPr lang="ro-RO" sz="1800" dirty="0" smtClean="0">
                <a:solidFill>
                  <a:schemeClr val="tx1"/>
                </a:solidFill>
              </a:rPr>
              <a:t>AIMD </a:t>
            </a:r>
            <a:r>
              <a:rPr lang="ro-RO" sz="1800" dirty="0" smtClean="0">
                <a:solidFill>
                  <a:schemeClr val="tx1"/>
                </a:solidFill>
              </a:rPr>
              <a:t>necesita un semnal binar pentru congestie. Cel mai frecvent, pierderea pachetului serveste ca semnal. Scaderea multiplicativa este declansata cand apare semnalul. </a:t>
            </a:r>
            <a:r>
              <a:rPr lang="ro-RO" sz="1800" baseline="30000" dirty="0" smtClean="0">
                <a:solidFill>
                  <a:schemeClr val="tx1"/>
                </a:solidFill>
              </a:rPr>
              <a:t>[8][9]</a:t>
            </a:r>
            <a:endParaRPr lang="en-US" sz="1800" dirty="0" smtClean="0">
              <a:solidFill>
                <a:schemeClr val="tx1"/>
              </a:solidFill>
            </a:endParaRPr>
          </a:p>
          <a:p>
            <a:pPr algn="l"/>
            <a:endParaRPr lang="en-US" sz="1800" dirty="0" smtClean="0">
              <a:solidFill>
                <a:schemeClr val="tx1"/>
              </a:solidFill>
            </a:endParaRPr>
          </a:p>
          <a:p>
            <a:pPr algn="l"/>
            <a:endParaRPr lang="en-US" sz="18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Autofit/>
          </a:bodyPr>
          <a:lstStyle/>
          <a:p>
            <a:pPr lvl="2" algn="ctr" rtl="0">
              <a:spcBef>
                <a:spcPct val="0"/>
              </a:spcBef>
            </a:pPr>
            <a:r>
              <a:rPr lang="ro-RO" sz="3600" b="1" i="1" dirty="0" smtClean="0"/>
              <a:t>SlowStart</a:t>
            </a:r>
            <a:endParaRPr lang="en-US" sz="8000" dirty="0"/>
          </a:p>
        </p:txBody>
      </p:sp>
      <p:sp>
        <p:nvSpPr>
          <p:cNvPr id="6" name="Subtitle 5"/>
          <p:cNvSpPr>
            <a:spLocks noGrp="1"/>
          </p:cNvSpPr>
          <p:nvPr>
            <p:ph type="subTitle" idx="1"/>
          </p:nvPr>
        </p:nvSpPr>
        <p:spPr>
          <a:xfrm>
            <a:off x="685800" y="1371600"/>
            <a:ext cx="7848600" cy="4876800"/>
          </a:xfrm>
        </p:spPr>
        <p:txBody>
          <a:bodyPr>
            <a:noAutofit/>
          </a:bodyPr>
          <a:lstStyle/>
          <a:p>
            <a:pPr algn="l"/>
            <a:r>
              <a:rPr lang="en-US" sz="1600" dirty="0" smtClean="0">
                <a:solidFill>
                  <a:schemeClr val="tx1"/>
                </a:solidFill>
              </a:rPr>
              <a:t>	</a:t>
            </a:r>
            <a:r>
              <a:rPr lang="ro-RO" sz="1600" dirty="0" smtClean="0">
                <a:solidFill>
                  <a:schemeClr val="tx1"/>
                </a:solidFill>
              </a:rPr>
              <a:t>Versiunile </a:t>
            </a:r>
            <a:r>
              <a:rPr lang="ro-RO" sz="1600" dirty="0" smtClean="0">
                <a:solidFill>
                  <a:schemeClr val="tx1"/>
                </a:solidFill>
              </a:rPr>
              <a:t>inițiale de TCP ar începe o conexiune cu clientul injectând numeroase segmente în retea de până la lungimea maximă a ferestrei. Acest lucru nu reprezintă o problemă în cazul în care ambele hosturi se află în acelasi LAN. Problemele apar atunci când există rutere între hosturi. Unele rutere intermediare trebuie să păstreze pachetele într-o memorie. Drept urmare vom avea o încărcare exagerată a memoriei și deci la umplerea ei. </a:t>
            </a:r>
            <a:r>
              <a:rPr lang="ro-RO" sz="1600" baseline="30000" dirty="0" smtClean="0">
                <a:solidFill>
                  <a:schemeClr val="tx1"/>
                </a:solidFill>
              </a:rPr>
              <a:t>[15</a:t>
            </a:r>
            <a:r>
              <a:rPr lang="ro-RO" sz="1600" baseline="30000" dirty="0" smtClean="0">
                <a:solidFill>
                  <a:schemeClr val="tx1"/>
                </a:solidFill>
              </a:rPr>
              <a:t>]</a:t>
            </a:r>
            <a:endParaRPr lang="en-US" sz="1600" dirty="0" smtClean="0">
              <a:solidFill>
                <a:schemeClr val="tx1"/>
              </a:solidFill>
            </a:endParaRPr>
          </a:p>
          <a:p>
            <a:pPr algn="l"/>
            <a:r>
              <a:rPr lang="en-US" sz="1600" dirty="0" smtClean="0">
                <a:solidFill>
                  <a:schemeClr val="tx1"/>
                </a:solidFill>
              </a:rPr>
              <a:t>	</a:t>
            </a:r>
            <a:r>
              <a:rPr lang="ro-RO" sz="1600" dirty="0" smtClean="0">
                <a:solidFill>
                  <a:schemeClr val="tx1"/>
                </a:solidFill>
              </a:rPr>
              <a:t>Algoritmul </a:t>
            </a:r>
            <a:r>
              <a:rPr lang="ro-RO" sz="1600" dirty="0" smtClean="0">
                <a:solidFill>
                  <a:schemeClr val="tx1"/>
                </a:solidFill>
              </a:rPr>
              <a:t>pentru evitarea acestor situații este Slow start. Acesta operează prin a observa că rata maximă la care noile pachete ar trebui injectate în rețea este egală cu rata cu care răspunsurile se întorc de la celălalt capăt. Pentru realizarea algoritmului se adaugă o nouă fereastră emitorului numită fereastră de congestie (cwnd - congestion window), când o nouă conexiune este realizată cu un host din altă rețea, fereastra de congestie este inițializată la un segment (dimensiunea segmentului cerută de la celălalt capăt sau o valoare default, în general egală cu 536 sau 512). </a:t>
            </a:r>
            <a:endParaRPr lang="en-US" sz="1600" dirty="0" smtClean="0">
              <a:solidFill>
                <a:schemeClr val="tx1"/>
              </a:solidFill>
            </a:endParaRPr>
          </a:p>
          <a:p>
            <a:pPr algn="l"/>
            <a:r>
              <a:rPr lang="en-US" sz="1600" dirty="0" smtClean="0">
                <a:solidFill>
                  <a:schemeClr val="tx1"/>
                </a:solidFill>
              </a:rPr>
              <a:t>	</a:t>
            </a:r>
            <a:r>
              <a:rPr lang="ro-RO" sz="1600" dirty="0" smtClean="0">
                <a:solidFill>
                  <a:schemeClr val="tx1"/>
                </a:solidFill>
              </a:rPr>
              <a:t>De </a:t>
            </a:r>
            <a:r>
              <a:rPr lang="ro-RO" sz="1600" dirty="0" smtClean="0">
                <a:solidFill>
                  <a:schemeClr val="tx1"/>
                </a:solidFill>
              </a:rPr>
              <a:t>fiecare dată când un nou ACK este recepționat, cwnd este crescută cu încă un segment. Emițătorul poate să transmită până la minimul dintre lungimea ferestrei de congestie si cea de advertisement a receptorului. Fereastra de congestie este controlată de emițător, iar cea de advertisement este controlată de receptor. </a:t>
            </a:r>
            <a:r>
              <a:rPr lang="ro-RO" sz="1600" baseline="30000" dirty="0" smtClean="0">
                <a:solidFill>
                  <a:schemeClr val="tx1"/>
                </a:solidFill>
              </a:rPr>
              <a:t>[15]</a:t>
            </a:r>
            <a:endParaRPr lang="en-US" sz="16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Autofit/>
          </a:bodyPr>
          <a:lstStyle/>
          <a:p>
            <a:pPr lvl="2" algn="ctr" rtl="0">
              <a:spcBef>
                <a:spcPct val="0"/>
              </a:spcBef>
            </a:pPr>
            <a:r>
              <a:rPr lang="ro-RO" sz="3600" b="1" i="1" dirty="0" smtClean="0"/>
              <a:t>SlowStart</a:t>
            </a:r>
            <a:endParaRPr lang="en-US" sz="8000" dirty="0"/>
          </a:p>
        </p:txBody>
      </p:sp>
      <p:sp>
        <p:nvSpPr>
          <p:cNvPr id="6" name="Subtitle 5"/>
          <p:cNvSpPr>
            <a:spLocks noGrp="1"/>
          </p:cNvSpPr>
          <p:nvPr>
            <p:ph type="subTitle" idx="1"/>
          </p:nvPr>
        </p:nvSpPr>
        <p:spPr>
          <a:xfrm>
            <a:off x="685800" y="1371600"/>
            <a:ext cx="7848600" cy="4876800"/>
          </a:xfrm>
        </p:spPr>
        <p:txBody>
          <a:bodyPr>
            <a:noAutofit/>
          </a:bodyPr>
          <a:lstStyle/>
          <a:p>
            <a:pPr algn="l"/>
            <a:r>
              <a:rPr lang="en-US" sz="1800" dirty="0" smtClean="0">
                <a:solidFill>
                  <a:schemeClr val="tx1"/>
                </a:solidFill>
              </a:rPr>
              <a:t>	</a:t>
            </a:r>
            <a:r>
              <a:rPr lang="ro-RO" sz="1800" dirty="0" smtClean="0">
                <a:solidFill>
                  <a:schemeClr val="tx1"/>
                </a:solidFill>
              </a:rPr>
              <a:t>Principiul </a:t>
            </a:r>
            <a:r>
              <a:rPr lang="ro-RO" sz="1800" dirty="0" smtClean="0">
                <a:solidFill>
                  <a:schemeClr val="tx1"/>
                </a:solidFill>
              </a:rPr>
              <a:t>de funționare este următorul: emițătorul începe prin a transmite un segment. Inițial cwin=1. Când receptorul primește mesajul el va trimite un răspuns de tip ACK. Când emițătorul îl recepționează cwin devine 2. De data aceasta se pot transmite până la 2 pachete. Drept răspuns vor fi 2 ACK-uri deci cwin=4=2</a:t>
            </a:r>
            <a:r>
              <a:rPr lang="ro-RO" sz="1800" baseline="30000" dirty="0" smtClean="0">
                <a:solidFill>
                  <a:schemeClr val="tx1"/>
                </a:solidFill>
              </a:rPr>
              <a:t>2</a:t>
            </a:r>
            <a:r>
              <a:rPr lang="ro-RO" sz="1800" dirty="0" smtClean="0">
                <a:solidFill>
                  <a:schemeClr val="tx1"/>
                </a:solidFill>
              </a:rPr>
              <a:t>. În continuare cwin devine 2</a:t>
            </a:r>
            <a:r>
              <a:rPr lang="ro-RO" sz="1800" baseline="30000" dirty="0" smtClean="0">
                <a:solidFill>
                  <a:schemeClr val="tx1"/>
                </a:solidFill>
              </a:rPr>
              <a:t>3</a:t>
            </a:r>
            <a:r>
              <a:rPr lang="ro-RO" sz="1800" dirty="0" smtClean="0">
                <a:solidFill>
                  <a:schemeClr val="tx1"/>
                </a:solidFill>
              </a:rPr>
              <a:t>, 2</a:t>
            </a:r>
            <a:r>
              <a:rPr lang="ro-RO" sz="1800" baseline="30000" dirty="0" smtClean="0">
                <a:solidFill>
                  <a:schemeClr val="tx1"/>
                </a:solidFill>
              </a:rPr>
              <a:t>4</a:t>
            </a:r>
            <a:r>
              <a:rPr lang="ro-RO" sz="1800" dirty="0" smtClean="0">
                <a:solidFill>
                  <a:schemeClr val="tx1"/>
                </a:solidFill>
              </a:rPr>
              <a:t>, 2</a:t>
            </a:r>
            <a:r>
              <a:rPr lang="ro-RO" sz="1800" baseline="30000" dirty="0" smtClean="0">
                <a:solidFill>
                  <a:schemeClr val="tx1"/>
                </a:solidFill>
              </a:rPr>
              <a:t>5</a:t>
            </a:r>
            <a:r>
              <a:rPr lang="ro-RO" sz="1800" dirty="0" smtClean="0">
                <a:solidFill>
                  <a:schemeClr val="tx1"/>
                </a:solidFill>
              </a:rPr>
              <a:t> și asa mai departe astfel că vom avea o creștere exponențială. Este posibil ca, de exemplu când cwin devine 16, emițătorul să nu mai dorească să mai transmită 16 pachete, ci numai 5. </a:t>
            </a:r>
            <a:endParaRPr lang="en-US" sz="1800" dirty="0" smtClean="0">
              <a:solidFill>
                <a:schemeClr val="tx1"/>
              </a:solidFill>
            </a:endParaRPr>
          </a:p>
          <a:p>
            <a:pPr algn="l"/>
            <a:r>
              <a:rPr lang="en-US" sz="1800" dirty="0" smtClean="0">
                <a:solidFill>
                  <a:schemeClr val="tx1"/>
                </a:solidFill>
              </a:rPr>
              <a:t>	</a:t>
            </a:r>
            <a:r>
              <a:rPr lang="ro-RO" sz="1800" dirty="0" smtClean="0">
                <a:solidFill>
                  <a:schemeClr val="tx1"/>
                </a:solidFill>
              </a:rPr>
              <a:t>Ca </a:t>
            </a:r>
            <a:r>
              <a:rPr lang="ro-RO" sz="1800" dirty="0" smtClean="0">
                <a:solidFill>
                  <a:schemeClr val="tx1"/>
                </a:solidFill>
              </a:rPr>
              <a:t>rezultat cwin va deveni 21 nu 32, caz în care nu vom mai avea o creștere exponențială. Dacă continuă creșterea numărului de pachete, la un moment dat capacitatea rețelei poate fi atinsă iar un router intermediar va începe să renunțe la pachete, acestea fiind pierdute. Pierdere lor determină micșorarea ferestrei. Deși inițial Slow start a fost aplicat numai pentru entități aflate în rețele diferite în prezent este folosită si pentru rețelele locale.</a:t>
            </a:r>
            <a:r>
              <a:rPr lang="ro-RO" sz="1800" baseline="30000" dirty="0" smtClean="0">
                <a:solidFill>
                  <a:schemeClr val="tx1"/>
                </a:solidFill>
              </a:rPr>
              <a:t> [15]</a:t>
            </a:r>
            <a:endParaRPr lang="en-US" sz="18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Autofit/>
          </a:bodyPr>
          <a:lstStyle/>
          <a:p>
            <a:pPr lvl="2" algn="ctr" rtl="0">
              <a:spcBef>
                <a:spcPct val="0"/>
              </a:spcBef>
            </a:pPr>
            <a:r>
              <a:rPr lang="en-US" sz="3600" b="1" i="1" dirty="0" err="1" smtClean="0"/>
              <a:t>FastRecovery</a:t>
            </a:r>
            <a:endParaRPr lang="en-US" sz="8000" dirty="0"/>
          </a:p>
        </p:txBody>
      </p:sp>
      <p:sp>
        <p:nvSpPr>
          <p:cNvPr id="6" name="Subtitle 5"/>
          <p:cNvSpPr>
            <a:spLocks noGrp="1"/>
          </p:cNvSpPr>
          <p:nvPr>
            <p:ph type="subTitle" idx="1"/>
          </p:nvPr>
        </p:nvSpPr>
        <p:spPr>
          <a:xfrm>
            <a:off x="685800" y="1371600"/>
            <a:ext cx="7848600" cy="4876800"/>
          </a:xfrm>
        </p:spPr>
        <p:txBody>
          <a:bodyPr>
            <a:noAutofit/>
          </a:bodyPr>
          <a:lstStyle/>
          <a:p>
            <a:pPr algn="l"/>
            <a:r>
              <a:rPr lang="en-US" sz="1800" dirty="0" smtClean="0">
                <a:solidFill>
                  <a:schemeClr val="tx1"/>
                </a:solidFill>
              </a:rPr>
              <a:t>	</a:t>
            </a:r>
            <a:r>
              <a:rPr lang="ro-RO" sz="1800" dirty="0" smtClean="0">
                <a:solidFill>
                  <a:schemeClr val="tx1"/>
                </a:solidFill>
              </a:rPr>
              <a:t>Aceasta </a:t>
            </a:r>
            <a:r>
              <a:rPr lang="ro-RO" sz="1800" dirty="0" smtClean="0">
                <a:solidFill>
                  <a:schemeClr val="tx1"/>
                </a:solidFill>
              </a:rPr>
              <a:t>metoda este ultima imbunatatire la TCP. Daca se foloseste doar acest algoritm, ferestra de congestie este scazuta pana la 1 de fiecare data cand congestia este detectata.Astfel are nevoie de foarte mult timp pentru a reveni la dimensiunea maxima de dinainte, dar amelioreaza aceasta problema eliminand faza cu slow start.</a:t>
            </a:r>
            <a:r>
              <a:rPr lang="ro-RO" sz="1800" baseline="30000" dirty="0" smtClean="0">
                <a:solidFill>
                  <a:schemeClr val="tx1"/>
                </a:solidFill>
              </a:rPr>
              <a:t>[19]</a:t>
            </a:r>
            <a:endParaRPr lang="en-US" sz="1800" dirty="0" smtClean="0">
              <a:solidFill>
                <a:schemeClr val="tx1"/>
              </a:solidFill>
            </a:endParaRPr>
          </a:p>
          <a:p>
            <a:pPr algn="l"/>
            <a:r>
              <a:rPr lang="ro-RO" sz="1800" dirty="0" smtClean="0">
                <a:solidFill>
                  <a:schemeClr val="tx1"/>
                </a:solidFill>
              </a:rPr>
              <a:t> </a:t>
            </a:r>
            <a:endParaRPr lang="en-US" sz="1800" dirty="0" smtClean="0">
              <a:solidFill>
                <a:schemeClr val="tx1"/>
              </a:solidFill>
            </a:endParaRPr>
          </a:p>
          <a:p>
            <a:pPr algn="l"/>
            <a:r>
              <a:rPr lang="en-US" sz="1800" dirty="0" smtClean="0">
                <a:solidFill>
                  <a:schemeClr val="tx1"/>
                </a:solidFill>
              </a:rPr>
              <a:t>	</a:t>
            </a:r>
            <a:r>
              <a:rPr lang="ro-RO" sz="1800" dirty="0" smtClean="0">
                <a:solidFill>
                  <a:schemeClr val="tx1"/>
                </a:solidFill>
              </a:rPr>
              <a:t>Motivul </a:t>
            </a:r>
            <a:r>
              <a:rPr lang="ro-RO" sz="1800" dirty="0" smtClean="0">
                <a:solidFill>
                  <a:schemeClr val="tx1"/>
                </a:solidFill>
              </a:rPr>
              <a:t>pentru care nu se foloseste slow-start dupa ce a primit 3 semnale ACK este că ACK-urile duplicat spun emitatorului ca s-au pierdeut mai mult de un pachet. Din moment ce partea receptoare poate crea un duplicat ACK doar in cazul in care acesta primește un pachet out-of - order , semnalul ACK arata emitatorului ca un pachet a fost lăsat în afara rețelei. Astfel emitatorul  nu trebuie să scadă drastic cwnd până la 1 și reporni slow-start. Mai mult decât atât , emitatorul  poate reduce cwnd la o jumătate din cwnd curent și sa creasca cwnd cu 1 de fiecare dată când primește un ACK duplicat. </a:t>
            </a:r>
            <a:r>
              <a:rPr lang="ro-RO" sz="1800" baseline="30000" dirty="0" smtClean="0">
                <a:solidFill>
                  <a:schemeClr val="tx1"/>
                </a:solidFill>
              </a:rPr>
              <a:t>[19]</a:t>
            </a:r>
            <a:endParaRPr lang="en-US" sz="1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r>
              <a:rPr lang="en-US" sz="3600" b="1" i="1" dirty="0" err="1" smtClean="0"/>
              <a:t>Headerul</a:t>
            </a:r>
            <a:r>
              <a:rPr lang="en-US" sz="3600" b="1" i="1" dirty="0" smtClean="0"/>
              <a:t> IP</a:t>
            </a:r>
            <a:endParaRPr lang="en-US" sz="3600" dirty="0"/>
          </a:p>
        </p:txBody>
      </p:sp>
      <p:pic>
        <p:nvPicPr>
          <p:cNvPr id="1026" name="Picture 2"/>
          <p:cNvPicPr>
            <a:picLocks noGrp="1" noChangeAspect="1" noChangeArrowheads="1"/>
          </p:cNvPicPr>
          <p:nvPr>
            <p:ph sz="half" idx="1"/>
          </p:nvPr>
        </p:nvPicPr>
        <p:blipFill>
          <a:blip r:embed="rId2" cstate="print"/>
          <a:stretch>
            <a:fillRect/>
          </a:stretch>
        </p:blipFill>
        <p:spPr bwMode="auto">
          <a:xfrm>
            <a:off x="838200" y="1143000"/>
            <a:ext cx="7696200" cy="2286000"/>
          </a:xfrm>
          <a:prstGeom prst="rect">
            <a:avLst/>
          </a:prstGeom>
          <a:noFill/>
          <a:ln w="9525">
            <a:noFill/>
            <a:miter lim="800000"/>
            <a:headEnd/>
            <a:tailEnd/>
          </a:ln>
          <a:effectLst/>
        </p:spPr>
      </p:pic>
      <p:sp>
        <p:nvSpPr>
          <p:cNvPr id="6" name="Content Placeholder 5"/>
          <p:cNvSpPr>
            <a:spLocks noGrp="1"/>
          </p:cNvSpPr>
          <p:nvPr>
            <p:ph sz="half" idx="2"/>
          </p:nvPr>
        </p:nvSpPr>
        <p:spPr>
          <a:xfrm>
            <a:off x="762000" y="3581400"/>
            <a:ext cx="7924800" cy="2895600"/>
          </a:xfrm>
        </p:spPr>
        <p:txBody>
          <a:bodyPr>
            <a:normAutofit fontScale="62500" lnSpcReduction="20000"/>
          </a:bodyPr>
          <a:lstStyle/>
          <a:p>
            <a:pPr>
              <a:buFontTx/>
              <a:buChar char="-"/>
            </a:pPr>
            <a:r>
              <a:rPr lang="ro-RO" b="1" dirty="0" smtClean="0"/>
              <a:t>Version</a:t>
            </a:r>
            <a:r>
              <a:rPr lang="ro-RO" dirty="0" smtClean="0"/>
              <a:t>: Primii 4 biti sunt bitii pentru versiune. Pentru IPv4 acestia au valoarea de 4</a:t>
            </a:r>
            <a:r>
              <a:rPr lang="ro-RO" dirty="0" smtClean="0"/>
              <a:t>.</a:t>
            </a:r>
            <a:r>
              <a:rPr lang="ro-RO" dirty="0" smtClean="0"/>
              <a:t> </a:t>
            </a:r>
            <a:endParaRPr lang="en-US" dirty="0" smtClean="0"/>
          </a:p>
          <a:p>
            <a:pPr>
              <a:buFontTx/>
              <a:buChar char="-"/>
            </a:pPr>
            <a:r>
              <a:rPr lang="ro-RO" b="1" dirty="0" smtClean="0"/>
              <a:t>IHL(Internet </a:t>
            </a:r>
            <a:r>
              <a:rPr lang="ro-RO" b="1" dirty="0" smtClean="0"/>
              <a:t>Header Length)</a:t>
            </a:r>
            <a:r>
              <a:rPr lang="ro-RO" dirty="0" smtClean="0"/>
              <a:t>: Lungimea headerului de internet. Deoarece headerul poate contine un numar variabil de optiuni , acest camp specifica marimea headerului.Valorea minima pentru acest camp este 5, adica 5 x 32 biti = 20 de octeti, iar valoarea maxima este de 15 x 32 biti adica 60 de octeti. </a:t>
            </a:r>
            <a:r>
              <a:rPr lang="ro-RO" baseline="30000" dirty="0" smtClean="0"/>
              <a:t>[1</a:t>
            </a:r>
            <a:r>
              <a:rPr lang="ro-RO" baseline="30000" dirty="0" smtClean="0"/>
              <a:t>]</a:t>
            </a:r>
            <a:r>
              <a:rPr lang="ro-RO" dirty="0" smtClean="0"/>
              <a:t> </a:t>
            </a:r>
            <a:endParaRPr lang="en-US" dirty="0" smtClean="0"/>
          </a:p>
          <a:p>
            <a:pPr>
              <a:buFontTx/>
              <a:buChar char="-"/>
            </a:pPr>
            <a:r>
              <a:rPr lang="ro-RO" b="1" dirty="0" smtClean="0"/>
              <a:t>TOS(Type </a:t>
            </a:r>
            <a:r>
              <a:rPr lang="ro-RO" b="1" dirty="0" smtClean="0"/>
              <a:t>of Service):</a:t>
            </a:r>
            <a:r>
              <a:rPr lang="ro-RO" dirty="0" smtClean="0"/>
              <a:t> Contine 8 biti si este format din DS(Differentiated services - 6 biti)  si ECN(Explicit Congestion Notification – 2 biti). Domeniul TOS ar putea specifica prioritatea unei datagrame si solicita un traseu de serviciu low-delay, high-throughput, sau foarte fiabil.Pe baza acestor valori, un pachet ar putea fi plasat într-o coada prioritar  sau intr-o ruta de latenta debit sau fiabilitate apropiate.</a:t>
            </a:r>
            <a:r>
              <a:rPr lang="ro-RO" baseline="30000" dirty="0" smtClean="0"/>
              <a:t> [</a:t>
            </a:r>
            <a:r>
              <a:rPr lang="ro-RO" baseline="30000" dirty="0" smtClean="0"/>
              <a:t>1]</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Autofit/>
          </a:bodyPr>
          <a:lstStyle/>
          <a:p>
            <a:pPr lvl="2" algn="ctr" rtl="0">
              <a:spcBef>
                <a:spcPct val="0"/>
              </a:spcBef>
            </a:pPr>
            <a:r>
              <a:rPr lang="en-US" sz="3600" b="1" i="1" dirty="0" err="1" smtClean="0"/>
              <a:t>FastRecovery</a:t>
            </a:r>
            <a:endParaRPr lang="en-US" sz="8000" dirty="0"/>
          </a:p>
        </p:txBody>
      </p:sp>
      <p:sp>
        <p:nvSpPr>
          <p:cNvPr id="6" name="Subtitle 5"/>
          <p:cNvSpPr>
            <a:spLocks noGrp="1"/>
          </p:cNvSpPr>
          <p:nvPr>
            <p:ph type="subTitle" idx="1"/>
          </p:nvPr>
        </p:nvSpPr>
        <p:spPr>
          <a:xfrm>
            <a:off x="685800" y="1371600"/>
            <a:ext cx="7848600" cy="4876800"/>
          </a:xfrm>
        </p:spPr>
        <p:txBody>
          <a:bodyPr>
            <a:noAutofit/>
          </a:bodyPr>
          <a:lstStyle/>
          <a:p>
            <a:pPr algn="l"/>
            <a:r>
              <a:rPr lang="en-US" sz="1800" dirty="0" smtClean="0">
                <a:solidFill>
                  <a:schemeClr val="tx1"/>
                </a:solidFill>
              </a:rPr>
              <a:t>	</a:t>
            </a:r>
            <a:r>
              <a:rPr lang="ro-RO" sz="1800" dirty="0" smtClean="0">
                <a:solidFill>
                  <a:schemeClr val="tx1"/>
                </a:solidFill>
              </a:rPr>
              <a:t>Acest </a:t>
            </a:r>
            <a:r>
              <a:rPr lang="ro-RO" sz="1800" dirty="0" smtClean="0">
                <a:solidFill>
                  <a:schemeClr val="tx1"/>
                </a:solidFill>
              </a:rPr>
              <a:t>algoritm a fost implementat in TCP o data cu lansarea Reno. Colaboreaza cu algoritmul de Fast Retransmit si se numeste algoritmul FRFR(Fast Retransmit/ Fast Recovery) si este descris in RFC 2001 dupa cum urmeaza.</a:t>
            </a:r>
            <a:r>
              <a:rPr lang="ro-RO" sz="1800" baseline="30000" dirty="0" smtClean="0">
                <a:solidFill>
                  <a:schemeClr val="tx1"/>
                </a:solidFill>
              </a:rPr>
              <a:t> [10] [19]</a:t>
            </a:r>
            <a:endParaRPr lang="en-US" sz="1800" dirty="0" smtClean="0">
              <a:solidFill>
                <a:schemeClr val="tx1"/>
              </a:solidFill>
            </a:endParaRPr>
          </a:p>
          <a:p>
            <a:pPr algn="l"/>
            <a:r>
              <a:rPr lang="ro-RO" sz="1800" dirty="0" smtClean="0">
                <a:solidFill>
                  <a:schemeClr val="tx1"/>
                </a:solidFill>
              </a:rPr>
              <a:t>După ce a primit 3 ACK duplicat într-un rând:</a:t>
            </a:r>
            <a:endParaRPr lang="en-US" sz="1800" dirty="0" smtClean="0">
              <a:solidFill>
                <a:schemeClr val="tx1"/>
              </a:solidFill>
            </a:endParaRPr>
          </a:p>
          <a:p>
            <a:pPr algn="l"/>
            <a:r>
              <a:rPr lang="ro-RO" sz="1800" dirty="0" smtClean="0">
                <a:solidFill>
                  <a:schemeClr val="tx1"/>
                </a:solidFill>
              </a:rPr>
              <a:t>1. seteaza </a:t>
            </a:r>
            <a:r>
              <a:rPr lang="ro-RO" sz="1800" i="1" dirty="0" smtClean="0">
                <a:solidFill>
                  <a:schemeClr val="tx1"/>
                </a:solidFill>
              </a:rPr>
              <a:t>ssthresh</a:t>
            </a:r>
            <a:r>
              <a:rPr lang="ro-RO" sz="1800" dirty="0" smtClean="0">
                <a:solidFill>
                  <a:schemeClr val="tx1"/>
                </a:solidFill>
              </a:rPr>
              <a:t> la jumătate din fereastra curentă de congestie.</a:t>
            </a:r>
            <a:endParaRPr lang="en-US" sz="1800" dirty="0" smtClean="0">
              <a:solidFill>
                <a:schemeClr val="tx1"/>
              </a:solidFill>
            </a:endParaRPr>
          </a:p>
          <a:p>
            <a:pPr algn="l"/>
            <a:r>
              <a:rPr lang="ro-RO" sz="1800" dirty="0" smtClean="0">
                <a:solidFill>
                  <a:schemeClr val="tx1"/>
                </a:solidFill>
              </a:rPr>
              <a:t>2. retransmite segmentul lipsă.</a:t>
            </a:r>
            <a:endParaRPr lang="en-US" sz="1800" dirty="0" smtClean="0">
              <a:solidFill>
                <a:schemeClr val="tx1"/>
              </a:solidFill>
            </a:endParaRPr>
          </a:p>
          <a:p>
            <a:pPr algn="l"/>
            <a:r>
              <a:rPr lang="ro-RO" sz="1800" dirty="0" smtClean="0">
                <a:solidFill>
                  <a:schemeClr val="tx1"/>
                </a:solidFill>
              </a:rPr>
              <a:t>3. seteaza cwnd = ssthresh + 3.</a:t>
            </a:r>
            <a:endParaRPr lang="en-US" sz="1800" dirty="0" smtClean="0">
              <a:solidFill>
                <a:schemeClr val="tx1"/>
              </a:solidFill>
            </a:endParaRPr>
          </a:p>
          <a:p>
            <a:pPr algn="l"/>
            <a:r>
              <a:rPr lang="ro-RO" sz="1800" dirty="0" smtClean="0">
                <a:solidFill>
                  <a:schemeClr val="tx1"/>
                </a:solidFill>
              </a:rPr>
              <a:t>4. De fiecare dată când sosește un ACK duplicat, seteaa cwnd = cwnd + 1. Apoi, trimite un nou segment de date, dacă este permis de valoarea de cwnd. .</a:t>
            </a:r>
            <a:endParaRPr lang="en-US" sz="1800" dirty="0" smtClean="0">
              <a:solidFill>
                <a:schemeClr val="tx1"/>
              </a:solidFill>
            </a:endParaRPr>
          </a:p>
          <a:p>
            <a:pPr algn="l"/>
            <a:r>
              <a:rPr lang="ro-RO" sz="1800" dirty="0" smtClean="0">
                <a:solidFill>
                  <a:schemeClr val="tx1"/>
                </a:solidFill>
              </a:rPr>
              <a:t>5. Odată primit un nou ACK (ACK care recunoaște toate segmentele intermediare trimise între pachetele pierdute și primul ACK duplicat), se iese din Fast Recovery. Acest lucru face sa setam cwnd la ssthresh (ssthresh la pasul 1). Apoi se continua cu o creștere liniara ca urmare a algoritmului de evitare a congestiei.</a:t>
            </a:r>
            <a:endParaRPr lang="en-US" sz="18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Autofit/>
          </a:bodyPr>
          <a:lstStyle/>
          <a:p>
            <a:pPr lvl="2" algn="ctr" rtl="0">
              <a:spcBef>
                <a:spcPct val="0"/>
              </a:spcBef>
            </a:pPr>
            <a:r>
              <a:rPr lang="en-US" sz="3600" b="1" i="1" dirty="0" err="1" smtClean="0"/>
              <a:t>FastRecovery</a:t>
            </a:r>
            <a:endParaRPr lang="en-US" sz="8000" dirty="0"/>
          </a:p>
        </p:txBody>
      </p:sp>
      <p:pic>
        <p:nvPicPr>
          <p:cNvPr id="4" name="Picture 3" descr="C:\Users\Mihai\Desktop\FRFR.jpg"/>
          <p:cNvPicPr/>
          <p:nvPr/>
        </p:nvPicPr>
        <p:blipFill>
          <a:blip r:embed="rId2" cstate="print"/>
          <a:srcRect/>
          <a:stretch>
            <a:fillRect/>
          </a:stretch>
        </p:blipFill>
        <p:spPr bwMode="auto">
          <a:xfrm>
            <a:off x="1219200" y="1009967"/>
            <a:ext cx="5867400" cy="554323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Autofit/>
          </a:bodyPr>
          <a:lstStyle/>
          <a:p>
            <a:pPr lvl="2" algn="ctr" rtl="0">
              <a:spcBef>
                <a:spcPct val="0"/>
              </a:spcBef>
            </a:pPr>
            <a:r>
              <a:rPr lang="en-US" sz="3600" b="1" i="1" dirty="0" err="1" smtClean="0"/>
              <a:t>Bibliografie</a:t>
            </a:r>
            <a:endParaRPr lang="en-US" sz="8000" dirty="0"/>
          </a:p>
        </p:txBody>
      </p:sp>
      <p:sp>
        <p:nvSpPr>
          <p:cNvPr id="6" name="Subtitle 5"/>
          <p:cNvSpPr>
            <a:spLocks noGrp="1"/>
          </p:cNvSpPr>
          <p:nvPr>
            <p:ph type="subTitle" idx="1"/>
          </p:nvPr>
        </p:nvSpPr>
        <p:spPr>
          <a:xfrm>
            <a:off x="685800" y="1371600"/>
            <a:ext cx="7848600" cy="4876800"/>
          </a:xfrm>
        </p:spPr>
        <p:txBody>
          <a:bodyPr>
            <a:noAutofit/>
          </a:bodyPr>
          <a:lstStyle/>
          <a:p>
            <a:pPr lvl="0" algn="l"/>
            <a:r>
              <a:rPr lang="ro-RO" sz="1600" dirty="0" smtClean="0">
                <a:solidFill>
                  <a:schemeClr val="tx1"/>
                </a:solidFill>
              </a:rPr>
              <a:t>http://en.wikipedia.org/wiki/IPv4</a:t>
            </a:r>
            <a:endParaRPr lang="en-US" sz="1600" dirty="0" smtClean="0">
              <a:solidFill>
                <a:schemeClr val="tx1"/>
              </a:solidFill>
            </a:endParaRPr>
          </a:p>
          <a:p>
            <a:pPr lvl="0" algn="l"/>
            <a:r>
              <a:rPr lang="ro-RO" sz="1600" dirty="0" smtClean="0">
                <a:solidFill>
                  <a:schemeClr val="tx1"/>
                </a:solidFill>
              </a:rPr>
              <a:t>http://en.wikipedia.org/wiki/User_Datagram_Protocol</a:t>
            </a:r>
            <a:endParaRPr lang="en-US" sz="1600" dirty="0" smtClean="0">
              <a:solidFill>
                <a:schemeClr val="tx1"/>
              </a:solidFill>
            </a:endParaRPr>
          </a:p>
          <a:p>
            <a:pPr lvl="0" algn="l"/>
            <a:r>
              <a:rPr lang="ro-RO" sz="1600" dirty="0" smtClean="0">
                <a:solidFill>
                  <a:schemeClr val="tx1"/>
                </a:solidFill>
              </a:rPr>
              <a:t>http://en.wikipedia.org/wiki/Transmission_Control_Protocol</a:t>
            </a:r>
            <a:endParaRPr lang="en-US" sz="1600" dirty="0" smtClean="0">
              <a:solidFill>
                <a:schemeClr val="tx1"/>
              </a:solidFill>
            </a:endParaRPr>
          </a:p>
          <a:p>
            <a:pPr lvl="0" algn="l"/>
            <a:r>
              <a:rPr lang="ro-RO" sz="1600" dirty="0" smtClean="0">
                <a:solidFill>
                  <a:schemeClr val="tx1"/>
                </a:solidFill>
              </a:rPr>
              <a:t>http://www.petri.co.il/ipv6-header.htm</a:t>
            </a:r>
            <a:endParaRPr lang="en-US" sz="1600" dirty="0" smtClean="0">
              <a:solidFill>
                <a:schemeClr val="tx1"/>
              </a:solidFill>
            </a:endParaRPr>
          </a:p>
          <a:p>
            <a:pPr lvl="0" algn="l"/>
            <a:r>
              <a:rPr lang="ro-RO" sz="1600" dirty="0" smtClean="0">
                <a:solidFill>
                  <a:schemeClr val="tx1"/>
                </a:solidFill>
              </a:rPr>
              <a:t>http://www.ipv6.com/articles/general/IPv6-Header.htm</a:t>
            </a:r>
            <a:endParaRPr lang="en-US" sz="1600" dirty="0" smtClean="0">
              <a:solidFill>
                <a:schemeClr val="tx1"/>
              </a:solidFill>
            </a:endParaRPr>
          </a:p>
          <a:p>
            <a:pPr lvl="0" algn="l"/>
            <a:r>
              <a:rPr lang="ro-RO" sz="1600" dirty="0" smtClean="0">
                <a:solidFill>
                  <a:schemeClr val="tx1"/>
                </a:solidFill>
              </a:rPr>
              <a:t>http://mariusene.wordpress.com/securitate/ipv6-avantaje/</a:t>
            </a:r>
            <a:endParaRPr lang="en-US" sz="1600" dirty="0" smtClean="0">
              <a:solidFill>
                <a:schemeClr val="tx1"/>
              </a:solidFill>
            </a:endParaRPr>
          </a:p>
          <a:p>
            <a:pPr lvl="0" algn="l"/>
            <a:r>
              <a:rPr lang="ro-RO" sz="1600" dirty="0" smtClean="0">
                <a:solidFill>
                  <a:schemeClr val="tx1"/>
                </a:solidFill>
              </a:rPr>
              <a:t>http://ro.wikipedia.org/wiki/Internet_Control_Message_Protocol</a:t>
            </a:r>
            <a:endParaRPr lang="en-US" sz="1600" dirty="0" smtClean="0">
              <a:solidFill>
                <a:schemeClr val="tx1"/>
              </a:solidFill>
            </a:endParaRPr>
          </a:p>
          <a:p>
            <a:pPr lvl="0" algn="l"/>
            <a:r>
              <a:rPr lang="ro-RO" sz="1600" dirty="0" smtClean="0">
                <a:solidFill>
                  <a:schemeClr val="tx1"/>
                </a:solidFill>
              </a:rPr>
              <a:t>http://en.wikipedia.org/wiki/Additive_increase/multiplicative_decrease</a:t>
            </a:r>
            <a:endParaRPr lang="en-US" sz="1600" dirty="0" smtClean="0">
              <a:solidFill>
                <a:schemeClr val="tx1"/>
              </a:solidFill>
            </a:endParaRPr>
          </a:p>
          <a:p>
            <a:pPr lvl="0" algn="l"/>
            <a:r>
              <a:rPr lang="ro-RO" sz="1600" dirty="0" smtClean="0">
                <a:solidFill>
                  <a:schemeClr val="tx1"/>
                </a:solidFill>
              </a:rPr>
              <a:t>http://www.bituh.com/2012/09/20/13bi-explain-the-additive-increase-multiplicative-decrease-behaviour-of-tcp-congestion-control-algorithm/</a:t>
            </a:r>
            <a:endParaRPr lang="en-US" sz="1600" dirty="0" smtClean="0">
              <a:solidFill>
                <a:schemeClr val="tx1"/>
              </a:solidFill>
            </a:endParaRPr>
          </a:p>
          <a:p>
            <a:pPr lvl="0" algn="l"/>
            <a:r>
              <a:rPr lang="ro-RO" sz="1600" dirty="0" smtClean="0">
                <a:solidFill>
                  <a:schemeClr val="tx1"/>
                </a:solidFill>
              </a:rPr>
              <a:t>http://www.isi.edu/nsnam/DIRECTED_RESEARCH/DR_WANIDA/DR/JavisInActionFastRecoveryFrame.html</a:t>
            </a:r>
            <a:endParaRPr lang="en-US" sz="1600" dirty="0" smtClean="0">
              <a:solidFill>
                <a:schemeClr val="tx1"/>
              </a:solidFill>
            </a:endParaRPr>
          </a:p>
          <a:p>
            <a:pPr lvl="0" algn="l"/>
            <a:r>
              <a:rPr lang="ro-RO" sz="1600" dirty="0" smtClean="0">
                <a:solidFill>
                  <a:schemeClr val="tx1"/>
                </a:solidFill>
              </a:rPr>
              <a:t>http://www.slideshare.net/barodia_1437/wireless-routing-protocols-8158788</a:t>
            </a:r>
            <a:endParaRPr lang="en-US" sz="1600" dirty="0" smtClean="0">
              <a:solidFill>
                <a:schemeClr val="tx1"/>
              </a:solidFill>
            </a:endParaRPr>
          </a:p>
          <a:p>
            <a:pPr lvl="0" algn="l"/>
            <a:r>
              <a:rPr lang="ro-RO" sz="1600" dirty="0" smtClean="0">
                <a:solidFill>
                  <a:schemeClr val="tx1"/>
                </a:solidFill>
              </a:rPr>
              <a:t>http://en.wikipedia.org/wiki/Wireless_Routing_Protocol</a:t>
            </a:r>
            <a:endParaRPr lang="en-US" sz="1600" dirty="0" smtClean="0">
              <a:solidFill>
                <a:schemeClr val="tx1"/>
              </a:solidFill>
            </a:endParaRPr>
          </a:p>
          <a:p>
            <a:pPr lvl="0" algn="l"/>
            <a:r>
              <a:rPr lang="ro-RO" sz="1600" dirty="0" smtClean="0">
                <a:solidFill>
                  <a:schemeClr val="tx1"/>
                </a:solidFill>
              </a:rPr>
              <a:t>http://stst.elia.pub.ro/news/RC/Teme_RC_IVA_2011_12/Lecu%20tica%20vidrascu%20442A%20Algoritmi%20de%20control%20al%20congestiei%20.pdf, pag 4-5</a:t>
            </a:r>
            <a:endParaRPr lang="en-US" sz="1600" dirty="0" smtClean="0">
              <a:solidFill>
                <a:schemeClr val="tx1"/>
              </a:solidFill>
            </a:endParaRPr>
          </a:p>
          <a:p>
            <a:pPr algn="l"/>
            <a:endParaRPr lang="en-US" sz="16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7575"/>
          </a:xfrm>
        </p:spPr>
        <p:txBody>
          <a:bodyPr>
            <a:noAutofit/>
          </a:bodyPr>
          <a:lstStyle/>
          <a:p>
            <a:pPr lvl="2" algn="ctr" rtl="0">
              <a:spcBef>
                <a:spcPct val="0"/>
              </a:spcBef>
            </a:pPr>
            <a:r>
              <a:rPr lang="en-US" sz="3600" b="1" i="1" dirty="0" err="1" smtClean="0"/>
              <a:t>Bibliografie</a:t>
            </a:r>
            <a:endParaRPr lang="en-US" sz="8000" dirty="0"/>
          </a:p>
        </p:txBody>
      </p:sp>
      <p:sp>
        <p:nvSpPr>
          <p:cNvPr id="6" name="Subtitle 5"/>
          <p:cNvSpPr>
            <a:spLocks noGrp="1"/>
          </p:cNvSpPr>
          <p:nvPr>
            <p:ph type="subTitle" idx="1"/>
          </p:nvPr>
        </p:nvSpPr>
        <p:spPr>
          <a:xfrm>
            <a:off x="685800" y="1371600"/>
            <a:ext cx="7848600" cy="4876800"/>
          </a:xfrm>
        </p:spPr>
        <p:txBody>
          <a:bodyPr>
            <a:noAutofit/>
          </a:bodyPr>
          <a:lstStyle/>
          <a:p>
            <a:pPr lvl="0" algn="l"/>
            <a:r>
              <a:rPr lang="ro-RO" sz="1600" dirty="0" smtClean="0">
                <a:solidFill>
                  <a:schemeClr val="tx1"/>
                </a:solidFill>
              </a:rPr>
              <a:t>http</a:t>
            </a:r>
            <a:r>
              <a:rPr lang="ro-RO" sz="1600" dirty="0" smtClean="0">
                <a:solidFill>
                  <a:schemeClr val="tx1"/>
                </a:solidFill>
              </a:rPr>
              <a:t>://stst.elia.pub.ro/news/RC/Teme_RC_IVA_2011_12/Lecu%20tica%20vidrascu%20442A%20Algoritmi%20de%20control%20al%20congestiei%20.pdf, pag 31-32</a:t>
            </a:r>
            <a:endParaRPr lang="en-US" sz="1600" dirty="0" smtClean="0">
              <a:solidFill>
                <a:schemeClr val="tx1"/>
              </a:solidFill>
            </a:endParaRPr>
          </a:p>
          <a:p>
            <a:pPr lvl="0" algn="l"/>
            <a:r>
              <a:rPr lang="ro-RO" sz="1600" dirty="0" smtClean="0">
                <a:solidFill>
                  <a:schemeClr val="tx1"/>
                </a:solidFill>
              </a:rPr>
              <a:t>http://stst.elia.pub.ro/news/RC/Teme_RC_IVA_2011_12/Lecu%20tica%20vidrascu%20442A%20Algoritmi%20de%20control%20al%20congestiei%20.pdf, pag 29-45</a:t>
            </a:r>
            <a:endParaRPr lang="en-US" sz="1600" dirty="0" smtClean="0">
              <a:solidFill>
                <a:schemeClr val="tx1"/>
              </a:solidFill>
            </a:endParaRPr>
          </a:p>
          <a:p>
            <a:pPr lvl="0" algn="l"/>
            <a:r>
              <a:rPr lang="ro-RO" sz="1600" dirty="0" smtClean="0">
                <a:solidFill>
                  <a:schemeClr val="tx1"/>
                </a:solidFill>
              </a:rPr>
              <a:t>http://en.wikipedia.org/wiki/TCP_congestion_avoidance_algorithm#Naming_history</a:t>
            </a:r>
            <a:endParaRPr lang="en-US" sz="1600" dirty="0" smtClean="0">
              <a:solidFill>
                <a:schemeClr val="tx1"/>
              </a:solidFill>
            </a:endParaRPr>
          </a:p>
          <a:p>
            <a:pPr lvl="0" algn="l"/>
            <a:r>
              <a:rPr lang="ro-RO" sz="1600" dirty="0" smtClean="0">
                <a:solidFill>
                  <a:schemeClr val="tx1"/>
                </a:solidFill>
              </a:rPr>
              <a:t>http://thor.info.uaic.ro/~busaco/teach/courses/net/docs/tcp-ro.txt</a:t>
            </a:r>
            <a:endParaRPr lang="en-US" sz="1600" dirty="0" smtClean="0">
              <a:solidFill>
                <a:schemeClr val="tx1"/>
              </a:solidFill>
            </a:endParaRPr>
          </a:p>
          <a:p>
            <a:pPr lvl="0" algn="l"/>
            <a:r>
              <a:rPr lang="ro-RO" sz="1600" dirty="0" smtClean="0">
                <a:solidFill>
                  <a:schemeClr val="tx1"/>
                </a:solidFill>
              </a:rPr>
              <a:t>http://tools.ietf.org/html/rfc4294</a:t>
            </a:r>
            <a:endParaRPr lang="en-US" sz="1600" dirty="0" smtClean="0">
              <a:solidFill>
                <a:schemeClr val="tx1"/>
              </a:solidFill>
            </a:endParaRPr>
          </a:p>
          <a:p>
            <a:pPr lvl="0" algn="l"/>
            <a:r>
              <a:rPr lang="en-US" sz="1600" dirty="0" err="1" smtClean="0">
                <a:solidFill>
                  <a:schemeClr val="tx1"/>
                </a:solidFill>
              </a:rPr>
              <a:t>http://web.eecs.utk.edu/~dunigan/tcptour/javis/tcp_fastrec.html</a:t>
            </a:r>
            <a:endParaRPr lang="en-US" sz="1600" dirty="0" smtClean="0">
              <a:solidFill>
                <a:schemeClr val="tx1"/>
              </a:solidFill>
            </a:endParaRPr>
          </a:p>
          <a:p>
            <a:pPr lvl="0" algn="l"/>
            <a:r>
              <a:rPr lang="ro-RO" sz="1600" dirty="0" smtClean="0">
                <a:solidFill>
                  <a:schemeClr val="tx1"/>
                </a:solidFill>
              </a:rPr>
              <a:t>http://www.rfc-base.org/txt/rfc-3540.txt</a:t>
            </a:r>
            <a:endParaRPr lang="en-US" sz="1600" dirty="0" smtClean="0">
              <a:solidFill>
                <a:schemeClr val="tx1"/>
              </a:solidFill>
            </a:endParaRPr>
          </a:p>
          <a:p>
            <a:pPr lvl="0" algn="l"/>
            <a:r>
              <a:rPr lang="ro-RO" sz="1600" dirty="0" smtClean="0">
                <a:solidFill>
                  <a:schemeClr val="tx1"/>
                </a:solidFill>
              </a:rPr>
              <a:t>http://www.rfc-editor.org/rfc/rfc2001.txt</a:t>
            </a:r>
            <a:endParaRPr lang="en-US" sz="1600" dirty="0" smtClean="0">
              <a:solidFill>
                <a:schemeClr val="tx1"/>
              </a:solidFill>
            </a:endParaRPr>
          </a:p>
          <a:p>
            <a:pPr lvl="0" algn="l"/>
            <a:r>
              <a:rPr lang="ro-RO" sz="1600" dirty="0" smtClean="0">
                <a:solidFill>
                  <a:schemeClr val="tx1"/>
                </a:solidFill>
              </a:rPr>
              <a:t>http://www.rfc-base.org/txt/rfc-1071.txt</a:t>
            </a:r>
            <a:endParaRPr lang="en-US" sz="1600" dirty="0" smtClean="0">
              <a:solidFill>
                <a:schemeClr val="tx1"/>
              </a:solidFill>
            </a:endParaRPr>
          </a:p>
          <a:p>
            <a:pPr lvl="0" algn="l"/>
            <a:r>
              <a:rPr lang="ro-RO" sz="1600" dirty="0" smtClean="0">
                <a:solidFill>
                  <a:schemeClr val="tx1"/>
                </a:solidFill>
              </a:rPr>
              <a:t>http://www.rfc-base.org/txt/rfc-2474.txt</a:t>
            </a:r>
            <a:endParaRPr lang="en-US" sz="1600" dirty="0" smtClean="0">
              <a:solidFill>
                <a:schemeClr val="tx1"/>
              </a:solidFill>
            </a:endParaRPr>
          </a:p>
          <a:p>
            <a:pPr lvl="0" algn="l"/>
            <a:r>
              <a:rPr lang="ro-RO" sz="1600" dirty="0" smtClean="0">
                <a:solidFill>
                  <a:schemeClr val="tx1"/>
                </a:solidFill>
              </a:rPr>
              <a:t>http://</a:t>
            </a:r>
            <a:r>
              <a:rPr lang="ro-RO" sz="1600" dirty="0" smtClean="0">
                <a:solidFill>
                  <a:schemeClr val="tx1"/>
                </a:solidFill>
              </a:rPr>
              <a:t>www.rfc-base.org/txt/rfc-3168.txt</a:t>
            </a:r>
            <a:endParaRPr lang="en-US" sz="1600" dirty="0" smtClean="0">
              <a:solidFill>
                <a:schemeClr val="tx1"/>
              </a:solidFill>
            </a:endParaRPr>
          </a:p>
          <a:p>
            <a:pPr lvl="0" algn="l"/>
            <a:r>
              <a:rPr lang="en-US" sz="1600" dirty="0" err="1" smtClean="0">
                <a:solidFill>
                  <a:schemeClr val="tx1"/>
                </a:solidFill>
              </a:rPr>
              <a:t>http://samsclass.info/ipvx/</a:t>
            </a:r>
            <a:endParaRPr lang="en-US" sz="1600" dirty="0" smtClean="0">
              <a:solidFill>
                <a:schemeClr val="tx1"/>
              </a:solidFill>
            </a:endParaRPr>
          </a:p>
          <a:p>
            <a:pPr lvl="0" algn="l"/>
            <a:r>
              <a:rPr lang="en-US" sz="1600" dirty="0" err="1" smtClean="0">
                <a:solidFill>
                  <a:schemeClr val="tx1"/>
                </a:solidFill>
              </a:rPr>
              <a:t>http://justdoit.wikia.com/wiki/File:UDP_Header.png</a:t>
            </a:r>
            <a:endParaRPr lang="en-US" sz="1600" dirty="0" smtClean="0">
              <a:solidFill>
                <a:schemeClr val="tx1"/>
              </a:solidFill>
            </a:endParaRPr>
          </a:p>
          <a:p>
            <a:pPr lvl="0" algn="l"/>
            <a:r>
              <a:rPr lang="en-US" sz="1600" dirty="0" err="1" smtClean="0">
                <a:solidFill>
                  <a:schemeClr val="tx1"/>
                </a:solidFill>
              </a:rPr>
              <a:t>http://justdoit.wikia.com/wiki/File:TCP_Header.png</a:t>
            </a:r>
            <a:endParaRPr lang="en-US" sz="1600" dirty="0" smtClean="0">
              <a:solidFill>
                <a:schemeClr val="tx1"/>
              </a:solidFill>
            </a:endParaRPr>
          </a:p>
          <a:p>
            <a:pPr lvl="0" algn="l"/>
            <a:endParaRPr lang="en-US" sz="1600" dirty="0" smtClean="0">
              <a:solidFill>
                <a:schemeClr val="tx1"/>
              </a:solidFill>
            </a:endParaRPr>
          </a:p>
          <a:p>
            <a:pPr algn="l"/>
            <a:endParaRPr lang="en-US" sz="16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i="1" dirty="0" err="1" smtClean="0"/>
              <a:t>Headerul</a:t>
            </a:r>
            <a:r>
              <a:rPr lang="en-US" sz="3600" b="1" i="1" dirty="0" smtClean="0"/>
              <a:t> IP</a:t>
            </a:r>
            <a:endParaRPr lang="en-US" sz="3600" dirty="0"/>
          </a:p>
        </p:txBody>
      </p:sp>
      <p:sp>
        <p:nvSpPr>
          <p:cNvPr id="6" name="Content Placeholder 5"/>
          <p:cNvSpPr>
            <a:spLocks noGrp="1"/>
          </p:cNvSpPr>
          <p:nvPr>
            <p:ph sz="half" idx="2"/>
          </p:nvPr>
        </p:nvSpPr>
        <p:spPr>
          <a:xfrm>
            <a:off x="762000" y="1371600"/>
            <a:ext cx="7924800" cy="5105400"/>
          </a:xfrm>
        </p:spPr>
        <p:txBody>
          <a:bodyPr>
            <a:normAutofit lnSpcReduction="10000"/>
          </a:bodyPr>
          <a:lstStyle/>
          <a:p>
            <a:pPr>
              <a:buFontTx/>
              <a:buChar char="-"/>
            </a:pPr>
            <a:r>
              <a:rPr lang="ro-RO" sz="1800" b="1" dirty="0" smtClean="0"/>
              <a:t>Total </a:t>
            </a:r>
            <a:r>
              <a:rPr lang="ro-RO" sz="1800" b="1" dirty="0" smtClean="0"/>
              <a:t>Length:</a:t>
            </a:r>
            <a:r>
              <a:rPr lang="ro-RO" sz="1800" dirty="0" smtClean="0"/>
              <a:t> Acest camp  de 16 biti definește dimensiunea întregului pachet (sau fragment), inclusiv antetul si datele, în octet. Lungimea minima a pachetului este de 20 de octeti (antet 20 de octeti + 0 octeti de date), iar cea maxima este de 65,535 de octeti (valoarea maximă a unui cuvânt de 16 biți). Cea mai mare datagrama care orice host este obligat să o poată reface este de 576 de octeți, dar cele mai multe hosturi moderne pot prelucra pachete mult mai mari. Uneori subrețelele impun restricții suplimentare cu privire la dimensiunea pachetului, si astfel datagramele trebuie să fie fragmentate. </a:t>
            </a:r>
            <a:r>
              <a:rPr lang="ro-RO" sz="1800" baseline="30000" dirty="0" smtClean="0"/>
              <a:t>[</a:t>
            </a:r>
            <a:r>
              <a:rPr lang="ro-RO" sz="1800" baseline="30000" dirty="0" smtClean="0"/>
              <a:t>1]</a:t>
            </a:r>
            <a:endParaRPr lang="en-US" sz="1800" baseline="30000" dirty="0" smtClean="0"/>
          </a:p>
          <a:p>
            <a:pPr>
              <a:buFontTx/>
              <a:buChar char="-"/>
            </a:pPr>
            <a:r>
              <a:rPr lang="ro-RO" sz="1800" b="1" dirty="0" smtClean="0"/>
              <a:t>Identification</a:t>
            </a:r>
            <a:r>
              <a:rPr lang="ro-RO" sz="1800" b="1" dirty="0" smtClean="0"/>
              <a:t>:</a:t>
            </a:r>
            <a:r>
              <a:rPr lang="ro-RO" sz="1800" dirty="0" smtClean="0"/>
              <a:t> Acest camp de 16 biti este folosit in special pentru identificarea unica a fragmentelor unei </a:t>
            </a:r>
            <a:r>
              <a:rPr lang="ro-RO" sz="1800" dirty="0" smtClean="0"/>
              <a:t>datagrame.</a:t>
            </a:r>
            <a:r>
              <a:rPr lang="en-US" sz="1800" dirty="0" smtClean="0"/>
              <a:t> </a:t>
            </a:r>
            <a:r>
              <a:rPr lang="ro-RO" sz="1800" dirty="0" smtClean="0"/>
              <a:t>Dacă </a:t>
            </a:r>
            <a:r>
              <a:rPr lang="ro-RO" sz="1800" dirty="0" smtClean="0"/>
              <a:t>steagul DF este setat cu 1, iar fragmentarea este necesara pentru a ruta pachetul, atunci pachetul este aruncat. Acest lucru poate fi utilizat atunci când se face trimiterea de pachete unui host care nu are suficiente resurse pentru a aborda fragmentarea. Acesta poate fi utilizat si pentru Path MTU Discovery, fie automat de catre softul hostului IP, sau manual, cu ajutorul instrumentelor de diagnosticare cum ar fi ping sau </a:t>
            </a:r>
            <a:r>
              <a:rPr lang="ro-RO" sz="1800" dirty="0" smtClean="0"/>
              <a:t>traceroute</a:t>
            </a:r>
            <a:r>
              <a:rPr lang="en-US" sz="1800" dirty="0" smtClean="0"/>
              <a:t>. </a:t>
            </a:r>
            <a:r>
              <a:rPr lang="ro-RO" sz="1800" dirty="0" smtClean="0"/>
              <a:t>Pentru </a:t>
            </a:r>
            <a:r>
              <a:rPr lang="ro-RO" sz="1800" dirty="0" smtClean="0"/>
              <a:t>pachete fragmentate, toate fragmentele cu excepția ultimului au  setat flagul MF. Ultimul fragment are un campul Fragment Offset diferit de 0 ca sa poata fi diferentiat de un pachet nefragmentat.</a:t>
            </a:r>
            <a:r>
              <a:rPr lang="ro-RO" sz="1800" baseline="30000" dirty="0" smtClean="0"/>
              <a:t> [1]</a:t>
            </a:r>
            <a:endParaRPr lang="en-US" sz="1800" dirty="0" smtClean="0"/>
          </a:p>
          <a:p>
            <a:pPr>
              <a:buFontTx/>
              <a:buChar char="-"/>
            </a:pPr>
            <a:endParaRPr lang="en-US" sz="1800" baseline="30000" dirty="0" smtClean="0"/>
          </a:p>
          <a:p>
            <a:pPr>
              <a:buFontTx/>
              <a:buChar char="-"/>
            </a:pPr>
            <a:endParaRPr lang="en-US" sz="1800" dirty="0" smtClean="0"/>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i="1" dirty="0" err="1" smtClean="0"/>
              <a:t>Headerul</a:t>
            </a:r>
            <a:r>
              <a:rPr lang="en-US" sz="3600" b="1" i="1" dirty="0" smtClean="0"/>
              <a:t> IP</a:t>
            </a:r>
            <a:endParaRPr lang="en-US" sz="3600" dirty="0"/>
          </a:p>
        </p:txBody>
      </p:sp>
      <p:sp>
        <p:nvSpPr>
          <p:cNvPr id="6" name="Content Placeholder 5"/>
          <p:cNvSpPr>
            <a:spLocks noGrp="1"/>
          </p:cNvSpPr>
          <p:nvPr>
            <p:ph sz="half" idx="2"/>
          </p:nvPr>
        </p:nvSpPr>
        <p:spPr>
          <a:xfrm>
            <a:off x="762000" y="1371600"/>
            <a:ext cx="7924800" cy="5105400"/>
          </a:xfrm>
        </p:spPr>
        <p:txBody>
          <a:bodyPr>
            <a:normAutofit fontScale="92500" lnSpcReduction="10000"/>
          </a:bodyPr>
          <a:lstStyle/>
          <a:p>
            <a:pPr>
              <a:buFontTx/>
              <a:buChar char="-"/>
            </a:pPr>
            <a:r>
              <a:rPr lang="ro-RO" sz="1800" b="1" dirty="0" smtClean="0"/>
              <a:t>Fragment </a:t>
            </a:r>
            <a:r>
              <a:rPr lang="ro-RO" sz="1800" b="1" dirty="0" smtClean="0"/>
              <a:t>Offset: </a:t>
            </a:r>
            <a:r>
              <a:rPr lang="ro-RO" sz="1800" dirty="0" smtClean="0"/>
              <a:t>Acest camp are 13 biti si specifica offset-ul unui anumit fragment relativ la începutul unei datagrame nefragmentate IP. Primul fragment are offset 0. Acest lucru permite o distanta maxima de (2</a:t>
            </a:r>
            <a:r>
              <a:rPr lang="ro-RO" sz="1800" baseline="30000" dirty="0" smtClean="0"/>
              <a:t>13</a:t>
            </a:r>
            <a:r>
              <a:rPr lang="ro-RO" sz="1800" dirty="0" smtClean="0"/>
              <a:t> - 1) × 8 = 65,528 de octeti, ceea ce ar depăși lungime maxima a unui pachet IP de 65,535 de octeti cu lungimea antetului inclusa (65,528 + 20 = 65,548 octeti).</a:t>
            </a:r>
            <a:r>
              <a:rPr lang="ro-RO" sz="1800" baseline="30000" dirty="0" smtClean="0"/>
              <a:t> [1</a:t>
            </a:r>
            <a:r>
              <a:rPr lang="ro-RO" sz="1800" baseline="30000" dirty="0" smtClean="0"/>
              <a:t>]</a:t>
            </a:r>
            <a:r>
              <a:rPr lang="ro-RO" sz="1800" b="1" dirty="0" smtClean="0"/>
              <a:t> </a:t>
            </a:r>
            <a:endParaRPr lang="en-US" sz="1800" dirty="0" smtClean="0"/>
          </a:p>
          <a:p>
            <a:pPr>
              <a:buFontTx/>
              <a:buChar char="-"/>
            </a:pPr>
            <a:r>
              <a:rPr lang="ro-RO" sz="1800" b="1" dirty="0" smtClean="0"/>
              <a:t>Time </a:t>
            </a:r>
            <a:r>
              <a:rPr lang="ro-RO" sz="1800" b="1" dirty="0" smtClean="0"/>
              <a:t>To Live (TTL): </a:t>
            </a:r>
            <a:r>
              <a:rPr lang="ro-RO" sz="1800" dirty="0" smtClean="0"/>
              <a:t>Un camp de 8 biti care este foarte necesar pentru a preveni datagramele sa existe la infinit. Acest camp limiteaza durata de viata a datagramei. Este specificat in secunde, dar intervalele de timp mai mici de 1 secunda sunt rotunjite la 1 secunda. In practica, acest camp este decrementat cu 1 de fiecare data cand trece printr-un router. Cand TTL ajunge la 0, routerul arunca pachetul si trimite un mesaj ICMP Time Exceeded catre transmitator.</a:t>
            </a:r>
            <a:r>
              <a:rPr lang="ro-RO" sz="1800" baseline="30000" dirty="0" smtClean="0"/>
              <a:t> [</a:t>
            </a:r>
            <a:r>
              <a:rPr lang="ro-RO" sz="1800" baseline="30000" dirty="0" smtClean="0"/>
              <a:t>1]</a:t>
            </a:r>
            <a:endParaRPr lang="en-US" sz="1800" dirty="0" smtClean="0"/>
          </a:p>
          <a:p>
            <a:pPr>
              <a:buFontTx/>
              <a:buChar char="-"/>
            </a:pPr>
            <a:r>
              <a:rPr lang="ro-RO" sz="1800" b="1" dirty="0" smtClean="0"/>
              <a:t>Protocol</a:t>
            </a:r>
            <a:r>
              <a:rPr lang="ro-RO" sz="1800" b="1" dirty="0" smtClean="0"/>
              <a:t>: </a:t>
            </a:r>
            <a:r>
              <a:rPr lang="ro-RO" sz="1800" dirty="0" smtClean="0"/>
              <a:t>Acest camp de 8 biti defineste protocolul folosit in aceea datagrama.</a:t>
            </a:r>
            <a:r>
              <a:rPr lang="ro-RO" sz="1800" baseline="30000" dirty="0" smtClean="0"/>
              <a:t> [</a:t>
            </a:r>
            <a:r>
              <a:rPr lang="ro-RO" sz="1800" baseline="30000" dirty="0" smtClean="0"/>
              <a:t>1]</a:t>
            </a:r>
            <a:endParaRPr lang="en-US" sz="1800" dirty="0" smtClean="0"/>
          </a:p>
          <a:p>
            <a:pPr>
              <a:buFontTx/>
              <a:buChar char="-"/>
            </a:pPr>
            <a:r>
              <a:rPr lang="ro-RO" sz="1800" b="1" dirty="0" smtClean="0"/>
              <a:t>Header </a:t>
            </a:r>
            <a:r>
              <a:rPr lang="ro-RO" sz="1800" b="1" dirty="0" smtClean="0"/>
              <a:t>checksum:</a:t>
            </a:r>
            <a:r>
              <a:rPr lang="ro-RO" sz="1800" dirty="0" smtClean="0"/>
              <a:t> Este un camp de 16 biti folosit pentru detectia erorilor ale antetului. Când un pachet ajunge la un router, router-ul calculeaza suma de control a antetului și o compara cu acest camp de control. Dacă valorile nu se potrivesc, router-ul arunca  pachetul. Atât UDP cat și TCP au acest camp.</a:t>
            </a:r>
            <a:r>
              <a:rPr lang="ro-RO" sz="1800" baseline="30000" dirty="0" smtClean="0"/>
              <a:t> [</a:t>
            </a:r>
            <a:r>
              <a:rPr lang="ro-RO" sz="1800" baseline="30000" dirty="0" smtClean="0"/>
              <a:t>1]</a:t>
            </a:r>
            <a:endParaRPr lang="en-US" sz="1800" dirty="0" smtClean="0"/>
          </a:p>
          <a:p>
            <a:pPr>
              <a:buFontTx/>
              <a:buChar char="-"/>
            </a:pPr>
            <a:r>
              <a:rPr lang="ro-RO" sz="1800" b="1" dirty="0" smtClean="0"/>
              <a:t>Source </a:t>
            </a:r>
            <a:r>
              <a:rPr lang="ro-RO" sz="1800" b="1" dirty="0" smtClean="0"/>
              <a:t>address: </a:t>
            </a:r>
            <a:r>
              <a:rPr lang="ro-RO" sz="1800" dirty="0" smtClean="0"/>
              <a:t>Adresa IPv4 a emitatorului.</a:t>
            </a:r>
            <a:r>
              <a:rPr lang="ro-RO" sz="1800" baseline="30000" dirty="0" smtClean="0"/>
              <a:t> [</a:t>
            </a:r>
            <a:r>
              <a:rPr lang="ro-RO" sz="1800" baseline="30000" dirty="0" smtClean="0"/>
              <a:t>1]</a:t>
            </a:r>
            <a:endParaRPr lang="en-US" sz="1800" dirty="0" smtClean="0"/>
          </a:p>
          <a:p>
            <a:pPr>
              <a:buFontTx/>
              <a:buChar char="-"/>
            </a:pPr>
            <a:r>
              <a:rPr lang="ro-RO" sz="1800" b="1" dirty="0" smtClean="0"/>
              <a:t>Destination </a:t>
            </a:r>
            <a:r>
              <a:rPr lang="ro-RO" sz="1800" b="1" dirty="0" smtClean="0"/>
              <a:t>address: </a:t>
            </a:r>
            <a:r>
              <a:rPr lang="ro-RO" sz="1800" dirty="0" smtClean="0"/>
              <a:t>Adresa IPv4 a receptorului.</a:t>
            </a:r>
            <a:r>
              <a:rPr lang="ro-RO" sz="1800" baseline="30000" dirty="0" smtClean="0"/>
              <a:t> [</a:t>
            </a:r>
            <a:r>
              <a:rPr lang="ro-RO" sz="1800" baseline="30000" dirty="0" smtClean="0"/>
              <a:t>1]</a:t>
            </a:r>
            <a:endParaRPr lang="en-US" sz="1800" dirty="0" smtClean="0"/>
          </a:p>
          <a:p>
            <a:pPr>
              <a:buFontTx/>
              <a:buChar char="-"/>
            </a:pPr>
            <a:r>
              <a:rPr lang="ro-RO" sz="1800" b="1" dirty="0" smtClean="0"/>
              <a:t>Options</a:t>
            </a:r>
            <a:r>
              <a:rPr lang="ro-RO" sz="1800" b="1" dirty="0" smtClean="0"/>
              <a:t>: </a:t>
            </a:r>
            <a:r>
              <a:rPr lang="ro-RO" sz="1800" dirty="0" smtClean="0"/>
              <a:t>Folosit pentru a descrie diverse optiuni(Copied, Data, etc).</a:t>
            </a:r>
            <a:r>
              <a:rPr lang="ro-RO" sz="1800" baseline="30000" dirty="0" smtClean="0"/>
              <a:t> [1]</a:t>
            </a:r>
            <a:endParaRPr lang="en-US" sz="1800" dirty="0" smtClean="0"/>
          </a:p>
          <a:p>
            <a:pPr>
              <a:buNone/>
            </a:pPr>
            <a:endParaRPr lang="en-US" sz="1800" baseline="30000" dirty="0" smtClean="0"/>
          </a:p>
          <a:p>
            <a:pPr>
              <a:buFontTx/>
              <a:buChar char="-"/>
            </a:pPr>
            <a:endParaRPr lang="en-US" sz="1800" dirty="0" smtClean="0"/>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r>
              <a:rPr lang="en-US" sz="3600" b="1" i="1" dirty="0" err="1" smtClean="0"/>
              <a:t>Headerul</a:t>
            </a:r>
            <a:r>
              <a:rPr lang="en-US" sz="3600" b="1" i="1" dirty="0" smtClean="0"/>
              <a:t> </a:t>
            </a:r>
            <a:r>
              <a:rPr lang="en-US" sz="3600" b="1" i="1" dirty="0" err="1" smtClean="0"/>
              <a:t>UDP</a:t>
            </a:r>
            <a:endParaRPr lang="en-US" sz="3600" dirty="0"/>
          </a:p>
        </p:txBody>
      </p:sp>
      <p:sp>
        <p:nvSpPr>
          <p:cNvPr id="6" name="Content Placeholder 5"/>
          <p:cNvSpPr>
            <a:spLocks noGrp="1"/>
          </p:cNvSpPr>
          <p:nvPr>
            <p:ph sz="half" idx="2"/>
          </p:nvPr>
        </p:nvSpPr>
        <p:spPr>
          <a:xfrm>
            <a:off x="762000" y="3124200"/>
            <a:ext cx="7924800" cy="3352800"/>
          </a:xfrm>
        </p:spPr>
        <p:txBody>
          <a:bodyPr>
            <a:normAutofit fontScale="62500" lnSpcReduction="20000"/>
          </a:bodyPr>
          <a:lstStyle/>
          <a:p>
            <a:pPr>
              <a:buFontTx/>
              <a:buChar char="-"/>
            </a:pPr>
            <a:r>
              <a:rPr lang="ro-RO" b="1" dirty="0" smtClean="0"/>
              <a:t>Source </a:t>
            </a:r>
            <a:r>
              <a:rPr lang="ro-RO" b="1" dirty="0" smtClean="0"/>
              <a:t>Port : </a:t>
            </a:r>
            <a:r>
              <a:rPr lang="ro-RO" dirty="0" smtClean="0"/>
              <a:t>Acest camp identifica portul emitatorului si poate fi folosit pentru a sti unde sa se faca reply, altfel ar trebuii sa fie 0. </a:t>
            </a:r>
            <a:r>
              <a:rPr lang="ro-RO" baseline="30000" dirty="0" smtClean="0"/>
              <a:t>[</a:t>
            </a:r>
            <a:r>
              <a:rPr lang="ro-RO" baseline="30000" dirty="0" smtClean="0"/>
              <a:t>2]</a:t>
            </a:r>
            <a:endParaRPr lang="en-US" baseline="30000" dirty="0" smtClean="0"/>
          </a:p>
          <a:p>
            <a:pPr>
              <a:buFontTx/>
              <a:buChar char="-"/>
            </a:pPr>
            <a:r>
              <a:rPr lang="ro-RO" b="1" dirty="0" smtClean="0"/>
              <a:t>Destination </a:t>
            </a:r>
            <a:r>
              <a:rPr lang="ro-RO" b="1" dirty="0" smtClean="0"/>
              <a:t>Port: </a:t>
            </a:r>
            <a:r>
              <a:rPr lang="ro-RO" dirty="0" smtClean="0"/>
              <a:t>Acest camp identifica portul receptorului si este necesar in permanenta.</a:t>
            </a:r>
            <a:r>
              <a:rPr lang="ro-RO" baseline="30000" dirty="0" smtClean="0"/>
              <a:t> [</a:t>
            </a:r>
            <a:r>
              <a:rPr lang="ro-RO" baseline="30000" dirty="0" smtClean="0"/>
              <a:t>2]</a:t>
            </a:r>
            <a:endParaRPr lang="en-US" baseline="30000" dirty="0" smtClean="0"/>
          </a:p>
          <a:p>
            <a:pPr>
              <a:buFontTx/>
              <a:buChar char="-"/>
            </a:pPr>
            <a:r>
              <a:rPr lang="ro-RO" b="1" dirty="0" smtClean="0"/>
              <a:t>Length</a:t>
            </a:r>
            <a:r>
              <a:rPr lang="ro-RO" b="1" dirty="0" smtClean="0"/>
              <a:t>:</a:t>
            </a:r>
            <a:r>
              <a:rPr lang="ro-RO" dirty="0" smtClean="0"/>
              <a:t> Un câmp care specifică lungimea în octeți a headerului UDP si a datelor UDP. Lungimea minimă este de 8 octeti. Dimensiunea câmpului stabilește o limită teoretică de 65,535 de octeti (antet de 8 octeti + 65527 de octeti de date) pentru o datagrama UDP. Limita practică pentru lungimea de date, care este impusă de protocolul IPv4 este de 65,507 bytes (65.535 de octeti de date - 8 octeti header  - 20 de octeti header-ul IP).</a:t>
            </a:r>
            <a:r>
              <a:rPr lang="ro-RO" baseline="30000" dirty="0" smtClean="0"/>
              <a:t> [</a:t>
            </a:r>
            <a:r>
              <a:rPr lang="ro-RO" baseline="30000" dirty="0" smtClean="0"/>
              <a:t>2]</a:t>
            </a:r>
            <a:endParaRPr lang="en-US" baseline="30000" dirty="0" smtClean="0"/>
          </a:p>
          <a:p>
            <a:pPr>
              <a:buFontTx/>
              <a:buChar char="-"/>
            </a:pPr>
            <a:r>
              <a:rPr lang="ro-RO" b="1" dirty="0" smtClean="0"/>
              <a:t>Checksum</a:t>
            </a:r>
            <a:r>
              <a:rPr lang="ro-RO" dirty="0" smtClean="0"/>
              <a:t>: Este folosit pentru verificarea de erori. Daca transmitatorul nu genereaza checksum, atunci acest camp are numai 0.</a:t>
            </a:r>
            <a:r>
              <a:rPr lang="ro-RO" baseline="30000" dirty="0" smtClean="0"/>
              <a:t> [2]</a:t>
            </a:r>
            <a:endParaRPr lang="en-US" dirty="0" smtClean="0"/>
          </a:p>
          <a:p>
            <a:endParaRPr lang="en-US" dirty="0"/>
          </a:p>
        </p:txBody>
      </p:sp>
      <p:pic>
        <p:nvPicPr>
          <p:cNvPr id="11" name="Picture 10" descr="C:\Users\Mihai\Desktop\header udp.png"/>
          <p:cNvPicPr/>
          <p:nvPr/>
        </p:nvPicPr>
        <p:blipFill>
          <a:blip r:embed="rId2" cstate="print"/>
          <a:srcRect/>
          <a:stretch>
            <a:fillRect/>
          </a:stretch>
        </p:blipFill>
        <p:spPr bwMode="auto">
          <a:xfrm>
            <a:off x="914400" y="990600"/>
            <a:ext cx="7315200" cy="1981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r>
              <a:rPr lang="en-US" sz="3600" b="1" i="1" dirty="0" err="1" smtClean="0"/>
              <a:t>Headerul</a:t>
            </a:r>
            <a:r>
              <a:rPr lang="en-US" sz="3600" b="1" i="1" dirty="0" smtClean="0"/>
              <a:t> </a:t>
            </a:r>
            <a:r>
              <a:rPr lang="en-US" sz="3600" b="1" i="1" dirty="0" smtClean="0"/>
              <a:t>TCP</a:t>
            </a:r>
            <a:endParaRPr lang="en-US" sz="3600" dirty="0"/>
          </a:p>
        </p:txBody>
      </p:sp>
      <p:pic>
        <p:nvPicPr>
          <p:cNvPr id="7" name="Picture 6" descr="C:\Users\Mihai\Desktop\header tcp.jpg"/>
          <p:cNvPicPr/>
          <p:nvPr/>
        </p:nvPicPr>
        <p:blipFill>
          <a:blip r:embed="rId2" cstate="print"/>
          <a:srcRect/>
          <a:stretch>
            <a:fillRect/>
          </a:stretch>
        </p:blipFill>
        <p:spPr bwMode="auto">
          <a:xfrm>
            <a:off x="762000" y="1334036"/>
            <a:ext cx="8001000" cy="499056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i="1" dirty="0" err="1" smtClean="0"/>
              <a:t>Headerul</a:t>
            </a:r>
            <a:r>
              <a:rPr lang="en-US" sz="3600" b="1" i="1" dirty="0" smtClean="0"/>
              <a:t> </a:t>
            </a:r>
            <a:r>
              <a:rPr lang="en-US" sz="3600" b="1" i="1" dirty="0" smtClean="0"/>
              <a:t>TCP</a:t>
            </a:r>
            <a:endParaRPr lang="en-US" sz="3600" dirty="0"/>
          </a:p>
        </p:txBody>
      </p:sp>
      <p:sp>
        <p:nvSpPr>
          <p:cNvPr id="6" name="Content Placeholder 5"/>
          <p:cNvSpPr>
            <a:spLocks noGrp="1"/>
          </p:cNvSpPr>
          <p:nvPr>
            <p:ph sz="half" idx="2"/>
          </p:nvPr>
        </p:nvSpPr>
        <p:spPr>
          <a:xfrm>
            <a:off x="762000" y="1371600"/>
            <a:ext cx="7924800" cy="5105400"/>
          </a:xfrm>
        </p:spPr>
        <p:txBody>
          <a:bodyPr>
            <a:normAutofit/>
          </a:bodyPr>
          <a:lstStyle/>
          <a:p>
            <a:pPr>
              <a:buFontTx/>
              <a:buChar char="-"/>
            </a:pPr>
            <a:r>
              <a:rPr lang="ro-RO" sz="1800" b="1" dirty="0" smtClean="0"/>
              <a:t>Sequence </a:t>
            </a:r>
            <a:r>
              <a:rPr lang="ro-RO" sz="1800" b="1" dirty="0" smtClean="0"/>
              <a:t>number (32 de biti): </a:t>
            </a:r>
            <a:r>
              <a:rPr lang="ro-RO" sz="1800" dirty="0" smtClean="0"/>
              <a:t>are un rol dual: daca flagul SYN este setat (1), atunci aceasta secventa de numere initiala. Numărul de ordine efectiv al primului octet de date și numărul recunoscut în ACK corespunzător este atunci acest număr de ordine plus 1. În cazul în care flagul SYN este nesetat (0), atunci acesta este numărul de ordine acumulat al primului octet de date din acest segment pentru sesiunea curentă.</a:t>
            </a:r>
            <a:r>
              <a:rPr lang="ro-RO" sz="1800" baseline="30000" dirty="0" smtClean="0"/>
              <a:t> [3</a:t>
            </a:r>
            <a:r>
              <a:rPr lang="ro-RO" sz="1800" baseline="30000" dirty="0" smtClean="0"/>
              <a:t>]</a:t>
            </a:r>
            <a:endParaRPr lang="en-US" sz="1800" baseline="30000" dirty="0" smtClean="0"/>
          </a:p>
          <a:p>
            <a:pPr>
              <a:buFontTx/>
              <a:buChar char="-"/>
            </a:pPr>
            <a:r>
              <a:rPr lang="ro-RO" sz="1800" b="1" dirty="0" smtClean="0"/>
              <a:t>Acknowledgment number (32 bits) : </a:t>
            </a:r>
            <a:r>
              <a:rPr lang="ro-RO" sz="1800" dirty="0" smtClean="0"/>
              <a:t>Dacă bitul ACK este setat, atunci valoarea acestui câmp este urmatorul numar de secventa pe care receptorul il asteapta. Acest lucru confirmă primirea tuturor octetilor anteriori (dacă este cazul). Primul ACK trimis de fiecare capăt recunoaște numărul celălalt al secventei dar fara date.</a:t>
            </a:r>
            <a:r>
              <a:rPr lang="ro-RO" sz="1800" baseline="30000" dirty="0" smtClean="0"/>
              <a:t> [3]</a:t>
            </a:r>
            <a:endParaRPr lang="en-US" sz="1800" dirty="0" smtClean="0"/>
          </a:p>
          <a:p>
            <a:pPr>
              <a:buFontTx/>
              <a:buChar char="-"/>
            </a:pPr>
            <a:r>
              <a:rPr lang="ro-RO" sz="1800" b="1" dirty="0" smtClean="0"/>
              <a:t>Data offset (4 bits) : </a:t>
            </a:r>
            <a:r>
              <a:rPr lang="ro-RO" sz="1800" dirty="0" smtClean="0"/>
              <a:t>specifică dimensiunea headerului TCP in cuvinte de 32 biti. Dimensiunea minimă este de 5 cuvinte, iar cea maxima este de 15 de cuvinte, dând astfel dimensiunea minimă de 20 de octeti și maxim de 60 de octeti, care permite astfel până la 40 de octeti de opțiuni în header. Acest câmp isi explica numele său de la faptul că acesta este, de asemenea, diferența de început al segmentului TCP la datele reale.</a:t>
            </a:r>
            <a:r>
              <a:rPr lang="ro-RO" sz="1800" baseline="30000" dirty="0" smtClean="0"/>
              <a:t> [3]</a:t>
            </a:r>
            <a:endParaRPr lang="en-US" sz="1800" dirty="0" smtClean="0"/>
          </a:p>
          <a:p>
            <a:pPr>
              <a:buFontTx/>
              <a:buChar char="-"/>
            </a:pP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r>
              <a:rPr lang="en-US" sz="3600" b="1" i="1" dirty="0" err="1" smtClean="0"/>
              <a:t>IPv6</a:t>
            </a:r>
            <a:endParaRPr lang="en-US" sz="3600" dirty="0"/>
          </a:p>
        </p:txBody>
      </p:sp>
      <p:pic>
        <p:nvPicPr>
          <p:cNvPr id="5" name="Picture 4" descr="C:\Users\Mihai\Desktop\ipv4-ipv6-header.gif"/>
          <p:cNvPicPr/>
          <p:nvPr/>
        </p:nvPicPr>
        <p:blipFill>
          <a:blip r:embed="rId2" cstate="print"/>
          <a:srcRect/>
          <a:stretch>
            <a:fillRect/>
          </a:stretch>
        </p:blipFill>
        <p:spPr bwMode="auto">
          <a:xfrm>
            <a:off x="762000" y="838200"/>
            <a:ext cx="7620000" cy="5105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i="1" dirty="0" err="1" smtClean="0"/>
              <a:t>IPv6</a:t>
            </a:r>
            <a:endParaRPr lang="en-US" sz="3600" dirty="0"/>
          </a:p>
        </p:txBody>
      </p:sp>
      <p:sp>
        <p:nvSpPr>
          <p:cNvPr id="6" name="Content Placeholder 5"/>
          <p:cNvSpPr>
            <a:spLocks noGrp="1"/>
          </p:cNvSpPr>
          <p:nvPr>
            <p:ph sz="half" idx="2"/>
          </p:nvPr>
        </p:nvSpPr>
        <p:spPr>
          <a:xfrm>
            <a:off x="762000" y="1371600"/>
            <a:ext cx="7924800" cy="5105400"/>
          </a:xfrm>
        </p:spPr>
        <p:txBody>
          <a:bodyPr>
            <a:normAutofit/>
          </a:bodyPr>
          <a:lstStyle/>
          <a:p>
            <a:pPr>
              <a:buFontTx/>
              <a:buChar char="-"/>
            </a:pPr>
            <a:r>
              <a:rPr lang="ro-RO" sz="1800" b="1" dirty="0" smtClean="0"/>
              <a:t>Traffic class(8 biti):</a:t>
            </a:r>
            <a:r>
              <a:rPr lang="ro-RO" sz="1800" dirty="0" smtClean="0"/>
              <a:t> acest camp este un domeniu de 8 biți, care este folosit pentru a semnifica importanța datelor cuprinse în acest pachet specific. In IPv4, această informație a existat in domeniul TOS. Suporta DSCP exclusiv; această specificație utilizează primii 6 biți pentru a indica Per Hop Behavior (PHB), a datelor conținute. Aceste PHB sunt definite în RFC 2474</a:t>
            </a:r>
            <a:r>
              <a:rPr lang="ro-RO" sz="1800" baseline="30000" dirty="0" smtClean="0"/>
              <a:t>[24]</a:t>
            </a:r>
            <a:r>
              <a:rPr lang="ro-RO" sz="1800" dirty="0" smtClean="0"/>
              <a:t>  și completările sale.</a:t>
            </a:r>
            <a:r>
              <a:rPr lang="ro-RO" sz="1800" baseline="30000" dirty="0" smtClean="0"/>
              <a:t>[4][5][6]</a:t>
            </a:r>
            <a:endParaRPr lang="en-US" sz="1800" dirty="0" smtClean="0"/>
          </a:p>
          <a:p>
            <a:pPr>
              <a:buFontTx/>
              <a:buChar char="-"/>
            </a:pPr>
            <a:r>
              <a:rPr lang="ro-RO" sz="1800" b="1" dirty="0" smtClean="0"/>
              <a:t>Flow Label(20 de biti):</a:t>
            </a:r>
            <a:r>
              <a:rPr lang="ro-RO" sz="1800" dirty="0" smtClean="0"/>
              <a:t> Acest camp este utilizat pentru a identifica fluxuri de pachete și de a permite routerelor sa lucreze cu toate pachetele in acelasi flux de date, reducand timpul de prelucrare si delay-ul.</a:t>
            </a:r>
            <a:r>
              <a:rPr lang="ro-RO" sz="1800" baseline="30000" dirty="0" smtClean="0"/>
              <a:t> [4][5][6]</a:t>
            </a:r>
            <a:endParaRPr lang="en-US" sz="1800" dirty="0" smtClean="0"/>
          </a:p>
          <a:p>
            <a:pPr>
              <a:buFontTx/>
              <a:buChar char="-"/>
            </a:pPr>
            <a:r>
              <a:rPr lang="ro-RO" sz="1800" b="1" dirty="0" smtClean="0"/>
              <a:t>Payload Length(16 biti): </a:t>
            </a:r>
            <a:r>
              <a:rPr lang="ro-RO" sz="1800" dirty="0" smtClean="0"/>
              <a:t>Acest camp este folosit pentru a indica dimensiunea totala a pachetului din IPv6. Acest camp este folosit ca masura de securitate si detectie a erorilor de catre routere. </a:t>
            </a:r>
            <a:r>
              <a:rPr lang="ro-RO" sz="1800" baseline="30000" dirty="0" smtClean="0"/>
              <a:t>[4][5][6</a:t>
            </a:r>
            <a:r>
              <a:rPr lang="ro-RO" sz="1800" baseline="30000" dirty="0" smtClean="0"/>
              <a:t>]</a:t>
            </a:r>
            <a:endParaRPr lang="en-US" sz="1800" baseline="30000" dirty="0" smtClean="0"/>
          </a:p>
          <a:p>
            <a:pPr>
              <a:buFontTx/>
              <a:buChar char="-"/>
            </a:pPr>
            <a:r>
              <a:rPr lang="ro-RO" sz="1800" b="1" dirty="0" smtClean="0"/>
              <a:t>Hop Limit(8 biti): </a:t>
            </a:r>
            <a:r>
              <a:rPr lang="ro-RO" sz="1800" dirty="0" smtClean="0"/>
              <a:t>Acest camp este foarte simplu și înlocuiește Time to Live (TTL), care este conținut în pachetele tip IPv4. Valoarea acestui camp reprezinta numarul maxim hopuri la care pachetul poate ajunge inainte sa fie aruncat. </a:t>
            </a:r>
            <a:r>
              <a:rPr lang="ro-RO" sz="1800" baseline="30000" dirty="0" smtClean="0"/>
              <a:t>[4][5][6]</a:t>
            </a:r>
            <a:endParaRPr lang="en-US" sz="1800" dirty="0" smtClean="0"/>
          </a:p>
          <a:p>
            <a:pPr>
              <a:buFontTx/>
              <a:buChar char="-"/>
            </a:pPr>
            <a:endParaRPr lang="en-US" sz="1800" dirty="0" smtClean="0"/>
          </a:p>
          <a:p>
            <a:pPr>
              <a:buFontTx/>
              <a:buChar char="-"/>
            </a:pP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1602</Words>
  <Application>Microsoft Office PowerPoint</Application>
  <PresentationFormat>On-screen Show (4:3)</PresentationFormat>
  <Paragraphs>125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Complemente TCP/IP</vt:lpstr>
      <vt:lpstr>Headerul IP</vt:lpstr>
      <vt:lpstr>Headerul IP</vt:lpstr>
      <vt:lpstr>Headerul IP</vt:lpstr>
      <vt:lpstr>Headerul UDP</vt:lpstr>
      <vt:lpstr>Headerul TCP</vt:lpstr>
      <vt:lpstr>Headerul TCP</vt:lpstr>
      <vt:lpstr>IPv6</vt:lpstr>
      <vt:lpstr>IPv6</vt:lpstr>
      <vt:lpstr>Pachete IP cu rol de semnale : ICMP</vt:lpstr>
      <vt:lpstr>Ferestrele de achitare si receptie </vt:lpstr>
      <vt:lpstr>Ferestrele de achitare si receptie </vt:lpstr>
      <vt:lpstr>Ferestrele de achitare si receptie </vt:lpstr>
      <vt:lpstr>Jocul de bufere</vt:lpstr>
      <vt:lpstr>Jocul de bufere</vt:lpstr>
      <vt:lpstr>Controlul congestiei in TCP - AIMD </vt:lpstr>
      <vt:lpstr>SlowStart</vt:lpstr>
      <vt:lpstr>SlowStart</vt:lpstr>
      <vt:lpstr>FastRecovery</vt:lpstr>
      <vt:lpstr>FastRecovery</vt:lpstr>
      <vt:lpstr>FastRecovery</vt:lpstr>
      <vt:lpstr>Bibliografie</vt:lpstr>
      <vt:lpstr>Bibliografie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Complemente TCP/IP</dc:title>
  <dc:creator>Mihai</dc:creator>
  <cp:lastModifiedBy>Mihai</cp:lastModifiedBy>
  <cp:revision>53</cp:revision>
  <dcterms:created xsi:type="dcterms:W3CDTF">2006-08-16T00:00:00Z</dcterms:created>
  <dcterms:modified xsi:type="dcterms:W3CDTF">2013-11-21T19:26:11Z</dcterms:modified>
</cp:coreProperties>
</file>