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63" r:id="rId4"/>
    <p:sldId id="264" r:id="rId5"/>
    <p:sldId id="265" r:id="rId6"/>
    <p:sldId id="259" r:id="rId7"/>
    <p:sldId id="266" r:id="rId8"/>
    <p:sldId id="260" r:id="rId9"/>
    <p:sldId id="267" r:id="rId10"/>
    <p:sldId id="261" r:id="rId11"/>
    <p:sldId id="262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20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6371F-7595-4B7E-915C-3E2CCEE91EF1}" type="datetimeFigureOut">
              <a:rPr lang="en-US" smtClean="0"/>
              <a:pPr/>
              <a:t>7/13/2011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A9C87-DE00-4291-9AC9-B0DEC92904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A9C87-DE00-4291-9AC9-B0DEC929044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68360" y="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fi-FI"/>
              <a:t>Muokkaa otsikon tekstimuotoa napsauttamalla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"/>
            </a:pPr>
            <a:r>
              <a:rPr lang="fi-FI"/>
              <a:t>Muokkaa jäsennyksen tekstimuotoa napsauttamalla</a:t>
            </a:r>
            <a:endParaRPr/>
          </a:p>
          <a:p>
            <a:pPr lvl="1">
              <a:buSzPct val="45000"/>
              <a:buFont typeface="StarSymbol"/>
              <a:buChar char=""/>
            </a:pPr>
            <a:r>
              <a:rPr lang="fi-FI"/>
              <a:t>Toinen jäsennystaso</a:t>
            </a:r>
            <a:endParaRPr/>
          </a:p>
          <a:p>
            <a:pPr lvl="2">
              <a:buSzPct val="45000"/>
              <a:buFont typeface="StarSymbol"/>
              <a:buChar char=""/>
            </a:pPr>
            <a:r>
              <a:rPr lang="fi-FI"/>
              <a:t>Kolmas jäsennystaso</a:t>
            </a:r>
            <a:endParaRPr/>
          </a:p>
          <a:p>
            <a:pPr lvl="3">
              <a:buSzPct val="45000"/>
              <a:buFont typeface="StarSymbol"/>
              <a:buChar char=""/>
            </a:pPr>
            <a:r>
              <a:rPr lang="fi-FI"/>
              <a:t>Neljäs jäsennystaso</a:t>
            </a:r>
            <a:endParaRPr/>
          </a:p>
          <a:p>
            <a:pPr lvl="4">
              <a:buSzPct val="45000"/>
              <a:buFont typeface="StarSymbol"/>
              <a:buChar char=""/>
            </a:pPr>
            <a:r>
              <a:rPr lang="fi-FI"/>
              <a:t>Viides jäsennystaso</a:t>
            </a:r>
            <a:endParaRPr/>
          </a:p>
          <a:p>
            <a:pPr lvl="5">
              <a:buSzPct val="45000"/>
              <a:buFont typeface="StarSymbol"/>
              <a:buChar char=""/>
            </a:pPr>
            <a:r>
              <a:rPr lang="fi-FI"/>
              <a:t>Kuudes jäsennystaso</a:t>
            </a:r>
            <a:endParaRPr/>
          </a:p>
          <a:p>
            <a:pPr lvl="6">
              <a:buSzPct val="45000"/>
              <a:buFont typeface="StarSymbol"/>
              <a:buChar char=""/>
            </a:pPr>
            <a:r>
              <a:rPr lang="fi-FI"/>
              <a:t>Seitsemäs jäsennystaso</a:t>
            </a:r>
            <a:endParaRPr/>
          </a:p>
          <a:p>
            <a:pPr lvl="7">
              <a:buSzPct val="45000"/>
              <a:buFont typeface="StarSymbol"/>
              <a:buChar char=""/>
            </a:pPr>
            <a:r>
              <a:rPr lang="fi-FI"/>
              <a:t>Kahdeksas jäsennystaso</a:t>
            </a:r>
            <a:endParaRPr/>
          </a:p>
          <a:p>
            <a:pPr lvl="8">
              <a:buSzPct val="45000"/>
              <a:buFont typeface="StarSymbol"/>
              <a:buChar char=""/>
            </a:pPr>
            <a:r>
              <a:rPr lang="fi-FI"/>
              <a:t>Yhdeksäs jäsennystaso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fi-FI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fi-FI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01212161-51C1-41A1-A1E1-C1E1D191C1B1}" type="slidenum">
              <a:rPr lang="fi-FI" sz="1400"/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Shape 1"/>
          <p:cNvSpPr txBox="1"/>
          <p:nvPr/>
        </p:nvSpPr>
        <p:spPr>
          <a:xfrm>
            <a:off x="468360" y="0"/>
            <a:ext cx="9071640" cy="1262160"/>
          </a:xfrm>
          <a:prstGeom prst="rect">
            <a:avLst/>
          </a:prstGeom>
        </p:spPr>
      </p:sp>
      <p:sp>
        <p:nvSpPr>
          <p:cNvPr id="6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</p:sp>
      <p:sp>
        <p:nvSpPr>
          <p:cNvPr id="4" name="Title 1"/>
          <p:cNvSpPr txBox="1">
            <a:spLocks/>
          </p:cNvSpPr>
          <p:nvPr/>
        </p:nvSpPr>
        <p:spPr>
          <a:xfrm>
            <a:off x="1154112" y="46037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>UNIVERSITATEA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o-RO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>POLITEHNICA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o-RO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>BUCUREŞTI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/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</a:br>
            <a:r>
              <a:rPr kumimoji="0" lang="ro-RO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> </a:t>
            </a:r>
            <a:br>
              <a:rPr kumimoji="0" lang="ro-RO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</a:br>
            <a:r>
              <a:rPr kumimoji="0" lang="ro-RO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>FACULTATEA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o-RO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> DE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o-RO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> ELECTRONICĂ, TELECOMUNICAŢII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/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</a:br>
            <a:r>
              <a:rPr kumimoji="0" lang="ro-RO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>ŞI TEHNOLOGIA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o-RO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cs typeface="Arial" charset="0"/>
              </a:rPr>
              <a:t> INFORMAŢIEI</a:t>
            </a:r>
          </a:p>
        </p:txBody>
      </p:sp>
      <p:sp>
        <p:nvSpPr>
          <p:cNvPr id="7" name="Rectangle 6"/>
          <p:cNvSpPr/>
          <p:nvPr/>
        </p:nvSpPr>
        <p:spPr>
          <a:xfrm>
            <a:off x="1382712" y="3017837"/>
            <a:ext cx="7620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ro-RO" sz="2800" b="1" dirty="0" smtClean="0">
                <a:latin typeface="Arial" charset="0"/>
                <a:cs typeface="Arial" charset="0"/>
              </a:rPr>
              <a:t>Algoritmi de planificare a proceselor </a:t>
            </a:r>
            <a:endParaRPr lang="en-US" sz="2800" b="1" dirty="0" smtClean="0">
              <a:latin typeface="Arial" charset="0"/>
              <a:cs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o-RO" sz="2800" b="1" dirty="0" smtClean="0">
                <a:latin typeface="Arial" charset="0"/>
                <a:cs typeface="Arial" charset="0"/>
              </a:rPr>
              <a:t>pentru sisteme în timp real</a:t>
            </a:r>
            <a:endParaRPr lang="en-US" sz="2400" b="1" dirty="0" smtClean="0">
              <a:latin typeface="Arial" charset="0"/>
              <a:cs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en-US" sz="2800" b="1" dirty="0" smtClean="0">
              <a:latin typeface="Arial" charset="0"/>
              <a:cs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US" sz="2800" b="1" dirty="0" smtClean="0">
                <a:latin typeface="Arial" charset="0"/>
                <a:cs typeface="Arial" charset="0"/>
              </a:rPr>
              <a:t>- </a:t>
            </a:r>
            <a:r>
              <a:rPr lang="ro-RO" sz="2800" b="1" dirty="0" smtClean="0">
                <a:latin typeface="Arial" charset="0"/>
                <a:cs typeface="Arial" charset="0"/>
              </a:rPr>
              <a:t>Lucrare</a:t>
            </a:r>
            <a:r>
              <a:rPr lang="en-US" sz="2800" b="1" dirty="0" smtClean="0">
                <a:latin typeface="Arial" charset="0"/>
                <a:cs typeface="Arial" charset="0"/>
              </a:rPr>
              <a:t> de </a:t>
            </a:r>
            <a:r>
              <a:rPr lang="ro-RO" sz="2800" b="1" dirty="0" smtClean="0">
                <a:latin typeface="Arial" charset="0"/>
                <a:cs typeface="Arial" charset="0"/>
              </a:rPr>
              <a:t>licență</a:t>
            </a:r>
            <a:r>
              <a:rPr lang="en-US" sz="2800" b="1" dirty="0" smtClean="0">
                <a:latin typeface="Arial" charset="0"/>
                <a:cs typeface="Arial" charset="0"/>
              </a:rPr>
              <a:t> </a:t>
            </a:r>
            <a:r>
              <a:rPr lang="en-US" b="1" dirty="0" smtClean="0">
                <a:latin typeface="Arial" charset="0"/>
                <a:cs typeface="Arial" charset="0"/>
              </a:rPr>
              <a:t>- 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773112" y="6294437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US" dirty="0">
                <a:latin typeface="Arial" charset="0"/>
                <a:cs typeface="Arial" charset="0"/>
              </a:rPr>
              <a:t>C</a:t>
            </a:r>
            <a:r>
              <a:rPr lang="ro-RO" dirty="0">
                <a:latin typeface="Arial" charset="0"/>
                <a:cs typeface="Arial" charset="0"/>
              </a:rPr>
              <a:t>oordonator:</a:t>
            </a:r>
            <a:r>
              <a:rPr lang="en-US" dirty="0">
                <a:latin typeface="Arial" charset="0"/>
                <a:cs typeface="Arial" charset="0"/>
              </a:rPr>
              <a:t>          </a:t>
            </a:r>
            <a:r>
              <a:rPr lang="ro-RO" dirty="0" smtClean="0">
                <a:latin typeface="Arial" charset="0"/>
                <a:cs typeface="Arial" charset="0"/>
              </a:rPr>
              <a:t>					Student</a:t>
            </a:r>
            <a:r>
              <a:rPr lang="en-US" dirty="0" smtClean="0">
                <a:latin typeface="Arial" charset="0"/>
                <a:cs typeface="Arial" charset="0"/>
              </a:rPr>
              <a:t>:                                         </a:t>
            </a:r>
            <a:r>
              <a:rPr lang="ro-RO" dirty="0" smtClean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          </a:t>
            </a:r>
            <a:endParaRPr lang="ro-RO" dirty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o-RO" b="1" dirty="0">
                <a:latin typeface="Arial" charset="0"/>
                <a:cs typeface="Arial" charset="0"/>
              </a:rPr>
              <a:t>Conf. dr. ing. </a:t>
            </a:r>
            <a:r>
              <a:rPr lang="ro-RO" b="1" dirty="0" smtClean="0">
                <a:latin typeface="Arial" charset="0"/>
                <a:cs typeface="Arial" charset="0"/>
              </a:rPr>
              <a:t>Ștefan Stăncescu</a:t>
            </a:r>
            <a:r>
              <a:rPr lang="en-US" b="1" dirty="0" smtClean="0">
                <a:latin typeface="Arial" charset="0"/>
                <a:cs typeface="Arial" charset="0"/>
              </a:rPr>
              <a:t>			</a:t>
            </a:r>
            <a:r>
              <a:rPr lang="ro-RO" b="1" dirty="0" smtClean="0">
                <a:latin typeface="Arial" charset="0"/>
                <a:cs typeface="Arial" charset="0"/>
              </a:rPr>
              <a:t>Alexandru – Alin </a:t>
            </a:r>
            <a:r>
              <a:rPr lang="en-US" b="1" dirty="0" smtClean="0">
                <a:latin typeface="Arial" charset="0"/>
                <a:cs typeface="Arial" charset="0"/>
              </a:rPr>
              <a:t>Ho</a:t>
            </a:r>
            <a:r>
              <a:rPr lang="ro-RO" b="1" dirty="0" smtClean="0">
                <a:latin typeface="Arial" charset="0"/>
                <a:cs typeface="Arial" charset="0"/>
              </a:rPr>
              <a:t>țoi </a:t>
            </a:r>
            <a:endParaRPr lang="ro-RO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512" y="1336972"/>
            <a:ext cx="6092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400" b="1" dirty="0" smtClean="0"/>
              <a:t>ALGORITMUL EDF (Early Deadline First)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06512" y="1881326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dirty="0" smtClean="0"/>
              <a:t> Prezentarea algoritmului:</a:t>
            </a:r>
          </a:p>
          <a:p>
            <a:pPr>
              <a:buFont typeface="Wingdings" pitchFamily="2" charset="2"/>
              <a:buChar char="Ø"/>
            </a:pPr>
            <a:endParaRPr lang="ro-RO" dirty="0" smtClean="0"/>
          </a:p>
          <a:p>
            <a:r>
              <a:rPr lang="ro-RO" dirty="0" smtClean="0"/>
              <a:t>- Algoritm cu prioritate dinamică</a:t>
            </a:r>
          </a:p>
          <a:p>
            <a:r>
              <a:rPr lang="ro-RO" dirty="0" smtClean="0"/>
              <a:t>- Prioritățile sunt asignate în funcție de deadline:</a:t>
            </a:r>
          </a:p>
          <a:p>
            <a:r>
              <a:rPr lang="ro-RO" dirty="0" smtClean="0"/>
              <a:t>	- procesul cu deadline-ul cel mai devreme, are prioritate mai mare;</a:t>
            </a:r>
          </a:p>
          <a:p>
            <a:r>
              <a:rPr lang="ro-RO" dirty="0" smtClean="0"/>
              <a:t>	- procesul cu deadline-ul mai tarziu, are prioritate mai mică;</a:t>
            </a:r>
          </a:p>
          <a:p>
            <a:endParaRPr lang="ro-RO" dirty="0"/>
          </a:p>
          <a:p>
            <a:pPr>
              <a:buFont typeface="Wingdings" pitchFamily="2" charset="2"/>
              <a:buChar char="Ø"/>
            </a:pPr>
            <a:r>
              <a:rPr lang="ro-RO" dirty="0" smtClean="0"/>
              <a:t> Analiza funcționarii:</a:t>
            </a:r>
          </a:p>
          <a:p>
            <a:pPr>
              <a:buFont typeface="Wingdings" pitchFamily="2" charset="2"/>
              <a:buChar char="Ø"/>
            </a:pPr>
            <a:endParaRPr lang="ro-RO" dirty="0" smtClean="0"/>
          </a:p>
          <a:p>
            <a:pPr lvl="2">
              <a:buFontTx/>
              <a:buChar char="-"/>
            </a:pPr>
            <a:r>
              <a:rPr lang="ro-RO" dirty="0" smtClean="0"/>
              <a:t> Utilizarea cozilor de sarcini;</a:t>
            </a:r>
          </a:p>
          <a:p>
            <a:pPr lvl="2"/>
            <a:endParaRPr lang="ro-RO" dirty="0" smtClean="0"/>
          </a:p>
          <a:p>
            <a:pPr lvl="2">
              <a:buFontTx/>
              <a:buChar char="-"/>
            </a:pPr>
            <a:r>
              <a:rPr lang="ro-RO" dirty="0" smtClean="0"/>
              <a:t> Este optim pentru programarea monoprocesor a unui set de sarcini</a:t>
            </a:r>
          </a:p>
          <a:p>
            <a:pPr lvl="2"/>
            <a:r>
              <a:rPr lang="ro-RO" dirty="0" smtClean="0"/>
              <a:t>   periodice;</a:t>
            </a:r>
          </a:p>
          <a:p>
            <a:pPr lvl="2"/>
            <a:endParaRPr lang="ro-RO" dirty="0" smtClean="0"/>
          </a:p>
          <a:p>
            <a:pPr lvl="2">
              <a:buFontTx/>
              <a:buChar char="-"/>
            </a:pPr>
            <a:r>
              <a:rPr lang="ro-RO" dirty="0" smtClean="0"/>
              <a:t>Condiția suficientă, dar nu și necesară este:</a:t>
            </a:r>
          </a:p>
          <a:p>
            <a:pPr lvl="2"/>
            <a:endParaRPr lang="ro-RO" dirty="0" smtClean="0"/>
          </a:p>
          <a:p>
            <a:pPr lvl="2"/>
            <a:endParaRPr lang="ro-RO" dirty="0" smtClean="0"/>
          </a:p>
          <a:p>
            <a:pPr lvl="2"/>
            <a:r>
              <a:rPr lang="ro-RO" dirty="0" smtClean="0"/>
              <a:t>		</a:t>
            </a:r>
          </a:p>
          <a:p>
            <a:endParaRPr lang="ro-RO" dirty="0"/>
          </a:p>
          <a:p>
            <a:endParaRPr lang="ro-RO" dirty="0" smtClean="0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4202112" y="6137275"/>
          <a:ext cx="2325688" cy="1223962"/>
        </p:xfrm>
        <a:graphic>
          <a:graphicData uri="http://schemas.openxmlformats.org/presentationml/2006/ole">
            <p:oleObj spid="_x0000_s1026" r:id="rId3" imgW="863225" imgH="457002" progId="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667" y="1341437"/>
            <a:ext cx="5190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 b="1" dirty="0" smtClean="0"/>
              <a:t>Algoritmul </a:t>
            </a:r>
            <a:r>
              <a:rPr lang="en-US" sz="2400" b="1" dirty="0" smtClean="0"/>
              <a:t>LLF (</a:t>
            </a:r>
            <a:r>
              <a:rPr lang="ro-RO" sz="2400" b="1" dirty="0" smtClean="0"/>
              <a:t>Least Laxity First</a:t>
            </a:r>
            <a:r>
              <a:rPr lang="en-US" sz="2400" b="1" dirty="0" smtClean="0"/>
              <a:t>)</a:t>
            </a:r>
            <a:endParaRPr lang="ro-RO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44512" y="2484437"/>
            <a:ext cx="906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dirty="0" smtClean="0"/>
              <a:t> Prezentarea algoritmului:</a:t>
            </a:r>
          </a:p>
          <a:p>
            <a:pPr lvl="1"/>
            <a:endParaRPr lang="ro-RO" dirty="0" smtClean="0"/>
          </a:p>
          <a:p>
            <a:pPr lvl="1">
              <a:buFontTx/>
              <a:buChar char="-"/>
            </a:pPr>
            <a:r>
              <a:rPr lang="ro-RO" dirty="0" smtClean="0"/>
              <a:t> Prioritate dinamică</a:t>
            </a:r>
          </a:p>
          <a:p>
            <a:pPr lvl="1">
              <a:buFontTx/>
              <a:buChar char="-"/>
            </a:pPr>
            <a:r>
              <a:rPr lang="ro-RO" dirty="0" smtClean="0"/>
              <a:t> Optim pentru sisteme cu task-uri periodice în timp real</a:t>
            </a:r>
          </a:p>
          <a:p>
            <a:endParaRPr lang="ro-RO" dirty="0" smtClean="0"/>
          </a:p>
          <a:p>
            <a:pPr>
              <a:buFont typeface="Wingdings" pitchFamily="2" charset="2"/>
              <a:buChar char="Ø"/>
            </a:pPr>
            <a:r>
              <a:rPr lang="ro-RO" dirty="0"/>
              <a:t> </a:t>
            </a:r>
            <a:r>
              <a:rPr lang="ro-RO" dirty="0" smtClean="0"/>
              <a:t>Analiza funcționarii:</a:t>
            </a:r>
          </a:p>
          <a:p>
            <a:r>
              <a:rPr lang="ro-RO" dirty="0" smtClean="0"/>
              <a:t>        - Se utilizează cozile de sarcini</a:t>
            </a:r>
          </a:p>
          <a:p>
            <a:r>
              <a:rPr lang="ro-RO" dirty="0"/>
              <a:t> </a:t>
            </a:r>
            <a:r>
              <a:rPr lang="ro-RO" dirty="0" smtClean="0"/>
              <a:t>       - Prioritățile se alocă pe baza “relaxării”</a:t>
            </a:r>
            <a:endParaRPr lang="ro-RO" dirty="0"/>
          </a:p>
          <a:p>
            <a:pPr lvl="1"/>
            <a:endParaRPr lang="ro-RO" dirty="0" smtClean="0"/>
          </a:p>
          <a:p>
            <a:pPr lvl="1"/>
            <a:endParaRPr lang="ro-RO" dirty="0"/>
          </a:p>
          <a:p>
            <a:pPr lvl="1"/>
            <a:endParaRPr lang="ro-RO" dirty="0" smtClean="0"/>
          </a:p>
          <a:p>
            <a:pPr lvl="1"/>
            <a:endParaRPr lang="ro-RO" dirty="0"/>
          </a:p>
          <a:p>
            <a:pPr lvl="1"/>
            <a:endParaRPr lang="ro-RO" dirty="0" smtClean="0"/>
          </a:p>
          <a:p>
            <a:pPr lvl="1"/>
            <a:endParaRPr lang="ro-RO" dirty="0" smtClean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0312" y="5151437"/>
            <a:ext cx="23907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64112" y="5532437"/>
            <a:ext cx="1944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dirty="0" smtClean="0">
                <a:latin typeface="Gill Sans MT" pitchFamily="34" charset="-18"/>
              </a:rPr>
              <a:t>L = (d</a:t>
            </a:r>
            <a:r>
              <a:rPr lang="ro-RO" baseline="-25000" dirty="0" smtClean="0">
                <a:latin typeface="Gill Sans MT" pitchFamily="34" charset="-18"/>
              </a:rPr>
              <a:t>i</a:t>
            </a:r>
            <a:r>
              <a:rPr lang="ro-RO" dirty="0" smtClean="0">
                <a:latin typeface="Gill Sans MT" pitchFamily="34" charset="-18"/>
              </a:rPr>
              <a:t> </a:t>
            </a:r>
            <a:r>
              <a:rPr lang="ro-RO" dirty="0">
                <a:latin typeface="Gill Sans MT" pitchFamily="34" charset="-18"/>
              </a:rPr>
              <a:t>- </a:t>
            </a:r>
            <a:r>
              <a:rPr lang="ro-RO" dirty="0" smtClean="0">
                <a:latin typeface="Gill Sans MT" pitchFamily="34" charset="-18"/>
              </a:rPr>
              <a:t>t</a:t>
            </a:r>
            <a:r>
              <a:rPr lang="ro-RO" baseline="-25000" dirty="0" smtClean="0">
                <a:latin typeface="Gill Sans MT" pitchFamily="34" charset="-18"/>
              </a:rPr>
              <a:t>i</a:t>
            </a:r>
            <a:r>
              <a:rPr lang="ro-RO" dirty="0" smtClean="0">
                <a:latin typeface="Gill Sans MT" pitchFamily="34" charset="-18"/>
              </a:rPr>
              <a:t>) </a:t>
            </a:r>
            <a:r>
              <a:rPr lang="ro-RO" dirty="0">
                <a:latin typeface="Gill Sans MT" pitchFamily="34" charset="-18"/>
              </a:rPr>
              <a:t>- </a:t>
            </a:r>
            <a:r>
              <a:rPr lang="ro-RO" dirty="0" smtClean="0">
                <a:latin typeface="Gill Sans MT" pitchFamily="34" charset="-18"/>
              </a:rPr>
              <a:t>c`</a:t>
            </a:r>
            <a:r>
              <a:rPr lang="ro-RO" baseline="-25000" dirty="0" smtClean="0">
                <a:latin typeface="Gill Sans MT" pitchFamily="34" charset="-18"/>
              </a:rPr>
              <a:t>i</a:t>
            </a:r>
            <a:endParaRPr lang="ro-RO" dirty="0">
              <a:latin typeface="Gill Sans MT" pitchFamily="34" charset="-18"/>
            </a:endParaRPr>
          </a:p>
          <a:p>
            <a:endParaRPr lang="ro-RO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712" y="1341437"/>
            <a:ext cx="6021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TESTAREA  ALGORITMIILOR  DE PLANIFICARE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54112" y="2332037"/>
            <a:ext cx="8285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ro-RO" dirty="0" smtClean="0"/>
              <a:t>Aplicația STORM</a:t>
            </a:r>
          </a:p>
          <a:p>
            <a:r>
              <a:rPr lang="ro-RO" dirty="0" smtClean="0"/>
              <a:t> 	- este un instrument de planificare, testare și simulare a proceselor RT</a:t>
            </a:r>
          </a:p>
          <a:p>
            <a:r>
              <a:rPr lang="ro-RO" dirty="0" smtClean="0"/>
              <a:t>	- este oferit gratuit</a:t>
            </a:r>
          </a:p>
          <a:p>
            <a:r>
              <a:rPr lang="ro-RO" dirty="0" smtClean="0"/>
              <a:t>	- limbajul de programare Java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4112" y="4465637"/>
            <a:ext cx="75713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ro-RO" dirty="0" smtClean="0"/>
              <a:t>Analiza funcționării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	- are </a:t>
            </a:r>
            <a:r>
              <a:rPr lang="ro-RO" dirty="0" smtClean="0"/>
              <a:t>implementat</a:t>
            </a:r>
            <a:r>
              <a:rPr lang="en-US" dirty="0" smtClean="0"/>
              <a:t> un motor de </a:t>
            </a:r>
            <a:r>
              <a:rPr lang="ro-RO" dirty="0" smtClean="0"/>
              <a:t>simulare</a:t>
            </a:r>
            <a:r>
              <a:rPr lang="en-US" dirty="0" smtClean="0"/>
              <a:t> a </a:t>
            </a:r>
            <a:r>
              <a:rPr lang="ro-RO" dirty="0" smtClean="0"/>
              <a:t>proceselor</a:t>
            </a:r>
          </a:p>
          <a:p>
            <a:pPr lvl="1"/>
            <a:r>
              <a:rPr lang="en-US" dirty="0" smtClean="0"/>
              <a:t>	- algoritmi implementa</a:t>
            </a:r>
            <a:r>
              <a:rPr lang="ro-RO" dirty="0" smtClean="0"/>
              <a:t>ți (EDF, FP, RR, LLF etc)</a:t>
            </a:r>
          </a:p>
          <a:p>
            <a:pPr lvl="1"/>
            <a:r>
              <a:rPr lang="ro-RO" dirty="0" smtClean="0"/>
              <a:t>	- suport pentru task-uri periodice și aperiodice</a:t>
            </a:r>
          </a:p>
          <a:p>
            <a:pPr lvl="1"/>
            <a:r>
              <a:rPr lang="ro-RO" dirty="0" smtClean="0"/>
              <a:t>  	- rezultatele și planificarea sunt evidențiate prin diagrame Gantt</a:t>
            </a:r>
          </a:p>
          <a:p>
            <a:pPr lvl="1"/>
            <a:r>
              <a:rPr lang="ro-RO" dirty="0" smtClean="0"/>
              <a:t> 	- parametri proceselor sunt introduși de utilizator intr-un fișier </a:t>
            </a:r>
          </a:p>
          <a:p>
            <a:pPr lvl="1"/>
            <a:r>
              <a:rPr lang="ro-RO" dirty="0" smtClean="0"/>
              <a:t>	   .xml care va fi apoi executat, rezultând diagramele Gantt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96912" y="1951037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va testa un set 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procese periodice, având fiecare un set de parametri după cum urmează: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period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perioada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activationDate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timpul de activare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WCET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Wrost Case Execution Time = cât de mult poate dura în cel mai rau caz un proces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Priority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prioritatea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Deadline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momentul limită până când trebuie terminat procesul</a:t>
            </a:r>
            <a:endParaRPr kumimoji="0" 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712" y="1341437"/>
            <a:ext cx="6021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TESTAREA  ALGORITMIILOR  DE PLANIFICARE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1312" y="4999039"/>
          <a:ext cx="6934200" cy="1371598"/>
        </p:xfrm>
        <a:graphic>
          <a:graphicData uri="http://schemas.openxmlformats.org/drawingml/2006/table">
            <a:tbl>
              <a:tblPr/>
              <a:tblGrid>
                <a:gridCol w="1155325"/>
                <a:gridCol w="1155325"/>
                <a:gridCol w="1155325"/>
                <a:gridCol w="1156075"/>
                <a:gridCol w="1156075"/>
                <a:gridCol w="1156075"/>
              </a:tblGrid>
              <a:tr h="2286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latin typeface="Times New Roman"/>
                          <a:ea typeface="Times New Roman"/>
                        </a:rPr>
                        <a:t>Parametri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latin typeface="Times New Roman"/>
                          <a:ea typeface="Times New Roman"/>
                        </a:rPr>
                        <a:t>T1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latin typeface="Times New Roman"/>
                          <a:ea typeface="Times New Roman"/>
                        </a:rPr>
                        <a:t>T2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latin typeface="Times New Roman"/>
                          <a:ea typeface="Times New Roman"/>
                        </a:rPr>
                        <a:t>T3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latin typeface="Times New Roman"/>
                          <a:ea typeface="Times New Roman"/>
                        </a:rPr>
                        <a:t>T4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latin typeface="Times New Roman"/>
                          <a:ea typeface="Times New Roman"/>
                        </a:rPr>
                        <a:t>T5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period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activationDate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WCET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priority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deadline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2" y="3017837"/>
            <a:ext cx="487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12" y="5227637"/>
            <a:ext cx="495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512" y="4160837"/>
            <a:ext cx="487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3512" y="6294437"/>
            <a:ext cx="4876800" cy="1087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3512" y="1874837"/>
            <a:ext cx="4847272" cy="1144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035654" y="4389437"/>
            <a:ext cx="5044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Algoritmul </a:t>
            </a:r>
            <a:r>
              <a:rPr lang="ro-RO" dirty="0" smtClean="0"/>
              <a:t>EDF</a:t>
            </a:r>
            <a:r>
              <a:rPr lang="en-US" dirty="0" smtClean="0"/>
              <a:t> </a:t>
            </a:r>
            <a:r>
              <a:rPr lang="ro-RO" dirty="0" smtClean="0"/>
              <a:t>pentru</a:t>
            </a:r>
            <a:r>
              <a:rPr lang="en-US" dirty="0" smtClean="0"/>
              <a:t> un </a:t>
            </a:r>
            <a:r>
              <a:rPr lang="ro-RO" dirty="0" smtClean="0"/>
              <a:t>sistem</a:t>
            </a:r>
            <a:r>
              <a:rPr lang="en-US" dirty="0" smtClean="0"/>
              <a:t> monoprocesor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16512" y="3322638"/>
            <a:ext cx="4730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pPr>
              <a:buFont typeface="Wingdings" pitchFamily="2" charset="2"/>
              <a:buChar char="Ø"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2" y="3703637"/>
            <a:ext cx="502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513" y="1874838"/>
            <a:ext cx="5029199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512" y="2789237"/>
            <a:ext cx="502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3512" y="4541837"/>
            <a:ext cx="5029200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3512" y="5456238"/>
            <a:ext cx="502919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9712" y="6446837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92712" y="6446837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116512" y="4008438"/>
            <a:ext cx="504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Algoritmul </a:t>
            </a:r>
            <a:r>
              <a:rPr lang="ro-RO" dirty="0" smtClean="0"/>
              <a:t>EDF</a:t>
            </a:r>
            <a:r>
              <a:rPr lang="en-US" dirty="0" smtClean="0"/>
              <a:t> </a:t>
            </a:r>
            <a:r>
              <a:rPr lang="ro-RO" dirty="0" smtClean="0"/>
              <a:t>pentru</a:t>
            </a:r>
            <a:r>
              <a:rPr lang="en-US" dirty="0" smtClean="0"/>
              <a:t> un </a:t>
            </a:r>
            <a:r>
              <a:rPr lang="ro-RO" dirty="0" smtClean="0"/>
              <a:t>sistem</a:t>
            </a:r>
            <a:r>
              <a:rPr lang="en-US" dirty="0" smtClean="0"/>
              <a:t> multiprocesor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2" y="1898650"/>
            <a:ext cx="4457700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12" y="2713037"/>
            <a:ext cx="450691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12" y="3627437"/>
            <a:ext cx="449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312" y="4618037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313" y="5608637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7312" y="6523037"/>
            <a:ext cx="44196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06912" y="4160838"/>
            <a:ext cx="5573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/>
              <a:t>Algoritmul Round-Robin pentru un sistem monoprocesor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874837"/>
            <a:ext cx="48879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89237"/>
            <a:ext cx="496411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56037"/>
            <a:ext cx="49625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922837"/>
            <a:ext cx="49625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989637"/>
            <a:ext cx="4964112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40312" y="4922837"/>
            <a:ext cx="480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40312" y="5951537"/>
            <a:ext cx="4800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06912" y="3170237"/>
            <a:ext cx="5573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/>
              <a:t>Algoritmul Round-Robin pentru un sistem m</a:t>
            </a:r>
            <a:r>
              <a:rPr lang="en-US" dirty="0" smtClean="0"/>
              <a:t>ulti</a:t>
            </a:r>
            <a:r>
              <a:rPr lang="ro-RO" dirty="0" smtClean="0"/>
              <a:t>procesor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8428" y="1398527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CONCLUZII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96912" y="2614513"/>
            <a:ext cx="92416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ro-RO" dirty="0" smtClean="0"/>
              <a:t>planificarea</a:t>
            </a:r>
            <a:r>
              <a:rPr lang="en-US" dirty="0" smtClean="0"/>
              <a:t> multiprocesor </a:t>
            </a:r>
            <a:r>
              <a:rPr lang="ro-RO" dirty="0" smtClean="0"/>
              <a:t>oferă mai multe avantaje decât cea monoprocesor din</a:t>
            </a:r>
          </a:p>
          <a:p>
            <a:r>
              <a:rPr lang="ro-RO" dirty="0" smtClean="0"/>
              <a:t>    punct de vedere al utilizării per procesor</a:t>
            </a:r>
          </a:p>
          <a:p>
            <a:pPr>
              <a:buFont typeface="Wingdings" pitchFamily="2" charset="2"/>
              <a:buChar char="Ø"/>
            </a:pPr>
            <a:r>
              <a:rPr lang="ro-RO" dirty="0" smtClean="0"/>
              <a:t> </a:t>
            </a:r>
            <a:r>
              <a:rPr lang="ro-RO" dirty="0" smtClean="0"/>
              <a:t>algoritmul EDF oferă o planificabilitate mai bună</a:t>
            </a:r>
          </a:p>
          <a:p>
            <a:pPr>
              <a:buFont typeface="Wingdings" pitchFamily="2" charset="2"/>
              <a:buChar char="Ø"/>
            </a:pPr>
            <a:r>
              <a:rPr lang="ro-RO" dirty="0" smtClean="0"/>
              <a:t> avantajul acestui algoritm este că folosește resursele la capacitate maximă</a:t>
            </a:r>
          </a:p>
          <a:p>
            <a:pPr>
              <a:buFont typeface="Wingdings" pitchFamily="2" charset="2"/>
              <a:buChar char="Ø"/>
            </a:pPr>
            <a:r>
              <a:rPr lang="ro-RO" dirty="0" smtClean="0"/>
              <a:t> </a:t>
            </a:r>
            <a:r>
              <a:rPr lang="ro-RO" dirty="0" smtClean="0"/>
              <a:t>algoritmul EDF este implementat pe cateva sisteme distribuite în timp-real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   Hartik</a:t>
            </a:r>
            <a:r>
              <a:rPr lang="en-US" dirty="0" smtClean="0"/>
              <a:t>, Shark , Erika , </a:t>
            </a:r>
            <a:r>
              <a:rPr lang="en-US" dirty="0" smtClean="0"/>
              <a:t>Spring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EDF permite o mai bun</a:t>
            </a:r>
            <a:r>
              <a:rPr lang="ro-RO" dirty="0" smtClean="0"/>
              <a:t>ă explorare a resurselor și poate îmbunatăți performanțele unui</a:t>
            </a:r>
          </a:p>
          <a:p>
            <a:r>
              <a:rPr lang="ro-RO" dirty="0" smtClean="0"/>
              <a:t>    sistem RT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39712" y="5303837"/>
            <a:ext cx="1002389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Round – Robin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Round-robin 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asigură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partajarea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echitabilă a resurselor sistemului între procese;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Procesele scurte se pot termina într-o singură cuantă, </a:t>
            </a:r>
            <a:r>
              <a:rPr kumimoji="0" lang="ro-RO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obţinându</a:t>
            </a:r>
            <a:r>
              <a:rPr kumimoji="0" lang="ro-RO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astfel un timp de răspuns </a:t>
            </a:r>
            <a:endParaRPr kumimoji="0" 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o-RO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bun;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Procesele lungi au nevoie de mai multe cuante de timp, ciclând în coadă până când se </a:t>
            </a:r>
            <a:endParaRPr kumimoji="0" 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o-RO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o-RO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termină;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712" y="20272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/>
              <a:t>EDF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1512" y="3856037"/>
            <a:ext cx="39773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4000" b="1" dirty="0" smtClean="0"/>
              <a:t>Vă mulțumesc !</a:t>
            </a:r>
            <a:endParaRPr lang="en-US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3512" y="1112837"/>
            <a:ext cx="6638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4000" b="1" dirty="0" smtClean="0"/>
              <a:t>SISTEMELE IN TIMP REAL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6912" y="3018849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sz="2400" dirty="0"/>
              <a:t> </a:t>
            </a:r>
            <a:r>
              <a:rPr lang="ro-RO" sz="2400" dirty="0" smtClean="0"/>
              <a:t>Ce înseamna </a:t>
            </a:r>
            <a:r>
              <a:rPr lang="en-US" sz="2400" dirty="0" smtClean="0"/>
              <a:t>“</a:t>
            </a:r>
            <a:r>
              <a:rPr lang="ro-RO" sz="2400" dirty="0" smtClean="0"/>
              <a:t>sistemele în timp real</a:t>
            </a:r>
            <a:r>
              <a:rPr lang="en-US" sz="2400" dirty="0" smtClean="0"/>
              <a:t>”</a:t>
            </a:r>
            <a:r>
              <a:rPr lang="ro-RO" sz="2400" dirty="0" smtClean="0"/>
              <a:t> ?</a:t>
            </a:r>
          </a:p>
          <a:p>
            <a:pPr>
              <a:buFont typeface="Wingdings" pitchFamily="2" charset="2"/>
              <a:buChar char="Ø"/>
            </a:pPr>
            <a:endParaRPr lang="ro-RO" sz="2400" dirty="0"/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 Tipuri de sisteme REAL-TIME – HARD și SOFT </a:t>
            </a:r>
          </a:p>
          <a:p>
            <a:pPr>
              <a:buFont typeface="Wingdings" pitchFamily="2" charset="2"/>
              <a:buChar char="Ø"/>
            </a:pPr>
            <a:endParaRPr lang="ro-RO" sz="2400" dirty="0"/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 TASK-urile (periodice, aperiodice) și multi-tasking</a:t>
            </a:r>
          </a:p>
          <a:p>
            <a:pPr>
              <a:buFont typeface="Wingdings" pitchFamily="2" charset="2"/>
              <a:buChar char="Ø"/>
            </a:pPr>
            <a:endParaRPr lang="ro-RO" sz="2400" dirty="0"/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 Stările unui TASK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2" y="1341437"/>
            <a:ext cx="40567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 b="1" dirty="0" smtClean="0"/>
              <a:t>SISTEMELE IN TIMP REAL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11312" y="2027237"/>
            <a:ext cx="77797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dirty="0" smtClean="0"/>
              <a:t>  Au fost definite ca fiind: “acele sisteme în care corectitudinea sistemului</a:t>
            </a:r>
          </a:p>
          <a:p>
            <a:r>
              <a:rPr lang="ro-RO" dirty="0"/>
              <a:t> </a:t>
            </a:r>
            <a:r>
              <a:rPr lang="ro-RO" dirty="0" smtClean="0"/>
              <a:t>    nu depinde numai de rezultatul logic al calculului, dar și de momentul</a:t>
            </a:r>
          </a:p>
          <a:p>
            <a:r>
              <a:rPr lang="ro-RO" dirty="0" smtClean="0"/>
              <a:t>      în care rezultatele sunt produse”</a:t>
            </a:r>
          </a:p>
          <a:p>
            <a:endParaRPr lang="ro-RO" dirty="0"/>
          </a:p>
        </p:txBody>
      </p:sp>
      <p:sp>
        <p:nvSpPr>
          <p:cNvPr id="5" name="TextBox 4"/>
          <p:cNvSpPr txBox="1"/>
          <p:nvPr/>
        </p:nvSpPr>
        <p:spPr>
          <a:xfrm>
            <a:off x="468312" y="3398837"/>
            <a:ext cx="94564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/>
              <a:t>Sisteme RT-SOFT</a:t>
            </a:r>
            <a:r>
              <a:rPr lang="ro-RO" b="1" dirty="0"/>
              <a:t> </a:t>
            </a:r>
            <a:r>
              <a:rPr lang="ro-RO" dirty="0" smtClean="0"/>
              <a:t>– întâlnesc constrângeri de timp de cele mai multe ori, nu este necesar</a:t>
            </a:r>
          </a:p>
          <a:p>
            <a:r>
              <a:rPr lang="ro-RO" dirty="0"/>
              <a:t>	</a:t>
            </a:r>
            <a:r>
              <a:rPr lang="ro-RO" dirty="0" smtClean="0"/>
              <a:t>	    ca de fiecare dată o constrângere să fie atinsă. Unele nerespectări ale</a:t>
            </a:r>
          </a:p>
          <a:p>
            <a:pPr lvl="2"/>
            <a:r>
              <a:rPr lang="ro-RO" dirty="0" smtClean="0"/>
              <a:t>                   deadline-urilor sunt tolerate.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4512" y="4913907"/>
            <a:ext cx="9571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/>
              <a:t>Sisteme RT-HARD</a:t>
            </a:r>
            <a:r>
              <a:rPr lang="ro-RO" dirty="0" smtClean="0"/>
              <a:t> – întâlnesc mereu constrângeri exacte, fiecare sistem de managemet</a:t>
            </a:r>
          </a:p>
          <a:p>
            <a:r>
              <a:rPr lang="ro-RO" dirty="0"/>
              <a:t>	</a:t>
            </a:r>
            <a:r>
              <a:rPr lang="ro-RO" dirty="0" smtClean="0"/>
              <a:t>	      al resurselor trebuie să lucreze în ordinea corectă pentru a îndeplini</a:t>
            </a:r>
          </a:p>
          <a:p>
            <a:r>
              <a:rPr lang="ro-RO" dirty="0"/>
              <a:t>	</a:t>
            </a:r>
            <a:r>
              <a:rPr lang="ro-RO" dirty="0" smtClean="0"/>
              <a:t>	      constrângerile de timp. Nerespectarea deadline-urilor nu este tolerată.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512" y="1112837"/>
            <a:ext cx="6403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4000" b="1" dirty="0" smtClean="0"/>
              <a:t>CATEGORII DE TASK-URI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58912" y="2027237"/>
            <a:ext cx="3522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dirty="0" smtClean="0"/>
              <a:t> </a:t>
            </a:r>
            <a:r>
              <a:rPr lang="ro-RO" b="1" dirty="0" smtClean="0"/>
              <a:t>Periodice</a:t>
            </a:r>
            <a:r>
              <a:rPr lang="ro-RO" dirty="0" smtClean="0"/>
              <a:t> (time - triggered)</a:t>
            </a:r>
          </a:p>
          <a:p>
            <a:endParaRPr lang="ro-RO" dirty="0" smtClean="0"/>
          </a:p>
          <a:p>
            <a:pPr>
              <a:buFont typeface="Wingdings" pitchFamily="2" charset="2"/>
              <a:buChar char="Ø"/>
            </a:pPr>
            <a:r>
              <a:rPr lang="ro-RO" dirty="0" smtClean="0"/>
              <a:t> </a:t>
            </a:r>
            <a:r>
              <a:rPr lang="ro-RO" b="1" dirty="0" smtClean="0"/>
              <a:t>Aperiodice</a:t>
            </a:r>
            <a:r>
              <a:rPr lang="ro-RO" dirty="0" smtClean="0"/>
              <a:t> (event - triggered)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3112" y="4008437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În sistemele </a:t>
            </a:r>
            <a:r>
              <a:rPr lang="ro-RO" b="1" dirty="0" smtClean="0"/>
              <a:t>multi-tasking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b="1" dirty="0" smtClean="0"/>
              <a:t>Preemptive</a:t>
            </a:r>
            <a:r>
              <a:rPr lang="en-US" dirty="0" smtClean="0"/>
              <a:t> – procesul cu prioritatea mai mare preia controlul procesorului de</a:t>
            </a:r>
          </a:p>
          <a:p>
            <a:pPr lvl="5"/>
            <a:r>
              <a:rPr lang="en-US" dirty="0" smtClean="0"/>
              <a:t>  la un </a:t>
            </a:r>
            <a:r>
              <a:rPr lang="en-US" dirty="0" smtClean="0"/>
              <a:t>proces </a:t>
            </a:r>
            <a:r>
              <a:rPr lang="en-US" dirty="0" smtClean="0"/>
              <a:t>cu </a:t>
            </a:r>
            <a:r>
              <a:rPr lang="en-US" dirty="0" smtClean="0"/>
              <a:t>prioritate </a:t>
            </a:r>
            <a:r>
              <a:rPr lang="en-US" dirty="0" smtClean="0"/>
              <a:t>mai mic</a:t>
            </a:r>
            <a:r>
              <a:rPr lang="ro-RO" dirty="0" smtClean="0"/>
              <a:t>ă.</a:t>
            </a:r>
            <a:endParaRPr lang="ro-RO" dirty="0"/>
          </a:p>
          <a:p>
            <a:endParaRPr lang="ro-RO" dirty="0" smtClean="0"/>
          </a:p>
          <a:p>
            <a:pPr>
              <a:buFont typeface="Wingdings" pitchFamily="2" charset="2"/>
              <a:buChar char="Ø"/>
            </a:pPr>
            <a:r>
              <a:rPr lang="ro-RO" dirty="0"/>
              <a:t> 	</a:t>
            </a:r>
            <a:r>
              <a:rPr lang="en-US" dirty="0" smtClean="0"/>
              <a:t> </a:t>
            </a:r>
            <a:r>
              <a:rPr lang="en-US" b="1" dirty="0" smtClean="0"/>
              <a:t>Non-Preemptive</a:t>
            </a:r>
            <a:r>
              <a:rPr lang="en-US" dirty="0" smtClean="0"/>
              <a:t> </a:t>
            </a:r>
            <a:r>
              <a:rPr lang="ro-RO" dirty="0" smtClean="0"/>
              <a:t>– fiecare proces poate controla procesorul atât timp cât are</a:t>
            </a:r>
          </a:p>
          <a:p>
            <a:pPr lvl="6"/>
            <a:r>
              <a:rPr lang="ro-RO" dirty="0"/>
              <a:t> </a:t>
            </a:r>
            <a:r>
              <a:rPr lang="ro-RO" dirty="0" smtClean="0"/>
              <a:t>  nevoie de el.</a:t>
            </a:r>
          </a:p>
          <a:p>
            <a:pPr lvl="6"/>
            <a:endParaRPr lang="ro-RO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512" y="1341437"/>
            <a:ext cx="6253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400" b="1" dirty="0" smtClean="0"/>
              <a:t>DE CE AVEM NEVOIE DE PLANIFICARE ?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8312" y="2636837"/>
            <a:ext cx="934422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o-RO" dirty="0" smtClean="0"/>
              <a:t> Fiecare task (proces) pe care noi dorim sa-l executăm are nevoie de resurse.</a:t>
            </a:r>
          </a:p>
          <a:p>
            <a:pPr>
              <a:buFont typeface="Wingdings" pitchFamily="2" charset="2"/>
              <a:buChar char="§"/>
            </a:pPr>
            <a:endParaRPr lang="ro-RO" dirty="0"/>
          </a:p>
          <a:p>
            <a:pPr>
              <a:buFont typeface="Wingdings" pitchFamily="2" charset="2"/>
              <a:buChar char="§"/>
            </a:pPr>
            <a:r>
              <a:rPr lang="ro-RO" dirty="0" smtClean="0"/>
              <a:t> </a:t>
            </a:r>
            <a:r>
              <a:rPr lang="ro-RO" b="1" dirty="0" smtClean="0"/>
              <a:t>Resursele</a:t>
            </a:r>
            <a:r>
              <a:rPr lang="en-US" dirty="0" smtClean="0"/>
              <a:t>: procesor, segmente de memorie, comunica</a:t>
            </a:r>
            <a:r>
              <a:rPr lang="ro-RO" dirty="0" smtClean="0"/>
              <a:t>ții, dispozitive I/O.</a:t>
            </a:r>
          </a:p>
          <a:p>
            <a:pPr>
              <a:buFont typeface="Wingdings" pitchFamily="2" charset="2"/>
              <a:buChar char="§"/>
            </a:pPr>
            <a:endParaRPr lang="ro-RO" dirty="0"/>
          </a:p>
          <a:p>
            <a:pPr>
              <a:buFont typeface="Wingdings" pitchFamily="2" charset="2"/>
              <a:buChar char="§"/>
            </a:pPr>
            <a:r>
              <a:rPr lang="ro-RO" dirty="0" smtClean="0"/>
              <a:t> Calculul trebuie executat într-un mod particular (unul față de celălalt și/sau în raport</a:t>
            </a:r>
          </a:p>
          <a:p>
            <a:r>
              <a:rPr lang="ro-RO" dirty="0"/>
              <a:t> </a:t>
            </a:r>
            <a:r>
              <a:rPr lang="ro-RO" dirty="0" smtClean="0"/>
              <a:t>  cu timpul).</a:t>
            </a:r>
          </a:p>
          <a:p>
            <a:endParaRPr lang="ro-RO" dirty="0"/>
          </a:p>
          <a:p>
            <a:pPr>
              <a:buFont typeface="Wingdings" pitchFamily="2" charset="2"/>
              <a:buChar char="§"/>
            </a:pPr>
            <a:r>
              <a:rPr lang="ro-RO" dirty="0" smtClean="0"/>
              <a:t> </a:t>
            </a:r>
            <a:r>
              <a:rPr lang="ro-RO" b="1" dirty="0" smtClean="0"/>
              <a:t>Planificarea</a:t>
            </a:r>
            <a:r>
              <a:rPr lang="en-US" dirty="0" smtClean="0"/>
              <a:t>: Dac</a:t>
            </a:r>
            <a:r>
              <a:rPr lang="ro-RO" dirty="0" smtClean="0"/>
              <a:t>ă procesele nu se vor executa după o anumită planificare se va</a:t>
            </a:r>
          </a:p>
          <a:p>
            <a:r>
              <a:rPr lang="ro-RO" dirty="0" smtClean="0"/>
              <a:t>	         ajunge la o congestie a resurselor, concluzia este că avem nevoie de</a:t>
            </a:r>
          </a:p>
          <a:p>
            <a:r>
              <a:rPr lang="ro-RO" dirty="0"/>
              <a:t>	 </a:t>
            </a:r>
            <a:r>
              <a:rPr lang="ro-RO" dirty="0" smtClean="0"/>
              <a:t>        planificare. Planificarea este produsă de planificator (scheduler).</a:t>
            </a:r>
          </a:p>
          <a:p>
            <a:endParaRPr lang="ro-RO" dirty="0"/>
          </a:p>
          <a:p>
            <a:pPr>
              <a:buFont typeface="Wingdings" pitchFamily="2" charset="2"/>
              <a:buChar char="§"/>
            </a:pPr>
            <a:r>
              <a:rPr lang="ro-RO" dirty="0" smtClean="0"/>
              <a:t> </a:t>
            </a:r>
            <a:r>
              <a:rPr lang="ro-RO" b="1" dirty="0" smtClean="0"/>
              <a:t>Planificatorul (Scheduler) </a:t>
            </a:r>
            <a:r>
              <a:rPr lang="ro-RO" dirty="0" smtClean="0"/>
              <a:t>– este modulul care implementează algoritmii de planificare.</a:t>
            </a:r>
          </a:p>
          <a:p>
            <a:pPr>
              <a:buFont typeface="Wingdings" pitchFamily="2" charset="2"/>
              <a:buChar char="§"/>
            </a:pPr>
            <a:endParaRPr lang="ro-RO" dirty="0"/>
          </a:p>
          <a:p>
            <a:pPr>
              <a:buFont typeface="Wingdings" pitchFamily="2" charset="2"/>
              <a:buChar char="§"/>
            </a:pPr>
            <a:r>
              <a:rPr lang="ro-RO" dirty="0" smtClean="0"/>
              <a:t> </a:t>
            </a:r>
            <a:r>
              <a:rPr lang="ro-RO" b="1" dirty="0" smtClean="0"/>
              <a:t>Planificare validă – </a:t>
            </a:r>
            <a:r>
              <a:rPr lang="ro-RO" dirty="0" smtClean="0"/>
              <a:t>atunci când toate task-urile își ating deadline-urile.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712" y="1341437"/>
            <a:ext cx="9254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400" b="1" dirty="0" smtClean="0"/>
              <a:t>ALGORITMI DE PLANIFICARE A PROCESELOR ÎN REAL-TIME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58912" y="2560637"/>
            <a:ext cx="772006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dirty="0" smtClean="0"/>
              <a:t> Planificatorul folosit pentru planificarea proceselor RT este o unitate de </a:t>
            </a:r>
          </a:p>
          <a:p>
            <a:r>
              <a:rPr lang="ro-RO" dirty="0" smtClean="0"/>
              <a:t>    program care controlează lansarea în executie.</a:t>
            </a:r>
          </a:p>
          <a:p>
            <a:endParaRPr lang="ro-RO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o-RO" dirty="0"/>
          </a:p>
          <a:p>
            <a:pPr>
              <a:buFont typeface="Wingdings" pitchFamily="2" charset="2"/>
              <a:buChar char="Ø"/>
            </a:pPr>
            <a:r>
              <a:rPr lang="ro-RO" dirty="0" smtClean="0"/>
              <a:t> Planificarea poate fi:</a:t>
            </a:r>
          </a:p>
          <a:p>
            <a:r>
              <a:rPr lang="ro-RO" dirty="0" smtClean="0"/>
              <a:t>	- Pre-execuție (offline)</a:t>
            </a:r>
          </a:p>
          <a:p>
            <a:r>
              <a:rPr lang="ro-RO" dirty="0"/>
              <a:t>	</a:t>
            </a:r>
            <a:r>
              <a:rPr lang="ro-RO" dirty="0" smtClean="0"/>
              <a:t>- Dinamică (online)</a:t>
            </a:r>
          </a:p>
          <a:p>
            <a:r>
              <a:rPr lang="ro-RO" dirty="0"/>
              <a:t>	</a:t>
            </a:r>
            <a:r>
              <a:rPr lang="ro-RO" dirty="0" smtClean="0"/>
              <a:t>- Preeptivă</a:t>
            </a:r>
          </a:p>
          <a:p>
            <a:r>
              <a:rPr lang="ro-RO" dirty="0"/>
              <a:t>	</a:t>
            </a:r>
            <a:r>
              <a:rPr lang="ro-RO" dirty="0" smtClean="0"/>
              <a:t>- Nepreemptivă</a:t>
            </a:r>
          </a:p>
          <a:p>
            <a:endParaRPr lang="ro-RO" dirty="0"/>
          </a:p>
          <a:p>
            <a:endParaRPr lang="ro-RO" dirty="0"/>
          </a:p>
          <a:p>
            <a:r>
              <a:rPr lang="ro-RO" dirty="0" smtClean="0"/>
              <a:t>	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9312" y="3856037"/>
            <a:ext cx="2667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dirty="0" smtClean="0">
                <a:solidFill>
                  <a:schemeClr val="tx1"/>
                </a:solidFill>
              </a:rPr>
              <a:t>Algoritmi cu prioritate fixă</a:t>
            </a:r>
            <a:endParaRPr lang="ar-JO" sz="16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4912" y="3856037"/>
            <a:ext cx="2667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400" dirty="0" smtClean="0">
                <a:solidFill>
                  <a:schemeClr val="tx1"/>
                </a:solidFill>
              </a:rPr>
              <a:t>Algoritmi cu prioritate dinamică</a:t>
            </a:r>
            <a:endParaRPr lang="ar-JO" sz="1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92912" y="3856037"/>
            <a:ext cx="2667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dirty="0" smtClean="0">
                <a:solidFill>
                  <a:schemeClr val="tx1"/>
                </a:solidFill>
              </a:rPr>
              <a:t>Algoritmi hibrizi</a:t>
            </a:r>
            <a:endParaRPr lang="ar-JO" sz="1600" dirty="0">
              <a:solidFill>
                <a:schemeClr val="tx1"/>
              </a:solidFill>
            </a:endParaRPr>
          </a:p>
        </p:txBody>
      </p:sp>
      <p:cxnSp>
        <p:nvCxnSpPr>
          <p:cNvPr id="5" name="Elbow Connector 4"/>
          <p:cNvCxnSpPr>
            <a:endCxn id="2" idx="0"/>
          </p:cNvCxnSpPr>
          <p:nvPr/>
        </p:nvCxnSpPr>
        <p:spPr>
          <a:xfrm rot="5400000">
            <a:off x="2697162" y="1512887"/>
            <a:ext cx="1828800" cy="2857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9"/>
          <p:cNvCxnSpPr>
            <a:endCxn id="4" idx="0"/>
          </p:cNvCxnSpPr>
          <p:nvPr/>
        </p:nvCxnSpPr>
        <p:spPr>
          <a:xfrm>
            <a:off x="5040312" y="2941637"/>
            <a:ext cx="3086100" cy="914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endCxn id="3" idx="0"/>
          </p:cNvCxnSpPr>
          <p:nvPr/>
        </p:nvCxnSpPr>
        <p:spPr>
          <a:xfrm rot="16200000" flipH="1">
            <a:off x="4564062" y="3341687"/>
            <a:ext cx="990600" cy="38100"/>
          </a:xfrm>
          <a:prstGeom prst="bentConnector3">
            <a:avLst>
              <a:gd name="adj1" fmla="val 4711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077912" y="5151437"/>
            <a:ext cx="9906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Rate Monotonic scheduling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297112" y="5151437"/>
            <a:ext cx="9906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Deadline Monotonic scheduling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049712" y="5151437"/>
            <a:ext cx="9906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Earliest Deadline First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268912" y="5151437"/>
            <a:ext cx="9906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Least Laxity First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631112" y="5151437"/>
            <a:ext cx="9906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Maximum Urgency First</a:t>
            </a:r>
          </a:p>
        </p:txBody>
      </p:sp>
      <p:cxnSp>
        <p:nvCxnSpPr>
          <p:cNvPr id="13" name="Elbow Connector 12"/>
          <p:cNvCxnSpPr>
            <a:stCxn id="2" idx="2"/>
            <a:endCxn id="8" idx="0"/>
          </p:cNvCxnSpPr>
          <p:nvPr/>
        </p:nvCxnSpPr>
        <p:spPr>
          <a:xfrm rot="5400000">
            <a:off x="1497012" y="4465637"/>
            <a:ext cx="7620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2" idx="2"/>
            <a:endCxn id="9" idx="0"/>
          </p:cNvCxnSpPr>
          <p:nvPr/>
        </p:nvCxnSpPr>
        <p:spPr>
          <a:xfrm rot="16200000" flipH="1">
            <a:off x="2106612" y="4465637"/>
            <a:ext cx="7620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3" idx="2"/>
            <a:endCxn id="11" idx="0"/>
          </p:cNvCxnSpPr>
          <p:nvPr/>
        </p:nvCxnSpPr>
        <p:spPr>
          <a:xfrm rot="16200000" flipH="1">
            <a:off x="5040312" y="4427537"/>
            <a:ext cx="762000" cy="685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3" idx="2"/>
            <a:endCxn id="10" idx="0"/>
          </p:cNvCxnSpPr>
          <p:nvPr/>
        </p:nvCxnSpPr>
        <p:spPr>
          <a:xfrm rot="5400000">
            <a:off x="4430712" y="4503737"/>
            <a:ext cx="7620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" idx="2"/>
            <a:endCxn id="12" idx="0"/>
          </p:cNvCxnSpPr>
          <p:nvPr/>
        </p:nvCxnSpPr>
        <p:spPr>
          <a:xfrm rot="5400000">
            <a:off x="7745413" y="4770437"/>
            <a:ext cx="762000" cy="31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9712" y="1341437"/>
            <a:ext cx="9254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400" b="1" dirty="0" smtClean="0"/>
              <a:t>ALGORITMI DE PLANIFICARE A PROCESELOR ÎN REAL-TIME</a:t>
            </a:r>
            <a:endParaRPr lang="en-US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712" y="1341437"/>
            <a:ext cx="9254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400" b="1" dirty="0" smtClean="0"/>
              <a:t>ALGORITMI DE PLANIFICARE A PROCESELOR ÎN REAL-TIME</a:t>
            </a:r>
            <a:endParaRPr lang="en-US" sz="2400" b="1" dirty="0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535112" y="2027237"/>
            <a:ext cx="6911975" cy="2160588"/>
            <a:chOff x="1380" y="6801"/>
            <a:chExt cx="5451" cy="1669"/>
          </a:xfrm>
        </p:grpSpPr>
        <p:sp>
          <p:nvSpPr>
            <p:cNvPr id="4" name="Line 7"/>
            <p:cNvSpPr>
              <a:spLocks noChangeShapeType="1"/>
            </p:cNvSpPr>
            <p:nvPr/>
          </p:nvSpPr>
          <p:spPr bwMode="auto">
            <a:xfrm>
              <a:off x="1380" y="7816"/>
              <a:ext cx="4865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2029" y="7598"/>
              <a:ext cx="541" cy="22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Gill Sans MT" pitchFamily="34" charset="-18"/>
              </a:endParaRPr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V="1">
              <a:off x="1677" y="7101"/>
              <a:ext cx="0" cy="13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 flipV="1">
              <a:off x="3083" y="7089"/>
              <a:ext cx="0" cy="9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H="1" flipV="1">
              <a:off x="4488" y="7085"/>
              <a:ext cx="5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V="1">
              <a:off x="5933" y="7004"/>
              <a:ext cx="0" cy="9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3463" y="7563"/>
              <a:ext cx="586" cy="25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Gill Sans MT" pitchFamily="34" charset="-18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4781" y="7563"/>
              <a:ext cx="586" cy="25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Gill Sans MT" pitchFamily="34" charset="-18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1706" y="7085"/>
              <a:ext cx="14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V="1">
              <a:off x="2029" y="7832"/>
              <a:ext cx="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1674" y="8087"/>
              <a:ext cx="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sm"/>
              <a:tailEnd type="triangle" w="sm" len="sm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2849" y="7647"/>
              <a:ext cx="0" cy="7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1706" y="8361"/>
              <a:ext cx="11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2017" y="6801"/>
              <a:ext cx="820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1400" b="1" dirty="0">
                  <a:latin typeface="Times New Roman" pitchFamily="18" charset="0"/>
                </a:rPr>
                <a:t>P</a:t>
              </a:r>
              <a:endParaRPr lang="en-US" sz="1400" b="1" dirty="0">
                <a:latin typeface="Gill Sans MT" pitchFamily="34" charset="-18"/>
              </a:endParaRP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2146" y="8087"/>
              <a:ext cx="820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dirty="0">
                  <a:latin typeface="Times New Roman" pitchFamily="18" charset="0"/>
                </a:rPr>
                <a:t>D</a:t>
              </a:r>
              <a:endParaRPr lang="en-US" sz="1400" b="1" dirty="0">
                <a:latin typeface="Gill Sans MT" pitchFamily="34" charset="-18"/>
              </a:endParaRP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659" y="7782"/>
              <a:ext cx="643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noProof="1">
                  <a:latin typeface="Times New Roman" pitchFamily="18" charset="0"/>
                </a:rPr>
                <a:t>t</a:t>
              </a:r>
              <a:r>
                <a:rPr lang="en-US" sz="1400" b="1" baseline="-2500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4048" y="7236"/>
              <a:ext cx="0" cy="5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>
              <a:off x="3463" y="7404"/>
              <a:ext cx="5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3451" y="7241"/>
              <a:ext cx="17" cy="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Text Box 26"/>
            <p:cNvSpPr txBox="1">
              <a:spLocks noChangeArrowheads="1"/>
            </p:cNvSpPr>
            <p:nvPr/>
          </p:nvSpPr>
          <p:spPr bwMode="auto">
            <a:xfrm>
              <a:off x="3468" y="7091"/>
              <a:ext cx="581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1400" b="1" dirty="0">
                  <a:latin typeface="Times New Roman" pitchFamily="18" charset="0"/>
                </a:rPr>
                <a:t>C</a:t>
              </a:r>
              <a:endParaRPr lang="en-US" sz="1400" b="1" dirty="0">
                <a:latin typeface="Gill Sans MT" pitchFamily="34" charset="-18"/>
              </a:endParaRPr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2570" y="7322"/>
              <a:ext cx="0" cy="3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1677" y="7399"/>
              <a:ext cx="9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1978" y="7124"/>
              <a:ext cx="561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1400" b="1" dirty="0">
                  <a:latin typeface="Times New Roman" pitchFamily="18" charset="0"/>
                </a:rPr>
                <a:t>R</a:t>
              </a:r>
              <a:endParaRPr lang="en-US" sz="1400" b="1" dirty="0">
                <a:latin typeface="Gill Sans MT" pitchFamily="34" charset="-18"/>
              </a:endParaRPr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3024" y="7085"/>
              <a:ext cx="14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6099" y="7563"/>
              <a:ext cx="439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dirty="0">
                  <a:latin typeface="Times New Roman" pitchFamily="18" charset="0"/>
                </a:rPr>
                <a:t>t</a:t>
              </a:r>
              <a:endParaRPr lang="en-US" sz="1400" b="1" dirty="0">
                <a:latin typeface="Gill Sans MT" pitchFamily="34" charset="-18"/>
              </a:endParaRPr>
            </a:p>
          </p:txBody>
        </p: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6392" y="7244"/>
              <a:ext cx="439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 b="1" dirty="0">
                <a:latin typeface="Gill Sans MT" pitchFamily="34" charset="-18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21262" y="4389437"/>
            <a:ext cx="94434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/>
              <a:t>Notații folosite: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 P = perioada de repetiție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/>
              <a:t> </a:t>
            </a:r>
            <a:r>
              <a:rPr lang="ro-RO" sz="2400" dirty="0" smtClean="0"/>
              <a:t>R = timp de răspuns (timpul în care execuția task-ului de încheie)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/>
              <a:t> </a:t>
            </a:r>
            <a:r>
              <a:rPr lang="ro-RO" sz="2400" dirty="0" smtClean="0"/>
              <a:t>D = timpul limită maxim (deadline) – timpul până când execuția</a:t>
            </a:r>
          </a:p>
          <a:p>
            <a:pPr lvl="2"/>
            <a:r>
              <a:rPr lang="ro-RO" sz="2400" dirty="0" smtClean="0"/>
              <a:t>task-ului trebuie să se încheie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 C = timp de execuție / calcul – durata maximă a task-ului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/>
              <a:t> </a:t>
            </a:r>
            <a:r>
              <a:rPr lang="ro-RO" sz="2400" dirty="0" smtClean="0"/>
              <a:t>t</a:t>
            </a:r>
            <a:r>
              <a:rPr lang="ro-RO" sz="1600" dirty="0" smtClean="0"/>
              <a:t>a</a:t>
            </a:r>
            <a:r>
              <a:rPr lang="ro-RO" sz="2400" dirty="0" smtClean="0"/>
              <a:t> = timp de apariție – determină momentul în care task-ul este</a:t>
            </a:r>
          </a:p>
          <a:p>
            <a:pPr lvl="2"/>
            <a:r>
              <a:rPr lang="ro-RO" sz="2400" dirty="0"/>
              <a:t>d</a:t>
            </a:r>
            <a:r>
              <a:rPr lang="ro-RO" sz="2400" dirty="0" smtClean="0"/>
              <a:t>isponibil pentru execuție</a:t>
            </a:r>
            <a:endParaRPr lang="ro-RO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912" y="1341437"/>
            <a:ext cx="5892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400" b="1" smtClean="0"/>
              <a:t>ALGORITMUL RATE MONOTONIC (RM)</a:t>
            </a:r>
            <a:endParaRPr lang="ro-RO" sz="2400" b="1"/>
          </a:p>
        </p:txBody>
      </p:sp>
      <p:sp>
        <p:nvSpPr>
          <p:cNvPr id="3" name="TextBox 2"/>
          <p:cNvSpPr txBox="1"/>
          <p:nvPr/>
        </p:nvSpPr>
        <p:spPr>
          <a:xfrm>
            <a:off x="1306512" y="2179637"/>
            <a:ext cx="769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smtClean="0"/>
              <a:t> Prezentarea algoritmului:</a:t>
            </a:r>
          </a:p>
          <a:p>
            <a:r>
              <a:rPr lang="ro-RO" smtClean="0"/>
              <a:t> 	- Asignarea priorităților se face în funcție de rata fiecarui task;</a:t>
            </a:r>
          </a:p>
          <a:p>
            <a:r>
              <a:rPr lang="ro-RO" smtClean="0"/>
              <a:t>	- Unui task cu o rată mai mare i se atribuie o prioritate mai mare;</a:t>
            </a:r>
          </a:p>
          <a:p>
            <a:endParaRPr lang="ro-RO" smtClean="0"/>
          </a:p>
          <a:p>
            <a:pPr>
              <a:buFont typeface="Wingdings" pitchFamily="2" charset="2"/>
              <a:buChar char="Ø"/>
            </a:pPr>
            <a:r>
              <a:rPr lang="ro-RO" smtClean="0"/>
              <a:t> U = Utilizarea = 0.693 (Liu și Leyland) </a:t>
            </a:r>
          </a:p>
          <a:p>
            <a:r>
              <a:rPr lang="ro-RO"/>
              <a:t>	</a:t>
            </a:r>
            <a:r>
              <a:rPr lang="ro-RO" smtClean="0"/>
              <a:t>	</a:t>
            </a:r>
          </a:p>
          <a:p>
            <a:r>
              <a:rPr lang="ro-RO"/>
              <a:t>	</a:t>
            </a:r>
          </a:p>
          <a:p>
            <a:r>
              <a:rPr lang="ro-RO"/>
              <a:t>	</a:t>
            </a:r>
            <a:endParaRPr lang="ro-RO" smtClean="0"/>
          </a:p>
          <a:p>
            <a:r>
              <a:rPr lang="ro-RO"/>
              <a:t>	</a:t>
            </a:r>
            <a:r>
              <a:rPr lang="ro-RO" smtClean="0"/>
              <a:t> </a:t>
            </a:r>
            <a:endParaRPr lang="ro-RO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3363912" y="3779837"/>
          <a:ext cx="3629025" cy="1150938"/>
        </p:xfrm>
        <a:graphic>
          <a:graphicData uri="http://schemas.openxmlformats.org/presentationml/2006/ole">
            <p:oleObj spid="_x0000_s2050" r:id="rId3" imgW="1435100" imgH="45720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1312" y="5075237"/>
            <a:ext cx="6481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mtClean="0"/>
              <a:t>Unde C</a:t>
            </a:r>
            <a:r>
              <a:rPr lang="ro-RO" sz="1200" smtClean="0"/>
              <a:t>i </a:t>
            </a:r>
            <a:r>
              <a:rPr lang="ro-RO" smtClean="0"/>
              <a:t>este timpul de calcul, iar P</a:t>
            </a:r>
            <a:r>
              <a:rPr lang="ro-RO" sz="1200" smtClean="0"/>
              <a:t>i </a:t>
            </a:r>
            <a:r>
              <a:rPr lang="ro-RO" smtClean="0"/>
              <a:t>este perioada de realizare</a:t>
            </a:r>
            <a:endParaRPr lang="ro-RO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5612" y="3246437"/>
            <a:ext cx="3771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30312" y="5684837"/>
            <a:ext cx="53495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o-RO" dirty="0" smtClean="0"/>
              <a:t> Dacă U &lt; 0.693 planificabilitatea este garantată;</a:t>
            </a:r>
          </a:p>
          <a:p>
            <a:pPr>
              <a:buFont typeface="Wingdings" pitchFamily="2" charset="2"/>
              <a:buChar char="Ø"/>
            </a:pPr>
            <a:endParaRPr lang="ro-RO" dirty="0" smtClean="0"/>
          </a:p>
          <a:p>
            <a:pPr>
              <a:buFont typeface="Wingdings" pitchFamily="2" charset="2"/>
              <a:buChar char="Ø"/>
            </a:pPr>
            <a:r>
              <a:rPr lang="ro-RO" dirty="0" smtClean="0"/>
              <a:t> Task-urile pot fi planificate chiar dacă U &gt; 0.693</a:t>
            </a:r>
            <a:r>
              <a:rPr lang="en-US" dirty="0" smtClean="0"/>
              <a:t>.</a:t>
            </a:r>
            <a:endParaRPr lang="ro-R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763</Words>
  <Application>Microsoft Office PowerPoint</Application>
  <PresentationFormat>Custom</PresentationFormat>
  <Paragraphs>217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alx</cp:lastModifiedBy>
  <cp:revision>57</cp:revision>
  <dcterms:modified xsi:type="dcterms:W3CDTF">2011-07-13T06:48:24Z</dcterms:modified>
</cp:coreProperties>
</file>